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6" r:id="rId2"/>
    <p:sldId id="270" r:id="rId3"/>
    <p:sldId id="257" r:id="rId4"/>
    <p:sldId id="258" r:id="rId5"/>
    <p:sldId id="294" r:id="rId6"/>
    <p:sldId id="261" r:id="rId7"/>
    <p:sldId id="263" r:id="rId8"/>
    <p:sldId id="262" r:id="rId9"/>
    <p:sldId id="266" r:id="rId10"/>
    <p:sldId id="267" r:id="rId11"/>
    <p:sldId id="278" r:id="rId12"/>
    <p:sldId id="276" r:id="rId13"/>
    <p:sldId id="279" r:id="rId14"/>
    <p:sldId id="280" r:id="rId15"/>
    <p:sldId id="281" r:id="rId16"/>
    <p:sldId id="282" r:id="rId17"/>
    <p:sldId id="288" r:id="rId18"/>
    <p:sldId id="289" r:id="rId19"/>
    <p:sldId id="291" r:id="rId20"/>
    <p:sldId id="283" r:id="rId21"/>
    <p:sldId id="284" r:id="rId22"/>
    <p:sldId id="285" r:id="rId23"/>
    <p:sldId id="293" r:id="rId24"/>
    <p:sldId id="286" r:id="rId25"/>
    <p:sldId id="287" r:id="rId26"/>
    <p:sldId id="292" r:id="rId27"/>
    <p:sldId id="295" r:id="rId28"/>
    <p:sldId id="296" r:id="rId29"/>
    <p:sldId id="298" r:id="rId30"/>
    <p:sldId id="299" r:id="rId31"/>
  </p:sldIdLst>
  <p:sldSz cx="9144000" cy="6858000" type="screen4x3"/>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03" autoAdjust="0"/>
    <p:restoredTop sz="93817" autoAdjust="0"/>
  </p:normalViewPr>
  <p:slideViewPr>
    <p:cSldViewPr>
      <p:cViewPr varScale="1">
        <p:scale>
          <a:sx n="67" d="100"/>
          <a:sy n="67" d="100"/>
        </p:scale>
        <p:origin x="1188"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1283" cy="469105"/>
          </a:xfrm>
          <a:prstGeom prst="rect">
            <a:avLst/>
          </a:prstGeom>
        </p:spPr>
        <p:txBody>
          <a:bodyPr vert="horz" lIns="91257" tIns="45629" rIns="91257" bIns="45629" rtlCol="0"/>
          <a:lstStyle>
            <a:lvl1pPr algn="l">
              <a:defRPr sz="1200"/>
            </a:lvl1pPr>
          </a:lstStyle>
          <a:p>
            <a:endParaRPr lang="en-US" dirty="0"/>
          </a:p>
        </p:txBody>
      </p:sp>
      <p:sp>
        <p:nvSpPr>
          <p:cNvPr id="3" name="Date Placeholder 2"/>
          <p:cNvSpPr>
            <a:spLocks noGrp="1"/>
          </p:cNvSpPr>
          <p:nvPr>
            <p:ph type="dt" sz="quarter" idx="1"/>
          </p:nvPr>
        </p:nvSpPr>
        <p:spPr>
          <a:xfrm>
            <a:off x="4013734" y="0"/>
            <a:ext cx="3071283" cy="469105"/>
          </a:xfrm>
          <a:prstGeom prst="rect">
            <a:avLst/>
          </a:prstGeom>
        </p:spPr>
        <p:txBody>
          <a:bodyPr vert="horz" lIns="91257" tIns="45629" rIns="91257" bIns="45629" rtlCol="0"/>
          <a:lstStyle>
            <a:lvl1pPr algn="r">
              <a:defRPr sz="1200"/>
            </a:lvl1pPr>
          </a:lstStyle>
          <a:p>
            <a:fld id="{BDAD0D01-55D9-4F53-AF4E-AB3A6CCF404F}" type="datetimeFigureOut">
              <a:rPr lang="en-US" smtClean="0"/>
              <a:pPr/>
              <a:t>3/23/2020</a:t>
            </a:fld>
            <a:endParaRPr lang="en-US" dirty="0"/>
          </a:p>
        </p:txBody>
      </p:sp>
      <p:sp>
        <p:nvSpPr>
          <p:cNvPr id="4" name="Footer Placeholder 3"/>
          <p:cNvSpPr>
            <a:spLocks noGrp="1"/>
          </p:cNvSpPr>
          <p:nvPr>
            <p:ph type="ftr" sz="quarter" idx="2"/>
          </p:nvPr>
        </p:nvSpPr>
        <p:spPr>
          <a:xfrm>
            <a:off x="0" y="8901910"/>
            <a:ext cx="3071283" cy="469105"/>
          </a:xfrm>
          <a:prstGeom prst="rect">
            <a:avLst/>
          </a:prstGeom>
        </p:spPr>
        <p:txBody>
          <a:bodyPr vert="horz" lIns="91257" tIns="45629" rIns="91257" bIns="45629"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13734" y="8901910"/>
            <a:ext cx="3071283" cy="469105"/>
          </a:xfrm>
          <a:prstGeom prst="rect">
            <a:avLst/>
          </a:prstGeom>
        </p:spPr>
        <p:txBody>
          <a:bodyPr vert="horz" lIns="91257" tIns="45629" rIns="91257" bIns="45629" rtlCol="0" anchor="b"/>
          <a:lstStyle>
            <a:lvl1pPr algn="r">
              <a:defRPr sz="1200"/>
            </a:lvl1pPr>
          </a:lstStyle>
          <a:p>
            <a:fld id="{88577C3E-135D-4B8D-B542-8142DDA55ABF}" type="slidenum">
              <a:rPr lang="en-US" smtClean="0"/>
              <a:pPr/>
              <a:t>‹#›</a:t>
            </a:fld>
            <a:endParaRPr lang="en-US" dirty="0"/>
          </a:p>
        </p:txBody>
      </p:sp>
    </p:spTree>
    <p:extLst>
      <p:ext uri="{BB962C8B-B14F-4D97-AF65-F5344CB8AC3E}">
        <p14:creationId xmlns:p14="http://schemas.microsoft.com/office/powerpoint/2010/main" val="7074815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68630"/>
          </a:xfrm>
          <a:prstGeom prst="rect">
            <a:avLst/>
          </a:prstGeom>
        </p:spPr>
        <p:txBody>
          <a:bodyPr vert="horz" lIns="94041" tIns="47020" rIns="94041" bIns="47020" rtlCol="0"/>
          <a:lstStyle>
            <a:lvl1pPr algn="l">
              <a:defRPr sz="1200"/>
            </a:lvl1pPr>
          </a:lstStyle>
          <a:p>
            <a:endParaRPr lang="en-US" dirty="0"/>
          </a:p>
        </p:txBody>
      </p:sp>
      <p:sp>
        <p:nvSpPr>
          <p:cNvPr id="3" name="Date Placeholder 2"/>
          <p:cNvSpPr>
            <a:spLocks noGrp="1"/>
          </p:cNvSpPr>
          <p:nvPr>
            <p:ph type="dt" idx="1"/>
          </p:nvPr>
        </p:nvSpPr>
        <p:spPr>
          <a:xfrm>
            <a:off x="4014100" y="0"/>
            <a:ext cx="3070860" cy="468630"/>
          </a:xfrm>
          <a:prstGeom prst="rect">
            <a:avLst/>
          </a:prstGeom>
        </p:spPr>
        <p:txBody>
          <a:bodyPr vert="horz" lIns="94041" tIns="47020" rIns="94041" bIns="47020" rtlCol="0"/>
          <a:lstStyle>
            <a:lvl1pPr algn="r">
              <a:defRPr sz="1200"/>
            </a:lvl1pPr>
          </a:lstStyle>
          <a:p>
            <a:fld id="{01712021-5536-425E-A434-B0274413BA67}" type="datetimeFigureOut">
              <a:rPr lang="en-US" smtClean="0"/>
              <a:pPr/>
              <a:t>3/23/2020</a:t>
            </a:fld>
            <a:endParaRPr lang="en-US" dirty="0"/>
          </a:p>
        </p:txBody>
      </p:sp>
      <p:sp>
        <p:nvSpPr>
          <p:cNvPr id="4" name="Slide Image Placeholder 3"/>
          <p:cNvSpPr>
            <a:spLocks noGrp="1" noRot="1" noChangeAspect="1"/>
          </p:cNvSpPr>
          <p:nvPr>
            <p:ph type="sldImg" idx="2"/>
          </p:nvPr>
        </p:nvSpPr>
        <p:spPr>
          <a:xfrm>
            <a:off x="1200150" y="703263"/>
            <a:ext cx="4686300" cy="3514725"/>
          </a:xfrm>
          <a:prstGeom prst="rect">
            <a:avLst/>
          </a:prstGeom>
          <a:noFill/>
          <a:ln w="12700">
            <a:solidFill>
              <a:prstClr val="black"/>
            </a:solidFill>
          </a:ln>
        </p:spPr>
        <p:txBody>
          <a:bodyPr vert="horz" lIns="94041" tIns="47020" rIns="94041" bIns="47020" rtlCol="0" anchor="ctr"/>
          <a:lstStyle/>
          <a:p>
            <a:endParaRPr lang="en-US" dirty="0"/>
          </a:p>
        </p:txBody>
      </p:sp>
      <p:sp>
        <p:nvSpPr>
          <p:cNvPr id="5" name="Notes Placeholder 4"/>
          <p:cNvSpPr>
            <a:spLocks noGrp="1"/>
          </p:cNvSpPr>
          <p:nvPr>
            <p:ph type="body" sz="quarter" idx="3"/>
          </p:nvPr>
        </p:nvSpPr>
        <p:spPr>
          <a:xfrm>
            <a:off x="708660" y="4451985"/>
            <a:ext cx="5669280" cy="4217670"/>
          </a:xfrm>
          <a:prstGeom prst="rect">
            <a:avLst/>
          </a:prstGeom>
        </p:spPr>
        <p:txBody>
          <a:bodyPr vert="horz" lIns="94041" tIns="47020" rIns="94041" bIns="470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02344"/>
            <a:ext cx="3070860" cy="468630"/>
          </a:xfrm>
          <a:prstGeom prst="rect">
            <a:avLst/>
          </a:prstGeom>
        </p:spPr>
        <p:txBody>
          <a:bodyPr vert="horz" lIns="94041" tIns="47020" rIns="94041" bIns="470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14100" y="8902344"/>
            <a:ext cx="3070860" cy="468630"/>
          </a:xfrm>
          <a:prstGeom prst="rect">
            <a:avLst/>
          </a:prstGeom>
        </p:spPr>
        <p:txBody>
          <a:bodyPr vert="horz" lIns="94041" tIns="47020" rIns="94041" bIns="47020" rtlCol="0" anchor="b"/>
          <a:lstStyle>
            <a:lvl1pPr algn="r">
              <a:defRPr sz="1200"/>
            </a:lvl1pPr>
          </a:lstStyle>
          <a:p>
            <a:fld id="{DB8D2104-4BC2-4AD1-AA22-F16914E679DC}" type="slidenum">
              <a:rPr lang="en-US" smtClean="0"/>
              <a:pPr/>
              <a:t>‹#›</a:t>
            </a:fld>
            <a:endParaRPr lang="en-US" dirty="0"/>
          </a:p>
        </p:txBody>
      </p:sp>
    </p:spTree>
    <p:extLst>
      <p:ext uri="{BB962C8B-B14F-4D97-AF65-F5344CB8AC3E}">
        <p14:creationId xmlns:p14="http://schemas.microsoft.com/office/powerpoint/2010/main" val="689245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Teacher Notes:</a:t>
            </a:r>
          </a:p>
          <a:p>
            <a:endParaRPr lang="en-US" dirty="0"/>
          </a:p>
          <a:p>
            <a:r>
              <a:rPr lang="en-US" dirty="0"/>
              <a:t>Be aware</a:t>
            </a:r>
            <a:r>
              <a:rPr lang="en-US" baseline="0" dirty="0"/>
              <a:t> that the first segment of this PowerPoint is designed as a simple, straightforward introduction to the metric system.  BEFORE doing conversions, we want students to have a picture in their head of metric measures.  When you mention a meter, they should be able to picture a meter stick – or the approximate distance from their toes to their waist.  For each metric measure, you want them to be able to recall a mental picture.</a:t>
            </a:r>
          </a:p>
          <a:p>
            <a:endParaRPr lang="en-US" baseline="0" dirty="0"/>
          </a:p>
          <a:p>
            <a:r>
              <a:rPr lang="en-US" baseline="0" dirty="0"/>
              <a:t>Many learners have a fear of math, compounded with a fear of the metric system.  If you move slowly and give them tools they can use, AND find ways to make this lesson enjoyable – you and your students will have fun, and success, learning the metric system.</a:t>
            </a:r>
          </a:p>
        </p:txBody>
      </p:sp>
      <p:sp>
        <p:nvSpPr>
          <p:cNvPr id="4" name="Slide Number Placeholder 3"/>
          <p:cNvSpPr>
            <a:spLocks noGrp="1"/>
          </p:cNvSpPr>
          <p:nvPr>
            <p:ph type="sldNum" sz="quarter" idx="10"/>
          </p:nvPr>
        </p:nvSpPr>
        <p:spPr/>
        <p:txBody>
          <a:bodyPr/>
          <a:lstStyle/>
          <a:p>
            <a:fld id="{DB8D2104-4BC2-4AD1-AA22-F16914E679DC}" type="slidenum">
              <a:rPr lang="en-US" smtClean="0"/>
              <a:pPr/>
              <a:t>2</a:t>
            </a:fld>
            <a:endParaRPr lang="en-US" dirty="0"/>
          </a:p>
        </p:txBody>
      </p:sp>
    </p:spTree>
    <p:extLst>
      <p:ext uri="{BB962C8B-B14F-4D97-AF65-F5344CB8AC3E}">
        <p14:creationId xmlns:p14="http://schemas.microsoft.com/office/powerpoint/2010/main" val="7037240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Teacher</a:t>
            </a:r>
            <a:r>
              <a:rPr lang="en-US" baseline="0" dirty="0"/>
              <a:t> Notes:</a:t>
            </a:r>
          </a:p>
          <a:p>
            <a:endParaRPr lang="en-US" baseline="0" dirty="0"/>
          </a:p>
          <a:p>
            <a:pPr>
              <a:buFont typeface="Arial" pitchFamily="34" charset="0"/>
              <a:buChar char="•"/>
            </a:pPr>
            <a:r>
              <a:rPr lang="en-US" baseline="0" dirty="0"/>
              <a:t> Ask students to take notes during this part.</a:t>
            </a:r>
          </a:p>
          <a:p>
            <a:pPr>
              <a:buFont typeface="Arial" pitchFamily="34" charset="0"/>
              <a:buChar char="•"/>
            </a:pPr>
            <a:r>
              <a:rPr lang="en-US" baseline="0" dirty="0"/>
              <a:t> Another option is to have them make flash cards as you go through each metric to household equivalent</a:t>
            </a:r>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12</a:t>
            </a:fld>
            <a:endParaRPr lang="en-US"/>
          </a:p>
        </p:txBody>
      </p:sp>
    </p:spTree>
    <p:extLst>
      <p:ext uri="{BB962C8B-B14F-4D97-AF65-F5344CB8AC3E}">
        <p14:creationId xmlns:p14="http://schemas.microsoft.com/office/powerpoint/2010/main" val="15500796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Teacher</a:t>
            </a:r>
            <a:r>
              <a:rPr lang="en-US" baseline="0" dirty="0"/>
              <a:t> Notes:</a:t>
            </a:r>
          </a:p>
          <a:p>
            <a:endParaRPr lang="en-US" baseline="0" dirty="0"/>
          </a:p>
          <a:p>
            <a:r>
              <a:rPr lang="en-US" baseline="0" dirty="0"/>
              <a:t>Have students write their answers on scratch paper.  Let them use a calculator and their notes or flash cards.</a:t>
            </a:r>
          </a:p>
        </p:txBody>
      </p:sp>
      <p:sp>
        <p:nvSpPr>
          <p:cNvPr id="4" name="Slide Number Placeholder 3"/>
          <p:cNvSpPr>
            <a:spLocks noGrp="1"/>
          </p:cNvSpPr>
          <p:nvPr>
            <p:ph type="sldNum" sz="quarter" idx="10"/>
          </p:nvPr>
        </p:nvSpPr>
        <p:spPr/>
        <p:txBody>
          <a:bodyPr/>
          <a:lstStyle/>
          <a:p>
            <a:fld id="{DB8D2104-4BC2-4AD1-AA22-F16914E679DC}" type="slidenum">
              <a:rPr lang="en-US" smtClean="0"/>
              <a:pPr/>
              <a:t>13</a:t>
            </a:fld>
            <a:endParaRPr lang="en-US"/>
          </a:p>
        </p:txBody>
      </p:sp>
    </p:spTree>
    <p:extLst>
      <p:ext uri="{BB962C8B-B14F-4D97-AF65-F5344CB8AC3E}">
        <p14:creationId xmlns:p14="http://schemas.microsoft.com/office/powerpoint/2010/main" val="20654731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Teacher</a:t>
            </a:r>
            <a:r>
              <a:rPr lang="en-US" baseline="0" dirty="0"/>
              <a:t> Notes:</a:t>
            </a:r>
          </a:p>
          <a:p>
            <a:endParaRPr lang="en-US" baseline="0" dirty="0"/>
          </a:p>
          <a:p>
            <a:r>
              <a:rPr lang="en-US" baseline="0" dirty="0"/>
              <a:t>Have students write their answers on scratch paper, but this time without a calculator or their notes or flash cards.</a:t>
            </a:r>
          </a:p>
          <a:p>
            <a:endParaRPr lang="en-US" baseline="0"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14</a:t>
            </a:fld>
            <a:endParaRPr lang="en-US"/>
          </a:p>
        </p:txBody>
      </p:sp>
    </p:spTree>
    <p:extLst>
      <p:ext uri="{BB962C8B-B14F-4D97-AF65-F5344CB8AC3E}">
        <p14:creationId xmlns:p14="http://schemas.microsoft.com/office/powerpoint/2010/main" val="6929307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Teacher</a:t>
            </a:r>
            <a:r>
              <a:rPr lang="en-US" baseline="0" dirty="0"/>
              <a:t> Notes:</a:t>
            </a:r>
          </a:p>
          <a:p>
            <a:endParaRPr lang="en-US" baseline="0" dirty="0"/>
          </a:p>
          <a:p>
            <a:pPr>
              <a:buFont typeface="Arial" pitchFamily="34" charset="0"/>
              <a:buChar char="•"/>
            </a:pPr>
            <a:r>
              <a:rPr lang="en-US" baseline="0" dirty="0"/>
              <a:t> Ask students to take notes during this part.</a:t>
            </a:r>
          </a:p>
          <a:p>
            <a:pPr>
              <a:buFont typeface="Arial" pitchFamily="34" charset="0"/>
              <a:buChar char="•"/>
            </a:pPr>
            <a:r>
              <a:rPr lang="en-US" baseline="0" dirty="0"/>
              <a:t> Another option is to have them make flash cards as you go through each metric to household equivalent</a:t>
            </a:r>
          </a:p>
          <a:p>
            <a:pPr>
              <a:buFont typeface="Arial" pitchFamily="34" charset="0"/>
              <a:buChar char="•"/>
            </a:pPr>
            <a:endParaRPr lang="en-US" baseline="0" dirty="0"/>
          </a:p>
          <a:p>
            <a:pPr>
              <a:buFont typeface="Arial" pitchFamily="34" charset="0"/>
              <a:buChar char="•"/>
            </a:pPr>
            <a:r>
              <a:rPr lang="en-US" baseline="0" dirty="0"/>
              <a:t>NOTE – the last bullet seems like simple logic, but make sure ALL your students can visualize the concept.  If you have a meter stick, show them!</a:t>
            </a:r>
          </a:p>
          <a:p>
            <a:pPr>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15</a:t>
            </a:fld>
            <a:endParaRPr lang="en-US"/>
          </a:p>
        </p:txBody>
      </p:sp>
    </p:spTree>
    <p:extLst>
      <p:ext uri="{BB962C8B-B14F-4D97-AF65-F5344CB8AC3E}">
        <p14:creationId xmlns:p14="http://schemas.microsoft.com/office/powerpoint/2010/main" val="34340466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Teacher</a:t>
            </a:r>
            <a:r>
              <a:rPr lang="en-US" baseline="0" dirty="0"/>
              <a:t> Notes:</a:t>
            </a:r>
          </a:p>
          <a:p>
            <a:endParaRPr lang="en-US" baseline="0" dirty="0"/>
          </a:p>
          <a:p>
            <a:r>
              <a:rPr lang="en-US" baseline="0" dirty="0"/>
              <a:t>Have students write their answers on scratch paper.  Let them use a calculator and their notes or flash cards.</a:t>
            </a:r>
          </a:p>
          <a:p>
            <a:endParaRPr lang="en-US" baseline="0"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16</a:t>
            </a:fld>
            <a:endParaRPr lang="en-US"/>
          </a:p>
        </p:txBody>
      </p:sp>
    </p:spTree>
    <p:extLst>
      <p:ext uri="{BB962C8B-B14F-4D97-AF65-F5344CB8AC3E}">
        <p14:creationId xmlns:p14="http://schemas.microsoft.com/office/powerpoint/2010/main" val="3548206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Teacher Notes:</a:t>
            </a:r>
          </a:p>
          <a:p>
            <a:endParaRPr lang="en-US" dirty="0"/>
          </a:p>
          <a:p>
            <a:pPr>
              <a:buFont typeface="Arial" pitchFamily="34" charset="0"/>
              <a:buChar char="•"/>
            </a:pPr>
            <a:r>
              <a:rPr lang="en-US" dirty="0"/>
              <a:t> Pause after the first question and allow</a:t>
            </a:r>
            <a:r>
              <a:rPr lang="en-US" baseline="0" dirty="0"/>
              <a:t> students to offer their suggestions.</a:t>
            </a:r>
          </a:p>
          <a:p>
            <a:pPr>
              <a:buFont typeface="Arial" pitchFamily="34" charset="0"/>
              <a:buChar char="•"/>
            </a:pPr>
            <a:r>
              <a:rPr lang="en-US" baseline="0" dirty="0"/>
              <a:t> Have students write down the conversion principle given in the 2</a:t>
            </a:r>
            <a:r>
              <a:rPr lang="en-US" baseline="30000" dirty="0"/>
              <a:t>nd</a:t>
            </a:r>
            <a:r>
              <a:rPr lang="en-US" baseline="0" dirty="0"/>
              <a:t> bullet.</a:t>
            </a:r>
          </a:p>
          <a:p>
            <a:pPr>
              <a:buFont typeface="Arial" pitchFamily="34" charset="0"/>
              <a:buChar char="•"/>
            </a:pPr>
            <a:r>
              <a:rPr lang="en-US" baseline="0" dirty="0"/>
              <a:t> Repeat the process for the next two bullets.</a:t>
            </a:r>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17</a:t>
            </a:fld>
            <a:endParaRPr lang="en-US" dirty="0"/>
          </a:p>
        </p:txBody>
      </p:sp>
    </p:spTree>
    <p:extLst>
      <p:ext uri="{BB962C8B-B14F-4D97-AF65-F5344CB8AC3E}">
        <p14:creationId xmlns:p14="http://schemas.microsoft.com/office/powerpoint/2010/main" val="4320240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Teacher</a:t>
            </a:r>
            <a:r>
              <a:rPr lang="en-US" baseline="0" dirty="0"/>
              <a:t> Notes:</a:t>
            </a:r>
          </a:p>
          <a:p>
            <a:endParaRPr lang="en-US" baseline="0" dirty="0"/>
          </a:p>
          <a:p>
            <a:pPr marL="228143" indent="-228143">
              <a:buFont typeface="+mj-lt"/>
              <a:buAutoNum type="arabicPeriod"/>
            </a:pPr>
            <a:r>
              <a:rPr lang="en-US" baseline="0" dirty="0"/>
              <a:t>Have students get out a blank sheet of scratch paper and then write the length equivalents they remember on the page, in a box.</a:t>
            </a:r>
          </a:p>
          <a:p>
            <a:pPr marL="228143" indent="-228143">
              <a:buFont typeface="+mj-lt"/>
              <a:buAutoNum type="arabicPeriod"/>
            </a:pPr>
            <a:r>
              <a:rPr lang="en-US" baseline="0" dirty="0"/>
              <a:t>Have students write their answers to the seven questions above on scratch paper.  </a:t>
            </a:r>
          </a:p>
          <a:p>
            <a:pPr marL="228143" indent="-228143">
              <a:buFont typeface="+mj-lt"/>
              <a:buAutoNum type="arabicPeriod"/>
            </a:pPr>
            <a:r>
              <a:rPr lang="en-US" baseline="0" dirty="0"/>
              <a:t>Do not let them use notes or a calculator.</a:t>
            </a:r>
          </a:p>
          <a:p>
            <a:endParaRPr lang="en-US" baseline="0" dirty="0"/>
          </a:p>
          <a:p>
            <a:r>
              <a:rPr lang="en-US" baseline="0" dirty="0"/>
              <a:t>After you reveal the correct answers, ask if it helped to have their conversion notes written down before they began.</a:t>
            </a:r>
          </a:p>
        </p:txBody>
      </p:sp>
      <p:sp>
        <p:nvSpPr>
          <p:cNvPr id="4" name="Slide Number Placeholder 3"/>
          <p:cNvSpPr>
            <a:spLocks noGrp="1"/>
          </p:cNvSpPr>
          <p:nvPr>
            <p:ph type="sldNum" sz="quarter" idx="10"/>
          </p:nvPr>
        </p:nvSpPr>
        <p:spPr/>
        <p:txBody>
          <a:bodyPr/>
          <a:lstStyle/>
          <a:p>
            <a:fld id="{DB8D2104-4BC2-4AD1-AA22-F16914E679DC}" type="slidenum">
              <a:rPr lang="en-US" smtClean="0"/>
              <a:pPr/>
              <a:t>19</a:t>
            </a:fld>
            <a:endParaRPr lang="en-US"/>
          </a:p>
        </p:txBody>
      </p:sp>
    </p:spTree>
    <p:extLst>
      <p:ext uri="{BB962C8B-B14F-4D97-AF65-F5344CB8AC3E}">
        <p14:creationId xmlns:p14="http://schemas.microsoft.com/office/powerpoint/2010/main" val="8324341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Teacher</a:t>
            </a:r>
            <a:r>
              <a:rPr lang="en-US" baseline="0" dirty="0"/>
              <a:t> Notes:</a:t>
            </a:r>
          </a:p>
          <a:p>
            <a:endParaRPr lang="en-US" baseline="0" dirty="0"/>
          </a:p>
          <a:p>
            <a:pPr>
              <a:buFont typeface="Arial" pitchFamily="34" charset="0"/>
              <a:buChar char="•"/>
            </a:pPr>
            <a:r>
              <a:rPr lang="en-US" baseline="0" dirty="0"/>
              <a:t> Ask students to take notes during this part.</a:t>
            </a:r>
          </a:p>
          <a:p>
            <a:pPr>
              <a:buFont typeface="Arial" pitchFamily="34" charset="0"/>
              <a:buChar char="•"/>
            </a:pPr>
            <a:r>
              <a:rPr lang="en-US" baseline="0" dirty="0"/>
              <a:t> Another option is to have them make flash cards as you go through each metric to household equivalent</a:t>
            </a:r>
          </a:p>
          <a:p>
            <a:pPr>
              <a:buFont typeface="Arial" pitchFamily="34" charset="0"/>
              <a:buChar char="•"/>
            </a:pPr>
            <a:endParaRPr lang="en-US" baseline="0" dirty="0"/>
          </a:p>
          <a:p>
            <a:pPr>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20</a:t>
            </a:fld>
            <a:endParaRPr lang="en-US"/>
          </a:p>
        </p:txBody>
      </p:sp>
    </p:spTree>
    <p:extLst>
      <p:ext uri="{BB962C8B-B14F-4D97-AF65-F5344CB8AC3E}">
        <p14:creationId xmlns:p14="http://schemas.microsoft.com/office/powerpoint/2010/main" val="24678694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Teacher</a:t>
            </a:r>
            <a:r>
              <a:rPr lang="en-US" baseline="0" dirty="0"/>
              <a:t> Notes:</a:t>
            </a:r>
          </a:p>
          <a:p>
            <a:endParaRPr lang="en-US" baseline="0" dirty="0"/>
          </a:p>
          <a:p>
            <a:r>
              <a:rPr lang="en-US" baseline="0" dirty="0"/>
              <a:t>Pause after the 3</a:t>
            </a:r>
            <a:r>
              <a:rPr lang="en-US" baseline="30000" dirty="0"/>
              <a:t>rd</a:t>
            </a:r>
            <a:r>
              <a:rPr lang="en-US" baseline="0" dirty="0"/>
              <a:t> bullet and ask students to think it through </a:t>
            </a:r>
            <a:r>
              <a:rPr lang="en-US" baseline="0"/>
              <a:t>and suggest </a:t>
            </a:r>
            <a:r>
              <a:rPr lang="en-US" baseline="0" dirty="0"/>
              <a:t>possibilities before you show the 4</a:t>
            </a:r>
            <a:r>
              <a:rPr lang="en-US" baseline="30000" dirty="0"/>
              <a:t>th</a:t>
            </a:r>
            <a:r>
              <a:rPr lang="en-US" baseline="0" dirty="0"/>
              <a:t> bullet.</a:t>
            </a:r>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21</a:t>
            </a:fld>
            <a:endParaRPr lang="en-US"/>
          </a:p>
        </p:txBody>
      </p:sp>
    </p:spTree>
    <p:extLst>
      <p:ext uri="{BB962C8B-B14F-4D97-AF65-F5344CB8AC3E}">
        <p14:creationId xmlns:p14="http://schemas.microsoft.com/office/powerpoint/2010/main" val="21368314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Teacher</a:t>
            </a:r>
            <a:r>
              <a:rPr lang="en-US" baseline="0" dirty="0"/>
              <a:t> Notes:</a:t>
            </a:r>
          </a:p>
          <a:p>
            <a:endParaRPr lang="en-US" baseline="0" dirty="0"/>
          </a:p>
          <a:p>
            <a:r>
              <a:rPr lang="en-US" baseline="0" dirty="0"/>
              <a:t>Have students write their answers on scratch paper.  Let them use a calculator and their notes or flash cards.</a:t>
            </a:r>
          </a:p>
        </p:txBody>
      </p:sp>
      <p:sp>
        <p:nvSpPr>
          <p:cNvPr id="4" name="Slide Number Placeholder 3"/>
          <p:cNvSpPr>
            <a:spLocks noGrp="1"/>
          </p:cNvSpPr>
          <p:nvPr>
            <p:ph type="sldNum" sz="quarter" idx="10"/>
          </p:nvPr>
        </p:nvSpPr>
        <p:spPr/>
        <p:txBody>
          <a:bodyPr/>
          <a:lstStyle/>
          <a:p>
            <a:fld id="{DB8D2104-4BC2-4AD1-AA22-F16914E679DC}" type="slidenum">
              <a:rPr lang="en-US" smtClean="0"/>
              <a:pPr/>
              <a:t>22</a:t>
            </a:fld>
            <a:endParaRPr lang="en-US"/>
          </a:p>
        </p:txBody>
      </p:sp>
    </p:spTree>
    <p:extLst>
      <p:ext uri="{BB962C8B-B14F-4D97-AF65-F5344CB8AC3E}">
        <p14:creationId xmlns:p14="http://schemas.microsoft.com/office/powerpoint/2010/main" val="2989460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Teacher Notes:</a:t>
            </a:r>
          </a:p>
          <a:p>
            <a:endParaRPr lang="en-US" dirty="0"/>
          </a:p>
          <a:p>
            <a:r>
              <a:rPr lang="en-US" dirty="0"/>
              <a:t>Ask the question:</a:t>
            </a:r>
            <a:r>
              <a:rPr lang="en-US" baseline="0" dirty="0"/>
              <a:t>  “</a:t>
            </a:r>
            <a:r>
              <a:rPr lang="en-US" dirty="0"/>
              <a:t>Why do we use the metric</a:t>
            </a:r>
            <a:r>
              <a:rPr lang="en-US" baseline="0" dirty="0"/>
              <a:t> system?”  </a:t>
            </a:r>
          </a:p>
          <a:p>
            <a:r>
              <a:rPr lang="en-US" baseline="0" dirty="0"/>
              <a:t>Encourage student responses before you reveal the three reasons given.</a:t>
            </a:r>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3</a:t>
            </a:fld>
            <a:endParaRPr lang="en-US" dirty="0"/>
          </a:p>
        </p:txBody>
      </p:sp>
    </p:spTree>
    <p:extLst>
      <p:ext uri="{BB962C8B-B14F-4D97-AF65-F5344CB8AC3E}">
        <p14:creationId xmlns:p14="http://schemas.microsoft.com/office/powerpoint/2010/main" val="29067758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Teacher</a:t>
            </a:r>
            <a:r>
              <a:rPr lang="en-US" baseline="0" dirty="0"/>
              <a:t> Notes:</a:t>
            </a:r>
          </a:p>
          <a:p>
            <a:endParaRPr lang="en-US" baseline="0" dirty="0"/>
          </a:p>
          <a:p>
            <a:r>
              <a:rPr lang="en-US" baseline="0" dirty="0"/>
              <a:t>Have students write their answers on scratch paper.  </a:t>
            </a:r>
          </a:p>
          <a:p>
            <a:r>
              <a:rPr lang="en-US" baseline="0" dirty="0"/>
              <a:t>This time, </a:t>
            </a:r>
            <a:r>
              <a:rPr lang="en-US" baseline="0"/>
              <a:t>do NOT let </a:t>
            </a:r>
            <a:r>
              <a:rPr lang="en-US" baseline="0" dirty="0"/>
              <a:t>them use a calculator and their notes or flash cards.</a:t>
            </a:r>
          </a:p>
        </p:txBody>
      </p:sp>
      <p:sp>
        <p:nvSpPr>
          <p:cNvPr id="4" name="Slide Number Placeholder 3"/>
          <p:cNvSpPr>
            <a:spLocks noGrp="1"/>
          </p:cNvSpPr>
          <p:nvPr>
            <p:ph type="sldNum" sz="quarter" idx="10"/>
          </p:nvPr>
        </p:nvSpPr>
        <p:spPr/>
        <p:txBody>
          <a:bodyPr/>
          <a:lstStyle/>
          <a:p>
            <a:fld id="{DB8D2104-4BC2-4AD1-AA22-F16914E679DC}" type="slidenum">
              <a:rPr lang="en-US" smtClean="0"/>
              <a:pPr/>
              <a:t>23</a:t>
            </a:fld>
            <a:endParaRPr lang="en-US"/>
          </a:p>
        </p:txBody>
      </p:sp>
    </p:spTree>
    <p:extLst>
      <p:ext uri="{BB962C8B-B14F-4D97-AF65-F5344CB8AC3E}">
        <p14:creationId xmlns:p14="http://schemas.microsoft.com/office/powerpoint/2010/main" val="29010548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Teacher</a:t>
            </a:r>
            <a:r>
              <a:rPr lang="en-US" baseline="0" dirty="0"/>
              <a:t> Notes:</a:t>
            </a:r>
          </a:p>
          <a:p>
            <a:endParaRPr lang="en-US" baseline="0" dirty="0"/>
          </a:p>
          <a:p>
            <a:pPr>
              <a:buFont typeface="Arial" pitchFamily="34" charset="0"/>
              <a:buChar char="•"/>
            </a:pPr>
            <a:r>
              <a:rPr lang="en-US" baseline="0" dirty="0"/>
              <a:t> Ask students to take notes during this part.</a:t>
            </a:r>
          </a:p>
          <a:p>
            <a:pPr>
              <a:buFont typeface="Arial" pitchFamily="34" charset="0"/>
              <a:buChar char="•"/>
            </a:pPr>
            <a:r>
              <a:rPr lang="en-US" baseline="0" dirty="0"/>
              <a:t> Another option is to have them make flash cards as you go through each metric to household equivalent</a:t>
            </a:r>
          </a:p>
          <a:p>
            <a:pPr>
              <a:buFont typeface="Arial" pitchFamily="34" charset="0"/>
              <a:buChar char="•"/>
            </a:pPr>
            <a:endParaRPr lang="en-US" baseline="0" dirty="0"/>
          </a:p>
          <a:p>
            <a:pPr>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24</a:t>
            </a:fld>
            <a:endParaRPr lang="en-US"/>
          </a:p>
        </p:txBody>
      </p:sp>
    </p:spTree>
    <p:extLst>
      <p:ext uri="{BB962C8B-B14F-4D97-AF65-F5344CB8AC3E}">
        <p14:creationId xmlns:p14="http://schemas.microsoft.com/office/powerpoint/2010/main" val="28865908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Teacher</a:t>
            </a:r>
            <a:r>
              <a:rPr lang="en-US" baseline="0" dirty="0"/>
              <a:t> Notes:</a:t>
            </a:r>
          </a:p>
          <a:p>
            <a:endParaRPr lang="en-US" baseline="0" dirty="0"/>
          </a:p>
          <a:p>
            <a:pPr marL="228143" indent="-228143">
              <a:buAutoNum type="arabicPeriod"/>
            </a:pPr>
            <a:r>
              <a:rPr lang="en-US" baseline="0" dirty="0"/>
              <a:t>Have students write their answers on scratch paper.  </a:t>
            </a:r>
          </a:p>
          <a:p>
            <a:pPr marL="228143" indent="-228143">
              <a:buAutoNum type="arabicPeriod"/>
            </a:pPr>
            <a:r>
              <a:rPr lang="en-US" baseline="0" dirty="0"/>
              <a:t>Let them use a calculator and their notes or flash cards.</a:t>
            </a:r>
          </a:p>
        </p:txBody>
      </p:sp>
      <p:sp>
        <p:nvSpPr>
          <p:cNvPr id="4" name="Slide Number Placeholder 3"/>
          <p:cNvSpPr>
            <a:spLocks noGrp="1"/>
          </p:cNvSpPr>
          <p:nvPr>
            <p:ph type="sldNum" sz="quarter" idx="10"/>
          </p:nvPr>
        </p:nvSpPr>
        <p:spPr/>
        <p:txBody>
          <a:bodyPr/>
          <a:lstStyle/>
          <a:p>
            <a:fld id="{DB8D2104-4BC2-4AD1-AA22-F16914E679DC}" type="slidenum">
              <a:rPr lang="en-US" smtClean="0"/>
              <a:pPr/>
              <a:t>25</a:t>
            </a:fld>
            <a:endParaRPr lang="en-US" dirty="0"/>
          </a:p>
        </p:txBody>
      </p:sp>
    </p:spTree>
    <p:extLst>
      <p:ext uri="{BB962C8B-B14F-4D97-AF65-F5344CB8AC3E}">
        <p14:creationId xmlns:p14="http://schemas.microsoft.com/office/powerpoint/2010/main" val="16342926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Teacher</a:t>
            </a:r>
            <a:r>
              <a:rPr lang="en-US" baseline="0" dirty="0"/>
              <a:t> Notes:</a:t>
            </a:r>
          </a:p>
          <a:p>
            <a:endParaRPr lang="en-US" baseline="0" dirty="0"/>
          </a:p>
          <a:p>
            <a:r>
              <a:rPr lang="en-US" baseline="0" dirty="0"/>
              <a:t>Tell them your goal is 100% accuracy from all students.</a:t>
            </a:r>
          </a:p>
          <a:p>
            <a:endParaRPr lang="en-US" baseline="0" dirty="0"/>
          </a:p>
          <a:p>
            <a:pPr marL="228143" indent="-228143">
              <a:buAutoNum type="arabicPeriod"/>
            </a:pPr>
            <a:r>
              <a:rPr lang="en-US" baseline="0" dirty="0"/>
              <a:t>Have students write the conversion formulas on scratch paper.</a:t>
            </a:r>
          </a:p>
          <a:p>
            <a:pPr marL="228143" indent="-228143">
              <a:buAutoNum type="arabicPeriod"/>
            </a:pPr>
            <a:r>
              <a:rPr lang="en-US" baseline="0" dirty="0"/>
              <a:t>Have them number their paper from 1-6</a:t>
            </a:r>
          </a:p>
          <a:p>
            <a:pPr marL="228143" indent="-228143">
              <a:buAutoNum type="arabicPeriod"/>
            </a:pPr>
            <a:r>
              <a:rPr lang="en-US" baseline="0" dirty="0"/>
              <a:t>Have student write their answers on scratch paper.  </a:t>
            </a:r>
          </a:p>
          <a:p>
            <a:pPr marL="228143" indent="-228143">
              <a:buAutoNum type="arabicPeriod"/>
            </a:pPr>
            <a:r>
              <a:rPr lang="en-US" baseline="0" dirty="0"/>
              <a:t>Do NOT let them use a calculator and their notes or flash cards.</a:t>
            </a:r>
          </a:p>
          <a:p>
            <a:pPr marL="228143" indent="-228143">
              <a:buAutoNum type="arabicPeriod"/>
            </a:pPr>
            <a:endParaRPr lang="en-US" baseline="0" dirty="0"/>
          </a:p>
          <a:p>
            <a:pPr marL="228143" indent="-228143"/>
            <a:r>
              <a:rPr lang="en-US" baseline="0" dirty="0"/>
              <a:t>One again, check for success.  Have the students who got them all right stand and be recognized.</a:t>
            </a:r>
          </a:p>
        </p:txBody>
      </p:sp>
      <p:sp>
        <p:nvSpPr>
          <p:cNvPr id="4" name="Slide Number Placeholder 3"/>
          <p:cNvSpPr>
            <a:spLocks noGrp="1"/>
          </p:cNvSpPr>
          <p:nvPr>
            <p:ph type="sldNum" sz="quarter" idx="10"/>
          </p:nvPr>
        </p:nvSpPr>
        <p:spPr/>
        <p:txBody>
          <a:bodyPr/>
          <a:lstStyle/>
          <a:p>
            <a:fld id="{DB8D2104-4BC2-4AD1-AA22-F16914E679DC}" type="slidenum">
              <a:rPr lang="en-US" smtClean="0"/>
              <a:pPr/>
              <a:t>26</a:t>
            </a:fld>
            <a:endParaRPr lang="en-US" dirty="0"/>
          </a:p>
        </p:txBody>
      </p:sp>
    </p:spTree>
    <p:extLst>
      <p:ext uri="{BB962C8B-B14F-4D97-AF65-F5344CB8AC3E}">
        <p14:creationId xmlns:p14="http://schemas.microsoft.com/office/powerpoint/2010/main" val="564933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Teacher</a:t>
            </a:r>
            <a:r>
              <a:rPr lang="en-US" baseline="0" dirty="0"/>
              <a:t> Notes:</a:t>
            </a:r>
          </a:p>
          <a:p>
            <a:endParaRPr lang="en-US" baseline="0" dirty="0"/>
          </a:p>
          <a:p>
            <a:r>
              <a:rPr lang="en-US" baseline="0" dirty="0"/>
              <a:t>This slide is designed to show the progression.    We will focus on the measures most used in a healthcare setting.</a:t>
            </a:r>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4</a:t>
            </a:fld>
            <a:endParaRPr lang="en-US"/>
          </a:p>
        </p:txBody>
      </p:sp>
    </p:spTree>
    <p:extLst>
      <p:ext uri="{BB962C8B-B14F-4D97-AF65-F5344CB8AC3E}">
        <p14:creationId xmlns:p14="http://schemas.microsoft.com/office/powerpoint/2010/main" val="16888658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Teacher Notes:</a:t>
            </a:r>
          </a:p>
          <a:p>
            <a:endParaRPr lang="en-US" dirty="0"/>
          </a:p>
          <a:p>
            <a:r>
              <a:rPr lang="en-US" dirty="0"/>
              <a:t>This slide</a:t>
            </a:r>
            <a:r>
              <a:rPr lang="en-US" baseline="0" dirty="0"/>
              <a:t> prompts a group activity.</a:t>
            </a:r>
          </a:p>
          <a:p>
            <a:endParaRPr lang="en-US" baseline="0" dirty="0"/>
          </a:p>
          <a:p>
            <a:pPr marL="235101" indent="-235101">
              <a:buAutoNum type="arabicPeriod"/>
            </a:pPr>
            <a:r>
              <a:rPr lang="en-US" baseline="0" dirty="0"/>
              <a:t>Divide students into pairs or small groups, each with a meter stick or ruler with cm and mm</a:t>
            </a:r>
          </a:p>
          <a:p>
            <a:pPr marL="235101" indent="-235101">
              <a:buAutoNum type="arabicPeriod"/>
            </a:pPr>
            <a:r>
              <a:rPr lang="en-US" baseline="0" dirty="0"/>
              <a:t>Have them make a mental picture of a kilometer (2 ½ times around a football field)</a:t>
            </a:r>
          </a:p>
          <a:p>
            <a:pPr marL="235101" indent="-235101">
              <a:buAutoNum type="arabicPeriod"/>
            </a:pPr>
            <a:r>
              <a:rPr lang="en-US" baseline="0" dirty="0"/>
              <a:t>For the remaining measures, they should use their body and the meter stick or ruler to get a mental picture of each measure.  For example:	</a:t>
            </a:r>
          </a:p>
          <a:p>
            <a:pPr marL="235101" indent="-235101"/>
            <a:r>
              <a:rPr lang="en-US" baseline="0" dirty="0"/>
              <a:t>		Meter – distance from the floor to my waist (obviously, this depends on the height of the student)</a:t>
            </a:r>
          </a:p>
          <a:p>
            <a:pPr marL="235101" indent="-235101"/>
            <a:r>
              <a:rPr lang="en-US" baseline="0" dirty="0"/>
              <a:t>		Centimeter – width of my index fingernail</a:t>
            </a:r>
          </a:p>
          <a:p>
            <a:pPr marL="235101" indent="-235101"/>
            <a:r>
              <a:rPr lang="en-US" baseline="0" dirty="0"/>
              <a:t>		Millimeter – thickness of my fingernail	</a:t>
            </a:r>
          </a:p>
          <a:p>
            <a:pPr marL="235101" indent="-235101"/>
            <a:endParaRPr lang="en-US" baseline="0" dirty="0"/>
          </a:p>
          <a:p>
            <a:pPr marL="235101" indent="-235101">
              <a:buFont typeface="Arial" pitchFamily="34" charset="0"/>
              <a:buChar char="•"/>
            </a:pPr>
            <a:r>
              <a:rPr lang="en-US" baseline="0" dirty="0"/>
              <a:t>Be sure they keep it clean!  </a:t>
            </a:r>
          </a:p>
          <a:p>
            <a:pPr marL="235101" indent="-235101">
              <a:buFont typeface="Arial" pitchFamily="34" charset="0"/>
              <a:buChar char="•"/>
            </a:pPr>
            <a:r>
              <a:rPr lang="en-US" baseline="0" dirty="0"/>
              <a:t>Note:  Having a mental picture of these measures can be a big help when students start doing conversion problems.</a:t>
            </a:r>
          </a:p>
          <a:p>
            <a:endParaRPr lang="en-US" baseline="0" dirty="0"/>
          </a:p>
          <a:p>
            <a:endParaRPr lang="en-US" dirty="0"/>
          </a:p>
          <a:p>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6</a:t>
            </a:fld>
            <a:endParaRPr lang="en-US"/>
          </a:p>
        </p:txBody>
      </p:sp>
    </p:spTree>
    <p:extLst>
      <p:ext uri="{BB962C8B-B14F-4D97-AF65-F5344CB8AC3E}">
        <p14:creationId xmlns:p14="http://schemas.microsoft.com/office/powerpoint/2010/main" val="4106285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Teacher Notes:</a:t>
            </a:r>
          </a:p>
          <a:p>
            <a:endParaRPr lang="en-US" dirty="0"/>
          </a:p>
          <a:p>
            <a:r>
              <a:rPr lang="en-US" dirty="0"/>
              <a:t>Have students write</a:t>
            </a:r>
            <a:r>
              <a:rPr lang="en-US" baseline="0" dirty="0"/>
              <a:t> their answers on scrap paper before you show the correct answer. </a:t>
            </a:r>
          </a:p>
          <a:p>
            <a:endParaRPr lang="en-US" baseline="0" dirty="0"/>
          </a:p>
          <a:p>
            <a:r>
              <a:rPr lang="en-US" baseline="0" dirty="0"/>
              <a:t>Students should be able to answer these questions without difficulty.</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7</a:t>
            </a:fld>
            <a:endParaRPr lang="en-US"/>
          </a:p>
        </p:txBody>
      </p:sp>
    </p:spTree>
    <p:extLst>
      <p:ext uri="{BB962C8B-B14F-4D97-AF65-F5344CB8AC3E}">
        <p14:creationId xmlns:p14="http://schemas.microsoft.com/office/powerpoint/2010/main" val="3496090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Teacher Notes:</a:t>
            </a:r>
          </a:p>
          <a:p>
            <a:endParaRPr lang="en-US" dirty="0"/>
          </a:p>
          <a:p>
            <a:r>
              <a:rPr lang="en-US" dirty="0"/>
              <a:t>The can of soup is 10 ¾ ounces or 305 grams. We rounded the mental picture to 300 grams to make it easier to remember and use for estimating.</a:t>
            </a:r>
          </a:p>
        </p:txBody>
      </p:sp>
      <p:sp>
        <p:nvSpPr>
          <p:cNvPr id="4" name="Slide Number Placeholder 3"/>
          <p:cNvSpPr>
            <a:spLocks noGrp="1"/>
          </p:cNvSpPr>
          <p:nvPr>
            <p:ph type="sldNum" sz="quarter" idx="10"/>
          </p:nvPr>
        </p:nvSpPr>
        <p:spPr/>
        <p:txBody>
          <a:bodyPr/>
          <a:lstStyle/>
          <a:p>
            <a:fld id="{DB8D2104-4BC2-4AD1-AA22-F16914E679DC}" type="slidenum">
              <a:rPr lang="en-US" smtClean="0"/>
              <a:pPr/>
              <a:t>8</a:t>
            </a:fld>
            <a:endParaRPr lang="en-US"/>
          </a:p>
        </p:txBody>
      </p:sp>
    </p:spTree>
    <p:extLst>
      <p:ext uri="{BB962C8B-B14F-4D97-AF65-F5344CB8AC3E}">
        <p14:creationId xmlns:p14="http://schemas.microsoft.com/office/powerpoint/2010/main" val="4152511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Teacher Notes:</a:t>
            </a:r>
          </a:p>
          <a:p>
            <a:endParaRPr lang="en-US" dirty="0"/>
          </a:p>
          <a:p>
            <a:pPr>
              <a:buFont typeface="Arial" pitchFamily="34" charset="0"/>
              <a:buChar char="•"/>
            </a:pPr>
            <a:r>
              <a:rPr lang="en-US" dirty="0"/>
              <a:t> Point</a:t>
            </a:r>
            <a:r>
              <a:rPr lang="en-US" baseline="0" dirty="0"/>
              <a:t> out that in healthcare,  cc and </a:t>
            </a:r>
            <a:r>
              <a:rPr lang="en-US" baseline="0" dirty="0" err="1"/>
              <a:t>mL</a:t>
            </a:r>
            <a:r>
              <a:rPr lang="en-US" baseline="0" dirty="0"/>
              <a:t> are the same thing.</a:t>
            </a:r>
          </a:p>
          <a:p>
            <a:pPr>
              <a:buFont typeface="Arial" pitchFamily="34" charset="0"/>
              <a:buChar char="•"/>
            </a:pPr>
            <a:r>
              <a:rPr lang="en-US" baseline="0" dirty="0"/>
              <a:t> Also, the abbreviation for milliliter can be either </a:t>
            </a:r>
            <a:r>
              <a:rPr lang="en-US" baseline="0" dirty="0" err="1"/>
              <a:t>mL</a:t>
            </a:r>
            <a:r>
              <a:rPr lang="en-US" baseline="0" dirty="0"/>
              <a:t> or ml, whichever you prefer in your classroom.  Healthcare professionals need to recognize both.</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9</a:t>
            </a:fld>
            <a:endParaRPr lang="en-US"/>
          </a:p>
        </p:txBody>
      </p:sp>
    </p:spTree>
    <p:extLst>
      <p:ext uri="{BB962C8B-B14F-4D97-AF65-F5344CB8AC3E}">
        <p14:creationId xmlns:p14="http://schemas.microsoft.com/office/powerpoint/2010/main" val="5511098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Teacher notes:</a:t>
            </a:r>
          </a:p>
          <a:p>
            <a:endParaRPr lang="en-US" dirty="0"/>
          </a:p>
          <a:p>
            <a:r>
              <a:rPr lang="en-US" dirty="0"/>
              <a:t>One again, you are trying to get students</a:t>
            </a:r>
            <a:r>
              <a:rPr lang="en-US" baseline="0" dirty="0"/>
              <a:t> to make a few mental images so that they can call on these images when you play the estimation game.</a:t>
            </a:r>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10</a:t>
            </a:fld>
            <a:endParaRPr lang="en-US"/>
          </a:p>
        </p:txBody>
      </p:sp>
    </p:spTree>
    <p:extLst>
      <p:ext uri="{BB962C8B-B14F-4D97-AF65-F5344CB8AC3E}">
        <p14:creationId xmlns:p14="http://schemas.microsoft.com/office/powerpoint/2010/main" val="36986173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Metric Quiz</a:t>
            </a:r>
          </a:p>
          <a:p>
            <a:endParaRPr lang="en-US" dirty="0"/>
          </a:p>
          <a:p>
            <a:r>
              <a:rPr lang="en-US" dirty="0"/>
              <a:t>Have students write their answers on notebook paper.  You can either collect the quizzes, or let them</a:t>
            </a:r>
            <a:r>
              <a:rPr lang="en-US" baseline="0" dirty="0"/>
              <a:t> grade them themselves.  Clearly, the goal is 100% correct.  </a:t>
            </a:r>
          </a:p>
          <a:p>
            <a:endParaRPr lang="en-US" baseline="0" dirty="0"/>
          </a:p>
          <a:p>
            <a:r>
              <a:rPr lang="en-US" baseline="0" dirty="0"/>
              <a:t>Give students as much time as they need.</a:t>
            </a:r>
          </a:p>
          <a:p>
            <a:endParaRPr lang="en-US" baseline="0" dirty="0"/>
          </a:p>
          <a:p>
            <a:r>
              <a:rPr lang="en-US" baseline="0" dirty="0"/>
              <a:t>Note:  If you have any students who scored under 70%, offer some lunchtime or after school remediation.   Start at the beginning and go back through this PowerPoint.  Have students think out loud for you to help you figure out where they are slipping up.  At the end of the day, ALL of your students should have an opportunity to be </a:t>
            </a:r>
            <a:r>
              <a:rPr lang="en-US" baseline="0" dirty="0" err="1"/>
              <a:t>successsful</a:t>
            </a:r>
            <a:r>
              <a:rPr lang="en-US" baseline="0" dirty="0"/>
              <a:t> in metric math.</a:t>
            </a:r>
            <a:endParaRPr lang="en-US" dirty="0"/>
          </a:p>
        </p:txBody>
      </p:sp>
      <p:sp>
        <p:nvSpPr>
          <p:cNvPr id="4" name="Slide Number Placeholder 3"/>
          <p:cNvSpPr>
            <a:spLocks noGrp="1"/>
          </p:cNvSpPr>
          <p:nvPr>
            <p:ph type="sldNum" sz="quarter" idx="10"/>
          </p:nvPr>
        </p:nvSpPr>
        <p:spPr/>
        <p:txBody>
          <a:bodyPr/>
          <a:lstStyle/>
          <a:p>
            <a:fld id="{DB8D2104-4BC2-4AD1-AA22-F16914E679DC}" type="slidenum">
              <a:rPr lang="en-US" smtClean="0"/>
              <a:pPr/>
              <a:t>11</a:t>
            </a:fld>
            <a:endParaRPr lang="en-US"/>
          </a:p>
        </p:txBody>
      </p:sp>
    </p:spTree>
    <p:extLst>
      <p:ext uri="{BB962C8B-B14F-4D97-AF65-F5344CB8AC3E}">
        <p14:creationId xmlns:p14="http://schemas.microsoft.com/office/powerpoint/2010/main" val="882703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249F3ED-5E3B-4B37-8FEF-E57CBE167CDE}" type="datetimeFigureOut">
              <a:rPr lang="en-US" smtClean="0"/>
              <a:pPr/>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E8E0-2886-4A12-AF25-B1BA7C14CDC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49F3ED-5E3B-4B37-8FEF-E57CBE167CDE}" type="datetimeFigureOut">
              <a:rPr lang="en-US" smtClean="0"/>
              <a:pPr/>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E8E0-2886-4A12-AF25-B1BA7C14CDC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49F3ED-5E3B-4B37-8FEF-E57CBE167CDE}" type="datetimeFigureOut">
              <a:rPr lang="en-US" smtClean="0"/>
              <a:pPr/>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E8E0-2886-4A12-AF25-B1BA7C14CDC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49F3ED-5E3B-4B37-8FEF-E57CBE167CDE}" type="datetimeFigureOut">
              <a:rPr lang="en-US" smtClean="0"/>
              <a:pPr/>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E8E0-2886-4A12-AF25-B1BA7C14CDC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49F3ED-5E3B-4B37-8FEF-E57CBE167CDE}" type="datetimeFigureOut">
              <a:rPr lang="en-US" smtClean="0"/>
              <a:pPr/>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E8E0-2886-4A12-AF25-B1BA7C14CDC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249F3ED-5E3B-4B37-8FEF-E57CBE167CDE}" type="datetimeFigureOut">
              <a:rPr lang="en-US" smtClean="0"/>
              <a:pPr/>
              <a:t>3/23/2020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56E8E0-2886-4A12-AF25-B1BA7C14CDC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249F3ED-5E3B-4B37-8FEF-E57CBE167CDE}" type="datetimeFigureOut">
              <a:rPr lang="en-US" smtClean="0"/>
              <a:pPr/>
              <a:t>3/23/2020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D56E8E0-2886-4A12-AF25-B1BA7C14CDC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249F3ED-5E3B-4B37-8FEF-E57CBE167CDE}" type="datetimeFigureOut">
              <a:rPr lang="en-US" smtClean="0"/>
              <a:pPr/>
              <a:t>3/23/2020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D56E8E0-2886-4A12-AF25-B1BA7C14CDC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49F3ED-5E3B-4B37-8FEF-E57CBE167CDE}" type="datetimeFigureOut">
              <a:rPr lang="en-US" smtClean="0"/>
              <a:pPr/>
              <a:t>3/23/2020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D56E8E0-2886-4A12-AF25-B1BA7C14CDC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49F3ED-5E3B-4B37-8FEF-E57CBE167CDE}" type="datetimeFigureOut">
              <a:rPr lang="en-US" smtClean="0"/>
              <a:pPr/>
              <a:t>3/23/2020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56E8E0-2886-4A12-AF25-B1BA7C14CDC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49F3ED-5E3B-4B37-8FEF-E57CBE167CDE}" type="datetimeFigureOut">
              <a:rPr lang="en-US" smtClean="0"/>
              <a:pPr/>
              <a:t>3/23/2020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56E8E0-2886-4A12-AF25-B1BA7C14CDC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chemeClr val="bg2">
                <a:tint val="80000"/>
                <a:satMod val="300000"/>
              </a:schemeClr>
            </a:gs>
            <a:gs pos="100000">
              <a:schemeClr val="bg2">
                <a:shade val="30000"/>
                <a:satMod val="20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49F3ED-5E3B-4B37-8FEF-E57CBE167CDE}" type="datetimeFigureOut">
              <a:rPr lang="en-US" smtClean="0"/>
              <a:pPr/>
              <a:t>3/23/2020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56E8E0-2886-4A12-AF25-B1BA7C14CDC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hyperlink" Target="http://www.google.com/imgres?imgurl=http://static.howstuffworks.com/gif/diet-sodas.jpg&amp;imgrefurl=http://recipes.howstuffworks.com/question602.htm&amp;h=304&amp;w=350&amp;sz=22&amp;tbnid=XQ0P7NQey5hMZM::&amp;tbnh=104&amp;tbnw=120&amp;prev=/images?q=can+soda+photo&amp;usg=___j8LY9iG8V_HmCXO4jW3dvQF88Y=&amp;ei=MwqWScvRBYfgyQW8z8WQCg&amp;sa=X&amp;oi=image_result&amp;resnum=3&amp;ct=image&amp;cd=1"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20630096">
            <a:off x="295540" y="1501421"/>
            <a:ext cx="8363532" cy="2215991"/>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13800" b="1" i="1" cap="all" dirty="0">
                <a:ln w="0">
                  <a:solidFill>
                    <a:schemeClr val="accent2">
                      <a:lumMod val="75000"/>
                    </a:schemeClr>
                  </a:solidFill>
                </a:ln>
                <a:solidFill>
                  <a:schemeClr val="tx1">
                    <a:lumMod val="50000"/>
                    <a:lumOff val="50000"/>
                  </a:schemeClr>
                </a:solidFill>
                <a:effectLst>
                  <a:reflection blurRad="12700" stA="50000" endPos="50000" dist="5000" dir="5400000" sy="-100000" rotWithShape="0"/>
                </a:effectLst>
                <a:latin typeface="Jokerman" pitchFamily="82" charset="0"/>
              </a:rPr>
              <a:t>Success</a:t>
            </a:r>
          </a:p>
        </p:txBody>
      </p:sp>
      <p:sp>
        <p:nvSpPr>
          <p:cNvPr id="3" name="Subtitle 2"/>
          <p:cNvSpPr>
            <a:spLocks noGrp="1"/>
          </p:cNvSpPr>
          <p:nvPr>
            <p:ph type="subTitle" idx="1"/>
          </p:nvPr>
        </p:nvSpPr>
        <p:spPr>
          <a:xfrm>
            <a:off x="1447800" y="4724400"/>
            <a:ext cx="6400800" cy="1295400"/>
          </a:xfrm>
        </p:spPr>
        <p:txBody>
          <a:bodyPr>
            <a:normAutofit fontScale="77500" lnSpcReduction="20000"/>
          </a:bodyPr>
          <a:lstStyle/>
          <a:p>
            <a:r>
              <a:rPr lang="en-US" dirty="0">
                <a:solidFill>
                  <a:schemeClr val="accent5">
                    <a:lumMod val="75000"/>
                  </a:schemeClr>
                </a:solidFill>
              </a:rPr>
              <a:t>1.31  Apply mathematical computations related to healthcare procedures (metric and household, conversions and measurements.)</a:t>
            </a:r>
          </a:p>
        </p:txBody>
      </p:sp>
      <p:sp>
        <p:nvSpPr>
          <p:cNvPr id="4" name="Rectangle 3"/>
          <p:cNvSpPr/>
          <p:nvPr/>
        </p:nvSpPr>
        <p:spPr>
          <a:xfrm>
            <a:off x="1676400" y="1447800"/>
            <a:ext cx="6096000" cy="1938992"/>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6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Medical </a:t>
            </a:r>
          </a:p>
          <a:p>
            <a:pPr algn="ctr"/>
            <a:r>
              <a:rPr lang="en-US" sz="6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Mathematics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0"/>
                                  </p:iterate>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0"/>
                            </p:stCondLst>
                            <p:childTnLst>
                              <p:par>
                                <p:cTn id="8" presetID="34" presetClass="emph" presetSubtype="0" fill="hold" grpId="1" nodeType="afterEffect">
                                  <p:stCondLst>
                                    <p:cond delay="0"/>
                                  </p:stCondLst>
                                  <p:iterate type="lt">
                                    <p:tmPct val="10000"/>
                                  </p:iterate>
                                  <p:childTnLst>
                                    <p:animMotion origin="layout" path="M 0.0 0.0 L 0.0 -0.07213" pathEditMode="relative" ptsTypes="">
                                      <p:cBhvr>
                                        <p:cTn id="9" dur="1000" accel="50000" decel="50000" autoRev="1" fill="hold">
                                          <p:stCondLst>
                                            <p:cond delay="0"/>
                                          </p:stCondLst>
                                        </p:cTn>
                                        <p:tgtEl>
                                          <p:spTgt spid="5"/>
                                        </p:tgtEl>
                                        <p:attrNameLst>
                                          <p:attrName>ppt_x</p:attrName>
                                          <p:attrName>ppt_y</p:attrName>
                                        </p:attrNameLst>
                                      </p:cBhvr>
                                    </p:animMotion>
                                    <p:animRot by="1500000">
                                      <p:cBhvr>
                                        <p:cTn id="10" dur="500" fill="hold">
                                          <p:stCondLst>
                                            <p:cond delay="0"/>
                                          </p:stCondLst>
                                        </p:cTn>
                                        <p:tgtEl>
                                          <p:spTgt spid="5"/>
                                        </p:tgtEl>
                                        <p:attrNameLst>
                                          <p:attrName>r</p:attrName>
                                        </p:attrNameLst>
                                      </p:cBhvr>
                                    </p:animRot>
                                    <p:animRot by="-1500000">
                                      <p:cBhvr>
                                        <p:cTn id="11" dur="500" fill="hold">
                                          <p:stCondLst>
                                            <p:cond delay="500"/>
                                          </p:stCondLst>
                                        </p:cTn>
                                        <p:tgtEl>
                                          <p:spTgt spid="5"/>
                                        </p:tgtEl>
                                        <p:attrNameLst>
                                          <p:attrName>r</p:attrName>
                                        </p:attrNameLst>
                                      </p:cBhvr>
                                    </p:animRot>
                                    <p:animRot by="-1500000">
                                      <p:cBhvr>
                                        <p:cTn id="12" dur="500" fill="hold">
                                          <p:stCondLst>
                                            <p:cond delay="1000"/>
                                          </p:stCondLst>
                                        </p:cTn>
                                        <p:tgtEl>
                                          <p:spTgt spid="5"/>
                                        </p:tgtEl>
                                        <p:attrNameLst>
                                          <p:attrName>r</p:attrName>
                                        </p:attrNameLst>
                                      </p:cBhvr>
                                    </p:animRot>
                                    <p:animRot by="1500000">
                                      <p:cBhvr>
                                        <p:cTn id="13" dur="500" fill="hold">
                                          <p:stCondLst>
                                            <p:cond delay="150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Make a Mental Picture</a:t>
            </a:r>
          </a:p>
        </p:txBody>
      </p:sp>
      <p:sp>
        <p:nvSpPr>
          <p:cNvPr id="3" name="Content Placeholder 2"/>
          <p:cNvSpPr>
            <a:spLocks noGrp="1"/>
          </p:cNvSpPr>
          <p:nvPr>
            <p:ph idx="1"/>
          </p:nvPr>
        </p:nvSpPr>
        <p:spPr/>
        <p:txBody>
          <a:bodyPr/>
          <a:lstStyle/>
          <a:p>
            <a:r>
              <a:rPr lang="en-US" dirty="0"/>
              <a:t>Liter</a:t>
            </a:r>
          </a:p>
          <a:p>
            <a:pPr>
              <a:buNone/>
            </a:pPr>
            <a:endParaRPr lang="en-US" dirty="0"/>
          </a:p>
          <a:p>
            <a:r>
              <a:rPr lang="en-US" dirty="0"/>
              <a:t>Milliliter  </a:t>
            </a:r>
          </a:p>
        </p:txBody>
      </p:sp>
      <p:sp>
        <p:nvSpPr>
          <p:cNvPr id="13" name="TextBox 12"/>
          <p:cNvSpPr txBox="1"/>
          <p:nvPr/>
        </p:nvSpPr>
        <p:spPr>
          <a:xfrm>
            <a:off x="2514600" y="1676400"/>
            <a:ext cx="3352800" cy="830997"/>
          </a:xfrm>
          <a:prstGeom prst="rect">
            <a:avLst/>
          </a:prstGeom>
          <a:noFill/>
          <a:ln>
            <a:solidFill>
              <a:schemeClr val="accent1"/>
            </a:solidFill>
          </a:ln>
        </p:spPr>
        <p:txBody>
          <a:bodyPr wrap="square" rtlCol="0">
            <a:spAutoFit/>
          </a:bodyPr>
          <a:lstStyle/>
          <a:p>
            <a:r>
              <a:rPr lang="en-US" sz="2400" dirty="0"/>
              <a:t>You already know the volume of a 2-Liter bottle</a:t>
            </a:r>
          </a:p>
        </p:txBody>
      </p:sp>
      <p:sp>
        <p:nvSpPr>
          <p:cNvPr id="14" name="TextBox 13"/>
          <p:cNvSpPr txBox="1"/>
          <p:nvPr/>
        </p:nvSpPr>
        <p:spPr>
          <a:xfrm>
            <a:off x="2514600" y="2819400"/>
            <a:ext cx="3124200" cy="830997"/>
          </a:xfrm>
          <a:prstGeom prst="rect">
            <a:avLst/>
          </a:prstGeom>
          <a:noFill/>
          <a:ln>
            <a:solidFill>
              <a:schemeClr val="accent1"/>
            </a:solidFill>
          </a:ln>
        </p:spPr>
        <p:txBody>
          <a:bodyPr wrap="square" rtlCol="0">
            <a:spAutoFit/>
          </a:bodyPr>
          <a:lstStyle/>
          <a:p>
            <a:r>
              <a:rPr lang="en-US" sz="2400" dirty="0"/>
              <a:t>A 12 ounce can of soda is 354 </a:t>
            </a:r>
            <a:r>
              <a:rPr lang="en-US" sz="2400" dirty="0" err="1"/>
              <a:t>mL</a:t>
            </a:r>
            <a:endParaRPr lang="en-US" sz="2400" dirty="0"/>
          </a:p>
        </p:txBody>
      </p:sp>
      <p:pic>
        <p:nvPicPr>
          <p:cNvPr id="33794" name="Picture 2" descr="http://www.omahabiodiesel.net/images/dietcoke.JPG"/>
          <p:cNvPicPr>
            <a:picLocks noChangeAspect="1" noChangeArrowheads="1"/>
          </p:cNvPicPr>
          <p:nvPr/>
        </p:nvPicPr>
        <p:blipFill>
          <a:blip r:embed="rId3" cstate="print"/>
          <a:srcRect l="32000" r="32444"/>
          <a:stretch>
            <a:fillRect/>
          </a:stretch>
        </p:blipFill>
        <p:spPr bwMode="auto">
          <a:xfrm>
            <a:off x="7162800" y="1524000"/>
            <a:ext cx="866987" cy="2438400"/>
          </a:xfrm>
          <a:prstGeom prst="rect">
            <a:avLst/>
          </a:prstGeom>
          <a:ln>
            <a:solidFill>
              <a:schemeClr val="accent1"/>
            </a:solidFill>
          </a:ln>
          <a:effectLst>
            <a:outerShdw blurRad="292100" dist="139700" dir="2700000" algn="tl" rotWithShape="0">
              <a:srgbClr val="333333">
                <a:alpha val="65000"/>
              </a:srgbClr>
            </a:outerShdw>
          </a:effectLst>
        </p:spPr>
      </p:pic>
      <p:pic>
        <p:nvPicPr>
          <p:cNvPr id="33796" name="Picture 4" descr="http://recipes.howstuffworks.com/question602.htm">
            <a:hlinkClick r:id="rId4"/>
          </p:cNvPr>
          <p:cNvPicPr>
            <a:picLocks noChangeAspect="1" noChangeArrowheads="1"/>
          </p:cNvPicPr>
          <p:nvPr/>
        </p:nvPicPr>
        <p:blipFill>
          <a:blip r:embed="rId5" cstate="print"/>
          <a:srcRect l="56173" t="7407" r="8518" b="5556"/>
          <a:stretch>
            <a:fillRect/>
          </a:stretch>
        </p:blipFill>
        <p:spPr bwMode="auto">
          <a:xfrm>
            <a:off x="5943600" y="2895600"/>
            <a:ext cx="838200" cy="1790700"/>
          </a:xfrm>
          <a:prstGeom prst="rect">
            <a:avLst/>
          </a:prstGeom>
          <a:ln>
            <a:solidFill>
              <a:schemeClr val="accent1"/>
            </a:solidFill>
          </a:ln>
          <a:effectLst>
            <a:outerShdw blurRad="292100" dist="139700" dir="2700000" algn="tl" rotWithShape="0">
              <a:srgbClr val="333333">
                <a:alpha val="65000"/>
              </a:srgbClr>
            </a:outerShdw>
          </a:effectLst>
        </p:spPr>
      </p:pic>
      <p:sp>
        <p:nvSpPr>
          <p:cNvPr id="11" name="TextBox 10"/>
          <p:cNvSpPr txBox="1"/>
          <p:nvPr/>
        </p:nvSpPr>
        <p:spPr>
          <a:xfrm>
            <a:off x="2514600" y="3962400"/>
            <a:ext cx="3124200" cy="461665"/>
          </a:xfrm>
          <a:prstGeom prst="rect">
            <a:avLst/>
          </a:prstGeom>
          <a:noFill/>
          <a:ln>
            <a:solidFill>
              <a:schemeClr val="accent1"/>
            </a:solidFill>
          </a:ln>
        </p:spPr>
        <p:txBody>
          <a:bodyPr wrap="square" rtlCol="0">
            <a:spAutoFit/>
          </a:bodyPr>
          <a:lstStyle/>
          <a:p>
            <a:r>
              <a:rPr lang="en-US" sz="2400" dirty="0"/>
              <a:t>One teaspoon is 5 </a:t>
            </a:r>
            <a:r>
              <a:rPr lang="en-US" sz="2400" dirty="0" err="1"/>
              <a:t>mL</a:t>
            </a:r>
            <a:endParaRPr lang="en-US" sz="2400" dirty="0"/>
          </a:p>
        </p:txBody>
      </p:sp>
      <p:pic>
        <p:nvPicPr>
          <p:cNvPr id="33798" name="Picture 6" descr="http://images.replacements.com/images/images5/flatware/I/international_silver_gigi_stainless_teaspoon_P0000042558S0014T2.jpg"/>
          <p:cNvPicPr>
            <a:picLocks noChangeAspect="1" noChangeArrowheads="1"/>
          </p:cNvPicPr>
          <p:nvPr/>
        </p:nvPicPr>
        <p:blipFill>
          <a:blip r:embed="rId6" cstate="print"/>
          <a:srcRect l="1842" t="5131" r="1740" b="7636"/>
          <a:stretch>
            <a:fillRect/>
          </a:stretch>
        </p:blipFill>
        <p:spPr bwMode="auto">
          <a:xfrm rot="690469" flipV="1">
            <a:off x="2634601" y="5018208"/>
            <a:ext cx="3792065" cy="821212"/>
          </a:xfrm>
          <a:prstGeom prst="rect">
            <a:avLst/>
          </a:prstGeom>
          <a:ln>
            <a:solidFill>
              <a:schemeClr val="accent1"/>
            </a:solid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379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379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37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75000"/>
                  </a:schemeClr>
                </a:solidFill>
              </a:rPr>
              <a:t>Metric Quiz</a:t>
            </a:r>
          </a:p>
        </p:txBody>
      </p:sp>
      <p:sp>
        <p:nvSpPr>
          <p:cNvPr id="3" name="Content Placeholder 2"/>
          <p:cNvSpPr>
            <a:spLocks noGrp="1"/>
          </p:cNvSpPr>
          <p:nvPr>
            <p:ph sz="half" idx="1"/>
          </p:nvPr>
        </p:nvSpPr>
        <p:spPr/>
        <p:txBody>
          <a:bodyPr/>
          <a:lstStyle/>
          <a:p>
            <a:pPr marL="514350" indent="-514350">
              <a:lnSpc>
                <a:spcPct val="150000"/>
              </a:lnSpc>
              <a:buFont typeface="+mj-lt"/>
              <a:buAutoNum type="arabicPeriod"/>
            </a:pPr>
            <a:r>
              <a:rPr lang="en-US" dirty="0"/>
              <a:t>0.25 g = ______ mg</a:t>
            </a:r>
          </a:p>
          <a:p>
            <a:pPr marL="514350" indent="-514350">
              <a:lnSpc>
                <a:spcPct val="150000"/>
              </a:lnSpc>
              <a:buFont typeface="+mj-lt"/>
              <a:buAutoNum type="arabicPeriod"/>
            </a:pPr>
            <a:r>
              <a:rPr lang="en-US" dirty="0"/>
              <a:t>1.5 m = _______ mm</a:t>
            </a:r>
          </a:p>
          <a:p>
            <a:pPr marL="514350" indent="-514350">
              <a:lnSpc>
                <a:spcPct val="150000"/>
              </a:lnSpc>
              <a:buFont typeface="+mj-lt"/>
              <a:buAutoNum type="arabicPeriod"/>
            </a:pPr>
            <a:r>
              <a:rPr lang="en-US" dirty="0"/>
              <a:t>3 mm = ________ m</a:t>
            </a:r>
          </a:p>
          <a:p>
            <a:pPr marL="514350" indent="-514350">
              <a:lnSpc>
                <a:spcPct val="150000"/>
              </a:lnSpc>
              <a:buFont typeface="+mj-lt"/>
              <a:buAutoNum type="arabicPeriod"/>
            </a:pPr>
            <a:r>
              <a:rPr lang="en-US" dirty="0"/>
              <a:t>10 cc = ________ </a:t>
            </a:r>
            <a:r>
              <a:rPr lang="en-US" dirty="0" err="1"/>
              <a:t>mL</a:t>
            </a:r>
            <a:endParaRPr lang="en-US" dirty="0"/>
          </a:p>
          <a:p>
            <a:pPr marL="514350" indent="-514350">
              <a:lnSpc>
                <a:spcPct val="150000"/>
              </a:lnSpc>
              <a:buFont typeface="+mj-lt"/>
              <a:buAutoNum type="arabicPeriod"/>
            </a:pPr>
            <a:r>
              <a:rPr lang="en-US" dirty="0"/>
              <a:t>2 mg = _________ g</a:t>
            </a:r>
          </a:p>
          <a:p>
            <a:pPr marL="514350" indent="-514350">
              <a:lnSpc>
                <a:spcPct val="150000"/>
              </a:lnSpc>
              <a:buFont typeface="+mj-lt"/>
              <a:buAutoNum type="arabicPeriod"/>
            </a:pPr>
            <a:r>
              <a:rPr lang="en-US" dirty="0"/>
              <a:t>200 </a:t>
            </a:r>
            <a:r>
              <a:rPr lang="en-US" dirty="0" err="1"/>
              <a:t>mL</a:t>
            </a:r>
            <a:r>
              <a:rPr lang="en-US" dirty="0"/>
              <a:t> = _________ L</a:t>
            </a:r>
          </a:p>
          <a:p>
            <a:pPr>
              <a:buNone/>
            </a:pPr>
            <a:endParaRPr lang="en-US" dirty="0"/>
          </a:p>
        </p:txBody>
      </p:sp>
      <p:sp>
        <p:nvSpPr>
          <p:cNvPr id="5" name="Rectangle 4"/>
          <p:cNvSpPr/>
          <p:nvPr/>
        </p:nvSpPr>
        <p:spPr>
          <a:xfrm>
            <a:off x="2286000" y="1600200"/>
            <a:ext cx="990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250</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Rectangle 5"/>
          <p:cNvSpPr/>
          <p:nvPr/>
        </p:nvSpPr>
        <p:spPr>
          <a:xfrm>
            <a:off x="2209800" y="2362200"/>
            <a:ext cx="12192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1500</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Rectangle 6"/>
          <p:cNvSpPr/>
          <p:nvPr/>
        </p:nvSpPr>
        <p:spPr>
          <a:xfrm>
            <a:off x="2209800" y="30480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0.003</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Rectangle 7"/>
          <p:cNvSpPr/>
          <p:nvPr/>
        </p:nvSpPr>
        <p:spPr>
          <a:xfrm>
            <a:off x="2133600" y="37338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10</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9" name="Rectangle 8"/>
          <p:cNvSpPr/>
          <p:nvPr/>
        </p:nvSpPr>
        <p:spPr>
          <a:xfrm>
            <a:off x="2209800" y="44958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0.002</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0" name="Rectangle 9"/>
          <p:cNvSpPr/>
          <p:nvPr/>
        </p:nvSpPr>
        <p:spPr>
          <a:xfrm>
            <a:off x="2514600" y="52578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0.2</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1" name="Content Placeholder 2"/>
          <p:cNvSpPr>
            <a:spLocks noGrp="1"/>
          </p:cNvSpPr>
          <p:nvPr>
            <p:ph sz="half" idx="2"/>
          </p:nvPr>
        </p:nvSpPr>
        <p:spPr/>
        <p:txBody>
          <a:bodyPr/>
          <a:lstStyle/>
          <a:p>
            <a:pPr marL="514350" indent="-514350">
              <a:lnSpc>
                <a:spcPct val="150000"/>
              </a:lnSpc>
              <a:buFont typeface="+mj-lt"/>
              <a:buAutoNum type="arabicPeriod" startAt="7"/>
            </a:pPr>
            <a:r>
              <a:rPr lang="en-US" dirty="0"/>
              <a:t>88 g = ________ kg</a:t>
            </a:r>
          </a:p>
          <a:p>
            <a:pPr marL="514350" indent="-514350">
              <a:lnSpc>
                <a:spcPct val="150000"/>
              </a:lnSpc>
              <a:buFont typeface="+mj-lt"/>
              <a:buAutoNum type="arabicPeriod" startAt="7"/>
            </a:pPr>
            <a:r>
              <a:rPr lang="en-US" dirty="0"/>
              <a:t>7.5 cm = _______ m</a:t>
            </a:r>
          </a:p>
          <a:p>
            <a:pPr marL="514350" indent="-514350">
              <a:lnSpc>
                <a:spcPct val="150000"/>
              </a:lnSpc>
              <a:buFont typeface="+mj-lt"/>
              <a:buAutoNum type="arabicPeriod" startAt="7"/>
            </a:pPr>
            <a:r>
              <a:rPr lang="en-US" dirty="0"/>
              <a:t>300 m = ________ km</a:t>
            </a:r>
          </a:p>
          <a:p>
            <a:pPr marL="514350" indent="-514350">
              <a:lnSpc>
                <a:spcPct val="150000"/>
              </a:lnSpc>
              <a:buFont typeface="+mj-lt"/>
              <a:buAutoNum type="arabicPeriod" startAt="7"/>
            </a:pPr>
            <a:r>
              <a:rPr lang="en-US" dirty="0"/>
              <a:t> 10 kg = __________ g</a:t>
            </a:r>
          </a:p>
          <a:p>
            <a:pPr marL="514350" indent="-514350">
              <a:lnSpc>
                <a:spcPct val="150000"/>
              </a:lnSpc>
              <a:buFont typeface="+mj-lt"/>
              <a:buAutoNum type="arabicPeriod" startAt="7"/>
            </a:pPr>
            <a:r>
              <a:rPr lang="en-US" dirty="0"/>
              <a:t> 40 mg = _________ kg</a:t>
            </a:r>
          </a:p>
          <a:p>
            <a:pPr marL="514350" indent="-514350">
              <a:lnSpc>
                <a:spcPct val="150000"/>
              </a:lnSpc>
              <a:buFont typeface="+mj-lt"/>
              <a:buAutoNum type="arabicPeriod" startAt="7"/>
            </a:pPr>
            <a:r>
              <a:rPr lang="en-US" dirty="0"/>
              <a:t> 6 L = _________ </a:t>
            </a:r>
            <a:r>
              <a:rPr lang="en-US" dirty="0" err="1"/>
              <a:t>mL</a:t>
            </a:r>
            <a:endParaRPr lang="en-US" dirty="0"/>
          </a:p>
          <a:p>
            <a:pPr>
              <a:buNone/>
            </a:pPr>
            <a:endParaRPr lang="en-US" dirty="0"/>
          </a:p>
        </p:txBody>
      </p:sp>
      <p:sp>
        <p:nvSpPr>
          <p:cNvPr id="12" name="Rectangle 11"/>
          <p:cNvSpPr/>
          <p:nvPr/>
        </p:nvSpPr>
        <p:spPr>
          <a:xfrm>
            <a:off x="6172200" y="16002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0.088</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3" name="Rectangle 12"/>
          <p:cNvSpPr/>
          <p:nvPr/>
        </p:nvSpPr>
        <p:spPr>
          <a:xfrm>
            <a:off x="6477000" y="23622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0.075</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4" name="Rectangle 13"/>
          <p:cNvSpPr/>
          <p:nvPr/>
        </p:nvSpPr>
        <p:spPr>
          <a:xfrm>
            <a:off x="6477000" y="30480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0.3</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5" name="Rectangle 14"/>
          <p:cNvSpPr/>
          <p:nvPr/>
        </p:nvSpPr>
        <p:spPr>
          <a:xfrm>
            <a:off x="6324600" y="3810000"/>
            <a:ext cx="1752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10,000</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6" name="Rectangle 15"/>
          <p:cNvSpPr/>
          <p:nvPr/>
        </p:nvSpPr>
        <p:spPr>
          <a:xfrm>
            <a:off x="6400800" y="4495800"/>
            <a:ext cx="19050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0.00004</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7" name="Rectangle 16"/>
          <p:cNvSpPr/>
          <p:nvPr/>
        </p:nvSpPr>
        <p:spPr>
          <a:xfrm>
            <a:off x="5867400" y="5257800"/>
            <a:ext cx="19050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6000</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2" grpId="0"/>
      <p:bldP spid="13" grpId="0"/>
      <p:bldP spid="14" grpId="0"/>
      <p:bldP spid="15" grpId="0"/>
      <p:bldP spid="16" grpId="0"/>
      <p:bldP spid="1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Congratulations!</a:t>
            </a:r>
            <a:br>
              <a:rPr lang="en-US" dirty="0"/>
            </a:br>
            <a:r>
              <a:rPr lang="en-US" dirty="0">
                <a:solidFill>
                  <a:schemeClr val="accent1">
                    <a:lumMod val="75000"/>
                  </a:schemeClr>
                </a:solidFill>
              </a:rPr>
              <a:t>Time to Convert Household Weight</a:t>
            </a:r>
          </a:p>
        </p:txBody>
      </p:sp>
      <p:sp>
        <p:nvSpPr>
          <p:cNvPr id="3" name="Content Placeholder 2"/>
          <p:cNvSpPr>
            <a:spLocks noGrp="1"/>
          </p:cNvSpPr>
          <p:nvPr>
            <p:ph idx="1"/>
          </p:nvPr>
        </p:nvSpPr>
        <p:spPr>
          <a:xfrm>
            <a:off x="533400" y="1600200"/>
            <a:ext cx="8229600" cy="4830763"/>
          </a:xfrm>
        </p:spPr>
        <p:txBody>
          <a:bodyPr>
            <a:normAutofit lnSpcReduction="10000"/>
          </a:bodyPr>
          <a:lstStyle/>
          <a:p>
            <a:r>
              <a:rPr lang="en-US" dirty="0"/>
              <a:t>1 ounce (oz) = 0.028 kg or 28 g</a:t>
            </a:r>
          </a:p>
          <a:p>
            <a:r>
              <a:rPr lang="en-US" dirty="0"/>
              <a:t>1 pound (lb) = 0.454 kg or 454 g</a:t>
            </a:r>
          </a:p>
          <a:p>
            <a:r>
              <a:rPr lang="en-US" dirty="0"/>
              <a:t>1 kg = 2.2 lbs</a:t>
            </a:r>
          </a:p>
          <a:p>
            <a:r>
              <a:rPr lang="en-US" dirty="0"/>
              <a:t>To convert lb to kg, divide the number of pounds by 2.2</a:t>
            </a:r>
          </a:p>
          <a:p>
            <a:r>
              <a:rPr lang="en-US" dirty="0"/>
              <a:t>145 lb </a:t>
            </a:r>
            <a:r>
              <a:rPr lang="en-US" dirty="0">
                <a:sym typeface="Symbol"/>
              </a:rPr>
              <a:t> 2.2 = 65.9 kg</a:t>
            </a:r>
          </a:p>
          <a:p>
            <a:r>
              <a:rPr lang="en-US" dirty="0">
                <a:sym typeface="Symbol"/>
              </a:rPr>
              <a:t>To convert kg to lb, multiply the number of kilograms by 2.2</a:t>
            </a:r>
          </a:p>
          <a:p>
            <a:r>
              <a:rPr lang="en-US" dirty="0"/>
              <a:t>25 kg x 2.2 = 55 lbs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75000"/>
                  </a:schemeClr>
                </a:solidFill>
              </a:rPr>
              <a:t>Now You Try It - Weight</a:t>
            </a:r>
          </a:p>
        </p:txBody>
      </p:sp>
      <p:sp>
        <p:nvSpPr>
          <p:cNvPr id="3" name="Content Placeholder 2"/>
          <p:cNvSpPr>
            <a:spLocks noGrp="1"/>
          </p:cNvSpPr>
          <p:nvPr>
            <p:ph idx="1"/>
          </p:nvPr>
        </p:nvSpPr>
        <p:spPr>
          <a:xfrm>
            <a:off x="685800" y="1447800"/>
            <a:ext cx="8001000" cy="4953000"/>
          </a:xfrm>
        </p:spPr>
        <p:txBody>
          <a:bodyPr>
            <a:normAutofit fontScale="92500" lnSpcReduction="20000"/>
          </a:bodyPr>
          <a:lstStyle/>
          <a:p>
            <a:pPr marL="514350" indent="-514350">
              <a:lnSpc>
                <a:spcPct val="150000"/>
              </a:lnSpc>
              <a:buFont typeface="+mj-lt"/>
              <a:buAutoNum type="arabicPeriod"/>
            </a:pPr>
            <a:r>
              <a:rPr lang="en-US" dirty="0"/>
              <a:t>6 oz = ________ kg</a:t>
            </a:r>
          </a:p>
          <a:p>
            <a:pPr marL="514350" indent="-514350">
              <a:lnSpc>
                <a:spcPct val="150000"/>
              </a:lnSpc>
              <a:buFont typeface="+mj-lt"/>
              <a:buAutoNum type="arabicPeriod"/>
            </a:pPr>
            <a:r>
              <a:rPr lang="en-US" dirty="0"/>
              <a:t>220 lbs = _______ kg</a:t>
            </a:r>
          </a:p>
          <a:p>
            <a:pPr marL="514350" indent="-514350">
              <a:lnSpc>
                <a:spcPct val="150000"/>
              </a:lnSpc>
              <a:buFont typeface="+mj-lt"/>
              <a:buAutoNum type="arabicPeriod"/>
            </a:pPr>
            <a:r>
              <a:rPr lang="en-US" dirty="0"/>
              <a:t>1362 g = ________ lbs</a:t>
            </a:r>
          </a:p>
          <a:p>
            <a:pPr marL="514350" indent="-514350">
              <a:lnSpc>
                <a:spcPct val="150000"/>
              </a:lnSpc>
              <a:buFont typeface="+mj-lt"/>
              <a:buAutoNum type="arabicPeriod"/>
            </a:pPr>
            <a:r>
              <a:rPr lang="en-US" dirty="0"/>
              <a:t>4 kg = _______ lbs</a:t>
            </a:r>
          </a:p>
          <a:p>
            <a:pPr marL="514350" indent="-514350">
              <a:lnSpc>
                <a:spcPct val="150000"/>
              </a:lnSpc>
              <a:buFont typeface="+mj-lt"/>
              <a:buAutoNum type="arabicPeriod"/>
            </a:pPr>
            <a:r>
              <a:rPr lang="en-US" dirty="0"/>
              <a:t>16 oz = _______ g</a:t>
            </a:r>
          </a:p>
          <a:p>
            <a:pPr marL="514350" indent="-514350">
              <a:lnSpc>
                <a:spcPct val="150000"/>
              </a:lnSpc>
              <a:buFont typeface="+mj-lt"/>
              <a:buAutoNum type="arabicPeriod"/>
            </a:pPr>
            <a:r>
              <a:rPr lang="en-US" dirty="0"/>
              <a:t>280 g = ________ oz</a:t>
            </a:r>
          </a:p>
          <a:p>
            <a:pPr marL="514350" indent="-514350">
              <a:lnSpc>
                <a:spcPct val="150000"/>
              </a:lnSpc>
              <a:buFont typeface="+mj-lt"/>
              <a:buAutoNum type="arabicPeriod"/>
            </a:pPr>
            <a:r>
              <a:rPr lang="en-US" dirty="0"/>
              <a:t>O.336 kg = ________ oz</a:t>
            </a:r>
          </a:p>
        </p:txBody>
      </p:sp>
      <p:sp>
        <p:nvSpPr>
          <p:cNvPr id="4" name="Rectangle 3"/>
          <p:cNvSpPr/>
          <p:nvPr/>
        </p:nvSpPr>
        <p:spPr>
          <a:xfrm>
            <a:off x="2362200" y="14478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0.168</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Rectangle 4"/>
          <p:cNvSpPr/>
          <p:nvPr/>
        </p:nvSpPr>
        <p:spPr>
          <a:xfrm>
            <a:off x="2667000" y="21336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100</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Rectangle 5"/>
          <p:cNvSpPr/>
          <p:nvPr/>
        </p:nvSpPr>
        <p:spPr>
          <a:xfrm>
            <a:off x="2667000" y="28194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3</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Rectangle 6"/>
          <p:cNvSpPr/>
          <p:nvPr/>
        </p:nvSpPr>
        <p:spPr>
          <a:xfrm>
            <a:off x="2286000" y="35052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8.8</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Rectangle 7"/>
          <p:cNvSpPr/>
          <p:nvPr/>
        </p:nvSpPr>
        <p:spPr>
          <a:xfrm>
            <a:off x="2438400" y="41910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448</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9" name="Rectangle 8"/>
          <p:cNvSpPr/>
          <p:nvPr/>
        </p:nvSpPr>
        <p:spPr>
          <a:xfrm>
            <a:off x="2514600" y="48768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10</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0" name="Rectangle 9"/>
          <p:cNvSpPr/>
          <p:nvPr/>
        </p:nvSpPr>
        <p:spPr>
          <a:xfrm>
            <a:off x="3048000" y="55626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12</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1">
                    <a:lumMod val="75000"/>
                  </a:schemeClr>
                </a:solidFill>
              </a:rPr>
              <a:t>Now You Try It – Weight</a:t>
            </a:r>
            <a:br>
              <a:rPr lang="en-US" dirty="0">
                <a:solidFill>
                  <a:schemeClr val="accent1">
                    <a:lumMod val="75000"/>
                  </a:schemeClr>
                </a:solidFill>
              </a:rPr>
            </a:br>
            <a:r>
              <a:rPr lang="en-US" i="1" dirty="0">
                <a:solidFill>
                  <a:schemeClr val="accent1">
                    <a:lumMod val="75000"/>
                  </a:schemeClr>
                </a:solidFill>
              </a:rPr>
              <a:t>No Notes or Calculator</a:t>
            </a:r>
          </a:p>
        </p:txBody>
      </p:sp>
      <p:sp>
        <p:nvSpPr>
          <p:cNvPr id="3" name="Content Placeholder 2"/>
          <p:cNvSpPr>
            <a:spLocks noGrp="1"/>
          </p:cNvSpPr>
          <p:nvPr>
            <p:ph idx="1"/>
          </p:nvPr>
        </p:nvSpPr>
        <p:spPr>
          <a:xfrm>
            <a:off x="685800" y="1447800"/>
            <a:ext cx="8001000" cy="4953000"/>
          </a:xfrm>
        </p:spPr>
        <p:txBody>
          <a:bodyPr>
            <a:normAutofit fontScale="92500" lnSpcReduction="20000"/>
          </a:bodyPr>
          <a:lstStyle/>
          <a:p>
            <a:pPr marL="514350" indent="-514350">
              <a:lnSpc>
                <a:spcPct val="150000"/>
              </a:lnSpc>
              <a:buFont typeface="+mj-lt"/>
              <a:buAutoNum type="arabicPeriod"/>
            </a:pPr>
            <a:r>
              <a:rPr lang="en-US" dirty="0"/>
              <a:t>2 oz = ________ kg</a:t>
            </a:r>
          </a:p>
          <a:p>
            <a:pPr marL="514350" indent="-514350">
              <a:lnSpc>
                <a:spcPct val="150000"/>
              </a:lnSpc>
              <a:buFont typeface="+mj-lt"/>
              <a:buAutoNum type="arabicPeriod"/>
            </a:pPr>
            <a:r>
              <a:rPr lang="en-US" dirty="0"/>
              <a:t>110 lbs = _______ kg</a:t>
            </a:r>
          </a:p>
          <a:p>
            <a:pPr marL="514350" indent="-514350">
              <a:lnSpc>
                <a:spcPct val="150000"/>
              </a:lnSpc>
              <a:buFont typeface="+mj-lt"/>
              <a:buAutoNum type="arabicPeriod"/>
            </a:pPr>
            <a:r>
              <a:rPr lang="en-US" dirty="0"/>
              <a:t>4540 g = ________ lbs</a:t>
            </a:r>
          </a:p>
          <a:p>
            <a:pPr marL="514350" indent="-514350">
              <a:lnSpc>
                <a:spcPct val="150000"/>
              </a:lnSpc>
              <a:buFont typeface="+mj-lt"/>
              <a:buAutoNum type="arabicPeriod"/>
            </a:pPr>
            <a:r>
              <a:rPr lang="en-US" dirty="0"/>
              <a:t>2 kg = _______ lbs</a:t>
            </a:r>
          </a:p>
          <a:p>
            <a:pPr marL="514350" indent="-514350">
              <a:lnSpc>
                <a:spcPct val="150000"/>
              </a:lnSpc>
              <a:buFont typeface="+mj-lt"/>
              <a:buAutoNum type="arabicPeriod"/>
            </a:pPr>
            <a:r>
              <a:rPr lang="en-US" dirty="0"/>
              <a:t>10 oz = _______ g</a:t>
            </a:r>
          </a:p>
          <a:p>
            <a:pPr marL="514350" indent="-514350">
              <a:lnSpc>
                <a:spcPct val="150000"/>
              </a:lnSpc>
              <a:buFont typeface="+mj-lt"/>
              <a:buAutoNum type="arabicPeriod"/>
            </a:pPr>
            <a:r>
              <a:rPr lang="en-US" dirty="0"/>
              <a:t>140 g = ________ oz</a:t>
            </a:r>
          </a:p>
          <a:p>
            <a:pPr marL="514350" indent="-514350">
              <a:lnSpc>
                <a:spcPct val="150000"/>
              </a:lnSpc>
              <a:buFont typeface="+mj-lt"/>
              <a:buAutoNum type="arabicPeriod"/>
            </a:pPr>
            <a:r>
              <a:rPr lang="en-US" dirty="0"/>
              <a:t>O.084 kg = ________ oz</a:t>
            </a:r>
          </a:p>
        </p:txBody>
      </p:sp>
      <p:sp>
        <p:nvSpPr>
          <p:cNvPr id="4" name="Rectangle 3"/>
          <p:cNvSpPr/>
          <p:nvPr/>
        </p:nvSpPr>
        <p:spPr>
          <a:xfrm>
            <a:off x="2362200" y="14478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0.056</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Rectangle 4"/>
          <p:cNvSpPr/>
          <p:nvPr/>
        </p:nvSpPr>
        <p:spPr>
          <a:xfrm>
            <a:off x="2667000" y="21336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50</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Rectangle 5"/>
          <p:cNvSpPr/>
          <p:nvPr/>
        </p:nvSpPr>
        <p:spPr>
          <a:xfrm>
            <a:off x="2667000" y="28194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1o</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Rectangle 6"/>
          <p:cNvSpPr/>
          <p:nvPr/>
        </p:nvSpPr>
        <p:spPr>
          <a:xfrm>
            <a:off x="2286000" y="35052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4.4</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Rectangle 7"/>
          <p:cNvSpPr/>
          <p:nvPr/>
        </p:nvSpPr>
        <p:spPr>
          <a:xfrm>
            <a:off x="2438400" y="41910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280</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9" name="Rectangle 8"/>
          <p:cNvSpPr/>
          <p:nvPr/>
        </p:nvSpPr>
        <p:spPr>
          <a:xfrm>
            <a:off x="2514600" y="48768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5</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0" name="Rectangle 9"/>
          <p:cNvSpPr/>
          <p:nvPr/>
        </p:nvSpPr>
        <p:spPr>
          <a:xfrm>
            <a:off x="3048000" y="55626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3</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Congratulations!</a:t>
            </a:r>
            <a:br>
              <a:rPr lang="en-US" dirty="0"/>
            </a:br>
            <a:r>
              <a:rPr lang="en-US" dirty="0">
                <a:solidFill>
                  <a:schemeClr val="accent1">
                    <a:lumMod val="75000"/>
                  </a:schemeClr>
                </a:solidFill>
              </a:rPr>
              <a:t>Time to Convert Household Length</a:t>
            </a:r>
          </a:p>
        </p:txBody>
      </p:sp>
      <p:sp>
        <p:nvSpPr>
          <p:cNvPr id="3" name="Content Placeholder 2"/>
          <p:cNvSpPr>
            <a:spLocks noGrp="1"/>
          </p:cNvSpPr>
          <p:nvPr>
            <p:ph idx="1"/>
          </p:nvPr>
        </p:nvSpPr>
        <p:spPr>
          <a:xfrm>
            <a:off x="533400" y="1676400"/>
            <a:ext cx="8229600" cy="4830763"/>
          </a:xfrm>
        </p:spPr>
        <p:txBody>
          <a:bodyPr>
            <a:normAutofit/>
          </a:bodyPr>
          <a:lstStyle/>
          <a:p>
            <a:r>
              <a:rPr lang="en-US" dirty="0"/>
              <a:t>1 inch (in) = 0.025 meter (m) or 2.54 cm</a:t>
            </a:r>
          </a:p>
          <a:p>
            <a:r>
              <a:rPr lang="en-US" dirty="0"/>
              <a:t>How many mm in 1 in!  </a:t>
            </a:r>
          </a:p>
          <a:p>
            <a:r>
              <a:rPr lang="en-US" dirty="0"/>
              <a:t>1 foot (ft) = 0.31 meter (m) or 30.48 cm</a:t>
            </a:r>
          </a:p>
          <a:p>
            <a:r>
              <a:rPr lang="en-US" dirty="0"/>
              <a:t>How many inches in a foot?</a:t>
            </a:r>
          </a:p>
          <a:p>
            <a:r>
              <a:rPr lang="en-US" dirty="0"/>
              <a:t>How many feet in a yard?</a:t>
            </a:r>
          </a:p>
          <a:p>
            <a:r>
              <a:rPr lang="en-US" dirty="0"/>
              <a:t>How many meters in a yard?</a:t>
            </a:r>
          </a:p>
          <a:p>
            <a:r>
              <a:rPr lang="en-US" dirty="0"/>
              <a:t>So…which is longer, a meter stick or a yard stick?  </a:t>
            </a:r>
          </a:p>
        </p:txBody>
      </p:sp>
      <p:sp>
        <p:nvSpPr>
          <p:cNvPr id="4" name="Rectangle 3"/>
          <p:cNvSpPr/>
          <p:nvPr/>
        </p:nvSpPr>
        <p:spPr>
          <a:xfrm>
            <a:off x="4648200" y="21336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25.4</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Rectangle 5"/>
          <p:cNvSpPr/>
          <p:nvPr/>
        </p:nvSpPr>
        <p:spPr>
          <a:xfrm>
            <a:off x="5791200" y="45720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0.93</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75000"/>
                  </a:schemeClr>
                </a:solidFill>
              </a:rPr>
              <a:t>Now You Try It - Length</a:t>
            </a:r>
          </a:p>
        </p:txBody>
      </p:sp>
      <p:sp>
        <p:nvSpPr>
          <p:cNvPr id="3" name="Content Placeholder 2"/>
          <p:cNvSpPr>
            <a:spLocks noGrp="1"/>
          </p:cNvSpPr>
          <p:nvPr>
            <p:ph idx="1"/>
          </p:nvPr>
        </p:nvSpPr>
        <p:spPr>
          <a:xfrm>
            <a:off x="685800" y="1447800"/>
            <a:ext cx="8001000" cy="4953000"/>
          </a:xfrm>
        </p:spPr>
        <p:txBody>
          <a:bodyPr>
            <a:normAutofit fontScale="92500" lnSpcReduction="20000"/>
          </a:bodyPr>
          <a:lstStyle/>
          <a:p>
            <a:pPr marL="514350" indent="-514350">
              <a:lnSpc>
                <a:spcPct val="150000"/>
              </a:lnSpc>
              <a:buFont typeface="+mj-lt"/>
              <a:buAutoNum type="arabicPeriod"/>
            </a:pPr>
            <a:r>
              <a:rPr lang="en-US" dirty="0"/>
              <a:t>6 in = ________ m</a:t>
            </a:r>
          </a:p>
          <a:p>
            <a:pPr marL="514350" indent="-514350">
              <a:lnSpc>
                <a:spcPct val="150000"/>
              </a:lnSpc>
              <a:buFont typeface="+mj-lt"/>
              <a:buAutoNum type="arabicPeriod"/>
            </a:pPr>
            <a:r>
              <a:rPr lang="en-US" dirty="0"/>
              <a:t>27.94 cm = _______ in</a:t>
            </a:r>
          </a:p>
          <a:p>
            <a:pPr marL="514350" indent="-514350">
              <a:lnSpc>
                <a:spcPct val="150000"/>
              </a:lnSpc>
              <a:buFont typeface="+mj-lt"/>
              <a:buAutoNum type="arabicPeriod"/>
            </a:pPr>
            <a:r>
              <a:rPr lang="en-US" dirty="0"/>
              <a:t>25 m = ________ in</a:t>
            </a:r>
          </a:p>
          <a:p>
            <a:pPr marL="514350" indent="-514350">
              <a:lnSpc>
                <a:spcPct val="150000"/>
              </a:lnSpc>
              <a:buFont typeface="+mj-lt"/>
              <a:buAutoNum type="arabicPeriod"/>
            </a:pPr>
            <a:r>
              <a:rPr lang="en-US" dirty="0"/>
              <a:t>400 ft = _______ m</a:t>
            </a:r>
          </a:p>
          <a:p>
            <a:pPr marL="514350" indent="-514350">
              <a:lnSpc>
                <a:spcPct val="150000"/>
              </a:lnSpc>
              <a:buFont typeface="+mj-lt"/>
              <a:buAutoNum type="arabicPeriod"/>
            </a:pPr>
            <a:r>
              <a:rPr lang="en-US" dirty="0"/>
              <a:t>15.24 cm = ______ ft</a:t>
            </a:r>
          </a:p>
          <a:p>
            <a:pPr marL="514350" indent="-514350">
              <a:lnSpc>
                <a:spcPct val="150000"/>
              </a:lnSpc>
              <a:buFont typeface="+mj-lt"/>
              <a:buAutoNum type="arabicPeriod"/>
            </a:pPr>
            <a:r>
              <a:rPr lang="en-US" dirty="0"/>
              <a:t>6 ft 2 in = ________ cm</a:t>
            </a:r>
          </a:p>
          <a:p>
            <a:pPr marL="514350" indent="-514350">
              <a:lnSpc>
                <a:spcPct val="150000"/>
              </a:lnSpc>
              <a:buFont typeface="+mj-lt"/>
              <a:buAutoNum type="arabicPeriod"/>
            </a:pPr>
            <a:r>
              <a:rPr lang="en-US" dirty="0"/>
              <a:t>50 m = ________ yards</a:t>
            </a:r>
          </a:p>
        </p:txBody>
      </p:sp>
      <p:sp>
        <p:nvSpPr>
          <p:cNvPr id="4" name="Rectangle 3"/>
          <p:cNvSpPr/>
          <p:nvPr/>
        </p:nvSpPr>
        <p:spPr>
          <a:xfrm>
            <a:off x="2362200" y="14478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0.15</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Rectangle 4"/>
          <p:cNvSpPr/>
          <p:nvPr/>
        </p:nvSpPr>
        <p:spPr>
          <a:xfrm>
            <a:off x="3048000" y="21336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11</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Rectangle 5"/>
          <p:cNvSpPr/>
          <p:nvPr/>
        </p:nvSpPr>
        <p:spPr>
          <a:xfrm>
            <a:off x="2438400" y="28194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1000</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Rectangle 6"/>
          <p:cNvSpPr/>
          <p:nvPr/>
        </p:nvSpPr>
        <p:spPr>
          <a:xfrm>
            <a:off x="2438400" y="35052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124</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Rectangle 7"/>
          <p:cNvSpPr/>
          <p:nvPr/>
        </p:nvSpPr>
        <p:spPr>
          <a:xfrm>
            <a:off x="2819400" y="41910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½ </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9" name="Rectangle 8"/>
          <p:cNvSpPr/>
          <p:nvPr/>
        </p:nvSpPr>
        <p:spPr>
          <a:xfrm>
            <a:off x="2819400" y="48768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188</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0" name="Rectangle 9"/>
          <p:cNvSpPr/>
          <p:nvPr/>
        </p:nvSpPr>
        <p:spPr>
          <a:xfrm>
            <a:off x="2514600" y="55626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53.76</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solidFill>
              </a:rPr>
              <a:t>Did You Have Any Trouble?</a:t>
            </a:r>
          </a:p>
        </p:txBody>
      </p:sp>
      <p:sp>
        <p:nvSpPr>
          <p:cNvPr id="3" name="Content Placeholder 2"/>
          <p:cNvSpPr>
            <a:spLocks noGrp="1"/>
          </p:cNvSpPr>
          <p:nvPr>
            <p:ph idx="1"/>
          </p:nvPr>
        </p:nvSpPr>
        <p:spPr/>
        <p:txBody>
          <a:bodyPr/>
          <a:lstStyle/>
          <a:p>
            <a:r>
              <a:rPr lang="en-US" dirty="0"/>
              <a:t>How do you convert centimeters to inches?</a:t>
            </a:r>
          </a:p>
          <a:p>
            <a:r>
              <a:rPr lang="en-US" dirty="0"/>
              <a:t>To convert cm to inches, divide the number of centimeters by 2.54.</a:t>
            </a:r>
          </a:p>
          <a:p>
            <a:r>
              <a:rPr lang="en-US" dirty="0"/>
              <a:t>How do you convert centimeters to feet?</a:t>
            </a:r>
          </a:p>
          <a:p>
            <a:r>
              <a:rPr lang="en-US" dirty="0"/>
              <a:t>To convert cm to feet, divide the number of cm by 30.48.</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solidFill>
              </a:rPr>
              <a:t>Sometimes You Combine Formulas</a:t>
            </a:r>
          </a:p>
        </p:txBody>
      </p:sp>
      <p:sp>
        <p:nvSpPr>
          <p:cNvPr id="3" name="Content Placeholder 2"/>
          <p:cNvSpPr>
            <a:spLocks noGrp="1"/>
          </p:cNvSpPr>
          <p:nvPr>
            <p:ph idx="1"/>
          </p:nvPr>
        </p:nvSpPr>
        <p:spPr/>
        <p:txBody>
          <a:bodyPr/>
          <a:lstStyle/>
          <a:p>
            <a:r>
              <a:rPr lang="en-US" dirty="0"/>
              <a:t>To convert meters to inches, move the decimal first and then use the cm    in formula.</a:t>
            </a:r>
          </a:p>
          <a:p>
            <a:r>
              <a:rPr lang="en-US" dirty="0"/>
              <a:t>14 m = _________ in</a:t>
            </a:r>
          </a:p>
          <a:p>
            <a:r>
              <a:rPr lang="en-US" dirty="0"/>
              <a:t>14 m = 1400 cm</a:t>
            </a:r>
          </a:p>
          <a:p>
            <a:r>
              <a:rPr lang="en-US" dirty="0"/>
              <a:t>1400 </a:t>
            </a:r>
            <a:r>
              <a:rPr lang="en-US" dirty="0">
                <a:sym typeface="Symbol"/>
              </a:rPr>
              <a:t> 2.54 = 551 in</a:t>
            </a:r>
            <a:endParaRPr lang="en-US" dirty="0"/>
          </a:p>
          <a:p>
            <a:endParaRPr lang="en-US" dirty="0"/>
          </a:p>
        </p:txBody>
      </p:sp>
      <p:sp>
        <p:nvSpPr>
          <p:cNvPr id="4" name="Right Arrow 3"/>
          <p:cNvSpPr/>
          <p:nvPr/>
        </p:nvSpPr>
        <p:spPr>
          <a:xfrm>
            <a:off x="5029200" y="2362200"/>
            <a:ext cx="304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1">
                    <a:lumMod val="75000"/>
                  </a:schemeClr>
                </a:solidFill>
              </a:rPr>
              <a:t>Now You Try It – Length</a:t>
            </a:r>
            <a:br>
              <a:rPr lang="en-US" dirty="0">
                <a:solidFill>
                  <a:schemeClr val="accent1">
                    <a:lumMod val="75000"/>
                  </a:schemeClr>
                </a:solidFill>
              </a:rPr>
            </a:br>
            <a:r>
              <a:rPr lang="en-US" i="1" dirty="0">
                <a:solidFill>
                  <a:schemeClr val="accent1">
                    <a:lumMod val="75000"/>
                  </a:schemeClr>
                </a:solidFill>
              </a:rPr>
              <a:t> No Notes or Calculator</a:t>
            </a:r>
            <a:endParaRPr lang="en-US" dirty="0">
              <a:solidFill>
                <a:schemeClr val="accent1">
                  <a:lumMod val="75000"/>
                </a:schemeClr>
              </a:solidFill>
            </a:endParaRPr>
          </a:p>
        </p:txBody>
      </p:sp>
      <p:sp>
        <p:nvSpPr>
          <p:cNvPr id="3" name="Content Placeholder 2"/>
          <p:cNvSpPr>
            <a:spLocks noGrp="1"/>
          </p:cNvSpPr>
          <p:nvPr>
            <p:ph idx="1"/>
          </p:nvPr>
        </p:nvSpPr>
        <p:spPr>
          <a:xfrm>
            <a:off x="685800" y="1447800"/>
            <a:ext cx="8001000" cy="4953000"/>
          </a:xfrm>
        </p:spPr>
        <p:txBody>
          <a:bodyPr>
            <a:normAutofit fontScale="92500" lnSpcReduction="20000"/>
          </a:bodyPr>
          <a:lstStyle/>
          <a:p>
            <a:pPr marL="514350" indent="-514350">
              <a:lnSpc>
                <a:spcPct val="150000"/>
              </a:lnSpc>
              <a:buFont typeface="+mj-lt"/>
              <a:buAutoNum type="arabicPeriod"/>
            </a:pPr>
            <a:r>
              <a:rPr lang="en-US" dirty="0"/>
              <a:t>12 in = ________ m</a:t>
            </a:r>
          </a:p>
          <a:p>
            <a:pPr marL="514350" indent="-514350">
              <a:lnSpc>
                <a:spcPct val="150000"/>
              </a:lnSpc>
              <a:buFont typeface="+mj-lt"/>
              <a:buAutoNum type="arabicPeriod"/>
            </a:pPr>
            <a:r>
              <a:rPr lang="en-US" dirty="0"/>
              <a:t>6.35 cm = _______ in</a:t>
            </a:r>
          </a:p>
          <a:p>
            <a:pPr marL="514350" indent="-514350">
              <a:lnSpc>
                <a:spcPct val="150000"/>
              </a:lnSpc>
              <a:buFont typeface="+mj-lt"/>
              <a:buAutoNum type="arabicPeriod"/>
            </a:pPr>
            <a:r>
              <a:rPr lang="en-US" dirty="0"/>
              <a:t>5 m = ________ in</a:t>
            </a:r>
          </a:p>
          <a:p>
            <a:pPr marL="514350" indent="-514350">
              <a:lnSpc>
                <a:spcPct val="150000"/>
              </a:lnSpc>
              <a:buFont typeface="+mj-lt"/>
              <a:buAutoNum type="arabicPeriod"/>
            </a:pPr>
            <a:r>
              <a:rPr lang="en-US" dirty="0"/>
              <a:t>200 ft = _______ m</a:t>
            </a:r>
          </a:p>
          <a:p>
            <a:pPr marL="514350" indent="-514350">
              <a:lnSpc>
                <a:spcPct val="150000"/>
              </a:lnSpc>
              <a:buFont typeface="+mj-lt"/>
              <a:buAutoNum type="arabicPeriod"/>
            </a:pPr>
            <a:r>
              <a:rPr lang="en-US" dirty="0"/>
              <a:t>60.96 cm = ______ ft</a:t>
            </a:r>
          </a:p>
          <a:p>
            <a:pPr marL="514350" indent="-514350">
              <a:lnSpc>
                <a:spcPct val="150000"/>
              </a:lnSpc>
              <a:buFont typeface="+mj-lt"/>
              <a:buAutoNum type="arabicPeriod"/>
            </a:pPr>
            <a:r>
              <a:rPr lang="en-US" dirty="0"/>
              <a:t>3 ft 2 in = ________ cm</a:t>
            </a:r>
          </a:p>
          <a:p>
            <a:pPr marL="514350" indent="-514350">
              <a:lnSpc>
                <a:spcPct val="150000"/>
              </a:lnSpc>
              <a:buFont typeface="+mj-lt"/>
              <a:buAutoNum type="arabicPeriod"/>
            </a:pPr>
            <a:r>
              <a:rPr lang="en-US" dirty="0"/>
              <a:t>10 m = ________ yards</a:t>
            </a:r>
          </a:p>
        </p:txBody>
      </p:sp>
      <p:sp>
        <p:nvSpPr>
          <p:cNvPr id="4" name="Rectangle 3"/>
          <p:cNvSpPr/>
          <p:nvPr/>
        </p:nvSpPr>
        <p:spPr>
          <a:xfrm>
            <a:off x="2362200" y="14478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0.3</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Rectangle 4"/>
          <p:cNvSpPr/>
          <p:nvPr/>
        </p:nvSpPr>
        <p:spPr>
          <a:xfrm>
            <a:off x="2895600" y="21336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 ½ </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Rectangle 5"/>
          <p:cNvSpPr/>
          <p:nvPr/>
        </p:nvSpPr>
        <p:spPr>
          <a:xfrm>
            <a:off x="2286000" y="28194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200</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Rectangle 6"/>
          <p:cNvSpPr/>
          <p:nvPr/>
        </p:nvSpPr>
        <p:spPr>
          <a:xfrm>
            <a:off x="2438400" y="35052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62</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Rectangle 7"/>
          <p:cNvSpPr/>
          <p:nvPr/>
        </p:nvSpPr>
        <p:spPr>
          <a:xfrm>
            <a:off x="2895600" y="41910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9" name="Rectangle 8"/>
          <p:cNvSpPr/>
          <p:nvPr/>
        </p:nvSpPr>
        <p:spPr>
          <a:xfrm>
            <a:off x="2819400" y="48768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96.5</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0" name="Rectangle 9"/>
          <p:cNvSpPr/>
          <p:nvPr/>
        </p:nvSpPr>
        <p:spPr>
          <a:xfrm>
            <a:off x="2514600" y="55626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10 ¾ </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75000"/>
                  </a:schemeClr>
                </a:solidFill>
              </a:rPr>
              <a:t>Objectives</a:t>
            </a:r>
          </a:p>
        </p:txBody>
      </p:sp>
      <p:sp>
        <p:nvSpPr>
          <p:cNvPr id="3" name="Content Placeholder 2"/>
          <p:cNvSpPr>
            <a:spLocks noGrp="1"/>
          </p:cNvSpPr>
          <p:nvPr>
            <p:ph idx="1"/>
          </p:nvPr>
        </p:nvSpPr>
        <p:spPr/>
        <p:txBody>
          <a:bodyPr/>
          <a:lstStyle/>
          <a:p>
            <a:r>
              <a:rPr lang="en-US" dirty="0"/>
              <a:t>Recognize and estimate metric measures.</a:t>
            </a:r>
          </a:p>
          <a:p>
            <a:r>
              <a:rPr lang="en-US" dirty="0"/>
              <a:t>Convert among units in the metric system.</a:t>
            </a:r>
          </a:p>
          <a:p>
            <a:r>
              <a:rPr lang="en-US" dirty="0"/>
              <a:t>Convert among household measures and the metric system.</a:t>
            </a:r>
          </a:p>
          <a:p>
            <a:r>
              <a:rPr lang="en-US" dirty="0"/>
              <a:t>Appreciate the value of using the metric system in health care.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Congratulations!</a:t>
            </a:r>
            <a:br>
              <a:rPr lang="en-US" dirty="0"/>
            </a:br>
            <a:r>
              <a:rPr lang="en-US" dirty="0">
                <a:solidFill>
                  <a:schemeClr val="accent1">
                    <a:lumMod val="75000"/>
                  </a:schemeClr>
                </a:solidFill>
              </a:rPr>
              <a:t>Time to Convert Household Volume</a:t>
            </a:r>
          </a:p>
        </p:txBody>
      </p:sp>
      <p:sp>
        <p:nvSpPr>
          <p:cNvPr id="3" name="Content Placeholder 2"/>
          <p:cNvSpPr>
            <a:spLocks noGrp="1"/>
          </p:cNvSpPr>
          <p:nvPr>
            <p:ph idx="1"/>
          </p:nvPr>
        </p:nvSpPr>
        <p:spPr>
          <a:xfrm>
            <a:off x="533400" y="1676400"/>
            <a:ext cx="8229600" cy="4830763"/>
          </a:xfrm>
        </p:spPr>
        <p:txBody>
          <a:bodyPr>
            <a:normAutofit/>
          </a:bodyPr>
          <a:lstStyle/>
          <a:p>
            <a:r>
              <a:rPr lang="en-US" dirty="0"/>
              <a:t>1 milliliter (</a:t>
            </a:r>
            <a:r>
              <a:rPr lang="en-US" dirty="0" err="1"/>
              <a:t>mL</a:t>
            </a:r>
            <a:r>
              <a:rPr lang="en-US" dirty="0"/>
              <a:t>) = 1 cubic centimeter (cc) </a:t>
            </a:r>
          </a:p>
          <a:p>
            <a:r>
              <a:rPr lang="en-US" dirty="0"/>
              <a:t>1 teaspoon (tsp) = 5 milliliters (</a:t>
            </a:r>
            <a:r>
              <a:rPr lang="en-US" dirty="0" err="1"/>
              <a:t>mL</a:t>
            </a:r>
            <a:r>
              <a:rPr lang="en-US" dirty="0"/>
              <a:t>)</a:t>
            </a:r>
          </a:p>
          <a:p>
            <a:r>
              <a:rPr lang="en-US" dirty="0"/>
              <a:t>1 tablespoon (tbsp) = 15 milliliters (</a:t>
            </a:r>
            <a:r>
              <a:rPr lang="en-US" dirty="0" err="1"/>
              <a:t>mL</a:t>
            </a:r>
            <a:r>
              <a:rPr lang="en-US" dirty="0"/>
              <a:t>)</a:t>
            </a:r>
          </a:p>
          <a:p>
            <a:r>
              <a:rPr lang="en-US" dirty="0"/>
              <a:t>1 ounce (oz) = 30 milliliters (</a:t>
            </a:r>
            <a:r>
              <a:rPr lang="en-US" dirty="0" err="1"/>
              <a:t>mL</a:t>
            </a:r>
            <a:r>
              <a:rPr lang="en-US" dirty="0"/>
              <a:t>)</a:t>
            </a:r>
          </a:p>
          <a:p>
            <a:r>
              <a:rPr lang="en-US" dirty="0"/>
              <a:t>1 cup = 8 oz = 240 </a:t>
            </a:r>
            <a:r>
              <a:rPr lang="en-US" dirty="0" err="1"/>
              <a:t>mL</a:t>
            </a:r>
            <a:endParaRPr lang="en-US" dirty="0"/>
          </a:p>
          <a:p>
            <a:r>
              <a:rPr lang="en-US" dirty="0"/>
              <a:t>1 pint (pt) = 16 oz = 500 </a:t>
            </a:r>
            <a:r>
              <a:rPr lang="en-US" dirty="0" err="1"/>
              <a:t>mL</a:t>
            </a:r>
            <a:endParaRPr lang="en-US" dirty="0"/>
          </a:p>
          <a:p>
            <a:r>
              <a:rPr lang="en-US" dirty="0"/>
              <a:t>1 quart (qt) = 32 oz = 1000 </a:t>
            </a:r>
            <a:r>
              <a:rPr lang="en-US" dirty="0" err="1"/>
              <a:t>mL</a:t>
            </a:r>
            <a:r>
              <a:rPr lang="en-US" dirty="0"/>
              <a:t> = 1 Liter (L)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Isn’t That Funny Math?</a:t>
            </a:r>
          </a:p>
        </p:txBody>
      </p:sp>
      <p:sp>
        <p:nvSpPr>
          <p:cNvPr id="3" name="Content Placeholder 2"/>
          <p:cNvSpPr>
            <a:spLocks noGrp="1"/>
          </p:cNvSpPr>
          <p:nvPr>
            <p:ph idx="1"/>
          </p:nvPr>
        </p:nvSpPr>
        <p:spPr>
          <a:xfrm>
            <a:off x="457200" y="1371600"/>
            <a:ext cx="8229600" cy="4754563"/>
          </a:xfrm>
        </p:spPr>
        <p:txBody>
          <a:bodyPr/>
          <a:lstStyle/>
          <a:p>
            <a:r>
              <a:rPr lang="en-US" dirty="0"/>
              <a:t>If 1 cup = 240 </a:t>
            </a:r>
            <a:r>
              <a:rPr lang="en-US" dirty="0" err="1"/>
              <a:t>mL</a:t>
            </a:r>
            <a:r>
              <a:rPr lang="en-US" dirty="0"/>
              <a:t>, and 2 cups equal one pint…</a:t>
            </a:r>
          </a:p>
          <a:p>
            <a:r>
              <a:rPr lang="en-US" dirty="0"/>
              <a:t>Shouldn’t 1 pint = 480 </a:t>
            </a:r>
            <a:r>
              <a:rPr lang="en-US" dirty="0" err="1"/>
              <a:t>mL</a:t>
            </a:r>
            <a:r>
              <a:rPr lang="en-US" dirty="0"/>
              <a:t> instead of 500 </a:t>
            </a:r>
            <a:r>
              <a:rPr lang="en-US" dirty="0" err="1"/>
              <a:t>mL</a:t>
            </a:r>
            <a:r>
              <a:rPr lang="en-US" dirty="0"/>
              <a:t>?</a:t>
            </a:r>
          </a:p>
          <a:p>
            <a:r>
              <a:rPr lang="en-US" dirty="0"/>
              <a:t>Why the funny math?  </a:t>
            </a:r>
          </a:p>
          <a:p>
            <a:r>
              <a:rPr lang="en-US" dirty="0"/>
              <a:t>The conversions aren’t perfect, but the medical community accepts the conversions we gave you on the previous slide.</a:t>
            </a:r>
          </a:p>
          <a:p>
            <a:r>
              <a:rPr lang="en-US" dirty="0"/>
              <a:t>Now THIS is funny math!</a:t>
            </a:r>
          </a:p>
        </p:txBody>
      </p:sp>
      <p:sp>
        <p:nvSpPr>
          <p:cNvPr id="4" name="TextBox 3"/>
          <p:cNvSpPr txBox="1"/>
          <p:nvPr/>
        </p:nvSpPr>
        <p:spPr>
          <a:xfrm>
            <a:off x="990600" y="5410200"/>
            <a:ext cx="7086600" cy="1077218"/>
          </a:xfrm>
          <a:prstGeom prst="rect">
            <a:avLst/>
          </a:prstGeom>
          <a:solidFill>
            <a:schemeClr val="accent1">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3200" dirty="0">
                <a:latin typeface="Comic Sans MS" pitchFamily="66" charset="0"/>
              </a:rPr>
              <a:t>3 out of 2 people </a:t>
            </a:r>
          </a:p>
          <a:p>
            <a:pPr algn="ctr"/>
            <a:r>
              <a:rPr lang="en-US" sz="3200" dirty="0">
                <a:latin typeface="Comic Sans MS" pitchFamily="66" charset="0"/>
              </a:rPr>
              <a:t>have trouble with fractions.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2" presetClass="entr" presetSubtype="4" fill="hold" grpId="0" nodeType="with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1000" fill="hold"/>
                                        <p:tgtEl>
                                          <p:spTgt spid="4"/>
                                        </p:tgtEl>
                                        <p:attrNameLst>
                                          <p:attrName>ppt_x</p:attrName>
                                        </p:attrNameLst>
                                      </p:cBhvr>
                                      <p:tavLst>
                                        <p:tav tm="0">
                                          <p:val>
                                            <p:strVal val="#ppt_x"/>
                                          </p:val>
                                        </p:tav>
                                        <p:tav tm="100000">
                                          <p:val>
                                            <p:strVal val="#ppt_x"/>
                                          </p:val>
                                        </p:tav>
                                      </p:tavLst>
                                    </p:anim>
                                    <p:anim calcmode="lin" valueType="num">
                                      <p:cBhvr additive="base">
                                        <p:cTn id="26"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75000"/>
                  </a:schemeClr>
                </a:solidFill>
              </a:rPr>
              <a:t>Now You Try It - Volume</a:t>
            </a:r>
          </a:p>
        </p:txBody>
      </p:sp>
      <p:sp>
        <p:nvSpPr>
          <p:cNvPr id="3" name="Content Placeholder 2"/>
          <p:cNvSpPr>
            <a:spLocks noGrp="1"/>
          </p:cNvSpPr>
          <p:nvPr>
            <p:ph idx="1"/>
          </p:nvPr>
        </p:nvSpPr>
        <p:spPr>
          <a:xfrm>
            <a:off x="685800" y="1447800"/>
            <a:ext cx="8001000" cy="4953000"/>
          </a:xfrm>
        </p:spPr>
        <p:txBody>
          <a:bodyPr>
            <a:normAutofit fontScale="92500" lnSpcReduction="20000"/>
          </a:bodyPr>
          <a:lstStyle/>
          <a:p>
            <a:pPr marL="514350" indent="-514350">
              <a:lnSpc>
                <a:spcPct val="150000"/>
              </a:lnSpc>
              <a:buFont typeface="+mj-lt"/>
              <a:buAutoNum type="arabicPeriod"/>
            </a:pPr>
            <a:r>
              <a:rPr lang="en-US" dirty="0"/>
              <a:t>4 </a:t>
            </a:r>
            <a:r>
              <a:rPr lang="en-US" dirty="0" err="1"/>
              <a:t>mL</a:t>
            </a:r>
            <a:r>
              <a:rPr lang="en-US" dirty="0"/>
              <a:t> = ________ cc</a:t>
            </a:r>
          </a:p>
          <a:p>
            <a:pPr marL="514350" indent="-514350">
              <a:lnSpc>
                <a:spcPct val="150000"/>
              </a:lnSpc>
              <a:buFont typeface="+mj-lt"/>
              <a:buAutoNum type="arabicPeriod"/>
            </a:pPr>
            <a:r>
              <a:rPr lang="en-US" dirty="0"/>
              <a:t>20 tsp = _______ </a:t>
            </a:r>
            <a:r>
              <a:rPr lang="en-US" dirty="0" err="1"/>
              <a:t>mL</a:t>
            </a:r>
            <a:endParaRPr lang="en-US" dirty="0"/>
          </a:p>
          <a:p>
            <a:pPr marL="514350" indent="-514350">
              <a:lnSpc>
                <a:spcPct val="150000"/>
              </a:lnSpc>
              <a:buFont typeface="+mj-lt"/>
              <a:buAutoNum type="arabicPeriod"/>
            </a:pPr>
            <a:r>
              <a:rPr lang="en-US" dirty="0"/>
              <a:t>20 </a:t>
            </a:r>
            <a:r>
              <a:rPr lang="en-US" dirty="0" err="1"/>
              <a:t>mL</a:t>
            </a:r>
            <a:r>
              <a:rPr lang="en-US" dirty="0"/>
              <a:t> = _______ tsp</a:t>
            </a:r>
          </a:p>
          <a:p>
            <a:pPr marL="514350" indent="-514350">
              <a:lnSpc>
                <a:spcPct val="150000"/>
              </a:lnSpc>
              <a:buFont typeface="+mj-lt"/>
              <a:buAutoNum type="arabicPeriod"/>
            </a:pPr>
            <a:r>
              <a:rPr lang="en-US" dirty="0"/>
              <a:t>4 oz = _______ </a:t>
            </a:r>
            <a:r>
              <a:rPr lang="en-US" dirty="0" err="1"/>
              <a:t>mL</a:t>
            </a:r>
            <a:endParaRPr lang="en-US" dirty="0"/>
          </a:p>
          <a:p>
            <a:pPr marL="514350" indent="-514350">
              <a:lnSpc>
                <a:spcPct val="150000"/>
              </a:lnSpc>
              <a:buFont typeface="+mj-lt"/>
              <a:buAutoNum type="arabicPeriod"/>
            </a:pPr>
            <a:r>
              <a:rPr lang="en-US" dirty="0"/>
              <a:t>750 </a:t>
            </a:r>
            <a:r>
              <a:rPr lang="en-US" dirty="0" err="1"/>
              <a:t>mL</a:t>
            </a:r>
            <a:r>
              <a:rPr lang="en-US" dirty="0"/>
              <a:t> = _____ cups</a:t>
            </a:r>
          </a:p>
          <a:p>
            <a:pPr marL="514350" indent="-514350">
              <a:lnSpc>
                <a:spcPct val="150000"/>
              </a:lnSpc>
              <a:buFont typeface="+mj-lt"/>
              <a:buAutoNum type="arabicPeriod"/>
            </a:pPr>
            <a:r>
              <a:rPr lang="en-US" dirty="0"/>
              <a:t>64 oz = ________ pts</a:t>
            </a:r>
          </a:p>
          <a:p>
            <a:pPr marL="514350" indent="-514350">
              <a:lnSpc>
                <a:spcPct val="150000"/>
              </a:lnSpc>
              <a:buFont typeface="+mj-lt"/>
              <a:buAutoNum type="arabicPeriod"/>
            </a:pPr>
            <a:r>
              <a:rPr lang="en-US" dirty="0"/>
              <a:t>9 </a:t>
            </a:r>
            <a:r>
              <a:rPr lang="en-US" dirty="0" err="1"/>
              <a:t>qts</a:t>
            </a:r>
            <a:r>
              <a:rPr lang="en-US" dirty="0"/>
              <a:t> = ________ L</a:t>
            </a:r>
          </a:p>
        </p:txBody>
      </p:sp>
      <p:sp>
        <p:nvSpPr>
          <p:cNvPr id="4" name="Rectangle 3"/>
          <p:cNvSpPr/>
          <p:nvPr/>
        </p:nvSpPr>
        <p:spPr>
          <a:xfrm>
            <a:off x="2362200" y="14478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4</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Rectangle 4"/>
          <p:cNvSpPr/>
          <p:nvPr/>
        </p:nvSpPr>
        <p:spPr>
          <a:xfrm>
            <a:off x="2667000" y="21336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100</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Rectangle 5"/>
          <p:cNvSpPr/>
          <p:nvPr/>
        </p:nvSpPr>
        <p:spPr>
          <a:xfrm>
            <a:off x="2514600" y="28194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4</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Rectangle 6"/>
          <p:cNvSpPr/>
          <p:nvPr/>
        </p:nvSpPr>
        <p:spPr>
          <a:xfrm>
            <a:off x="2286000" y="35052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120</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Rectangle 7"/>
          <p:cNvSpPr/>
          <p:nvPr/>
        </p:nvSpPr>
        <p:spPr>
          <a:xfrm>
            <a:off x="2514600" y="41910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3</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9" name="Rectangle 8"/>
          <p:cNvSpPr/>
          <p:nvPr/>
        </p:nvSpPr>
        <p:spPr>
          <a:xfrm>
            <a:off x="2514600" y="48768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4</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0" name="Rectangle 9"/>
          <p:cNvSpPr/>
          <p:nvPr/>
        </p:nvSpPr>
        <p:spPr>
          <a:xfrm>
            <a:off x="2590800" y="55626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9</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1">
                    <a:lumMod val="75000"/>
                  </a:schemeClr>
                </a:solidFill>
              </a:rPr>
              <a:t>Now You Try It – Volume</a:t>
            </a:r>
            <a:br>
              <a:rPr lang="en-US" dirty="0">
                <a:solidFill>
                  <a:schemeClr val="accent1">
                    <a:lumMod val="75000"/>
                  </a:schemeClr>
                </a:solidFill>
              </a:rPr>
            </a:br>
            <a:r>
              <a:rPr lang="en-US" i="1" dirty="0">
                <a:solidFill>
                  <a:schemeClr val="accent1">
                    <a:lumMod val="75000"/>
                  </a:schemeClr>
                </a:solidFill>
              </a:rPr>
              <a:t> No Notes or Calculator</a:t>
            </a:r>
            <a:endParaRPr lang="en-US" dirty="0">
              <a:solidFill>
                <a:schemeClr val="accent1">
                  <a:lumMod val="75000"/>
                </a:schemeClr>
              </a:solidFill>
            </a:endParaRPr>
          </a:p>
        </p:txBody>
      </p:sp>
      <p:sp>
        <p:nvSpPr>
          <p:cNvPr id="3" name="Content Placeholder 2"/>
          <p:cNvSpPr>
            <a:spLocks noGrp="1"/>
          </p:cNvSpPr>
          <p:nvPr>
            <p:ph idx="1"/>
          </p:nvPr>
        </p:nvSpPr>
        <p:spPr>
          <a:xfrm>
            <a:off x="685800" y="1447800"/>
            <a:ext cx="8001000" cy="4953000"/>
          </a:xfrm>
        </p:spPr>
        <p:txBody>
          <a:bodyPr>
            <a:normAutofit fontScale="92500" lnSpcReduction="20000"/>
          </a:bodyPr>
          <a:lstStyle/>
          <a:p>
            <a:pPr marL="514350" indent="-514350">
              <a:lnSpc>
                <a:spcPct val="150000"/>
              </a:lnSpc>
              <a:buFont typeface="+mj-lt"/>
              <a:buAutoNum type="arabicPeriod"/>
            </a:pPr>
            <a:r>
              <a:rPr lang="en-US" dirty="0"/>
              <a:t>16 </a:t>
            </a:r>
            <a:r>
              <a:rPr lang="en-US" dirty="0" err="1"/>
              <a:t>mL</a:t>
            </a:r>
            <a:r>
              <a:rPr lang="en-US" dirty="0"/>
              <a:t> = _______ cc</a:t>
            </a:r>
          </a:p>
          <a:p>
            <a:pPr marL="514350" indent="-514350">
              <a:lnSpc>
                <a:spcPct val="150000"/>
              </a:lnSpc>
              <a:buFont typeface="+mj-lt"/>
              <a:buAutoNum type="arabicPeriod"/>
            </a:pPr>
            <a:r>
              <a:rPr lang="en-US" dirty="0"/>
              <a:t>10 tsp = _______ </a:t>
            </a:r>
            <a:r>
              <a:rPr lang="en-US" dirty="0" err="1"/>
              <a:t>mL</a:t>
            </a:r>
            <a:endParaRPr lang="en-US" dirty="0"/>
          </a:p>
          <a:p>
            <a:pPr marL="514350" indent="-514350">
              <a:lnSpc>
                <a:spcPct val="150000"/>
              </a:lnSpc>
              <a:buFont typeface="+mj-lt"/>
              <a:buAutoNum type="arabicPeriod"/>
            </a:pPr>
            <a:r>
              <a:rPr lang="en-US" dirty="0"/>
              <a:t>40 </a:t>
            </a:r>
            <a:r>
              <a:rPr lang="en-US" dirty="0" err="1"/>
              <a:t>mL</a:t>
            </a:r>
            <a:r>
              <a:rPr lang="en-US" dirty="0"/>
              <a:t> = _______ tsp</a:t>
            </a:r>
          </a:p>
          <a:p>
            <a:pPr marL="514350" indent="-514350">
              <a:lnSpc>
                <a:spcPct val="150000"/>
              </a:lnSpc>
              <a:buFont typeface="+mj-lt"/>
              <a:buAutoNum type="arabicPeriod"/>
            </a:pPr>
            <a:r>
              <a:rPr lang="en-US" dirty="0"/>
              <a:t>3 oz = _______ </a:t>
            </a:r>
            <a:r>
              <a:rPr lang="en-US" dirty="0" err="1"/>
              <a:t>mL</a:t>
            </a:r>
            <a:endParaRPr lang="en-US" dirty="0"/>
          </a:p>
          <a:p>
            <a:pPr marL="514350" indent="-514350">
              <a:lnSpc>
                <a:spcPct val="150000"/>
              </a:lnSpc>
              <a:buFont typeface="+mj-lt"/>
              <a:buAutoNum type="arabicPeriod"/>
            </a:pPr>
            <a:r>
              <a:rPr lang="en-US" dirty="0"/>
              <a:t>120 </a:t>
            </a:r>
            <a:r>
              <a:rPr lang="en-US" dirty="0" err="1"/>
              <a:t>mL</a:t>
            </a:r>
            <a:r>
              <a:rPr lang="en-US" dirty="0"/>
              <a:t> = _____ cup</a:t>
            </a:r>
          </a:p>
          <a:p>
            <a:pPr marL="514350" indent="-514350">
              <a:lnSpc>
                <a:spcPct val="150000"/>
              </a:lnSpc>
              <a:buFont typeface="+mj-lt"/>
              <a:buAutoNum type="arabicPeriod"/>
            </a:pPr>
            <a:r>
              <a:rPr lang="en-US" dirty="0"/>
              <a:t>32 oz = ________ pts</a:t>
            </a:r>
          </a:p>
          <a:p>
            <a:pPr marL="514350" indent="-514350">
              <a:lnSpc>
                <a:spcPct val="150000"/>
              </a:lnSpc>
              <a:buFont typeface="+mj-lt"/>
              <a:buAutoNum type="arabicPeriod"/>
            </a:pPr>
            <a:r>
              <a:rPr lang="en-US" dirty="0"/>
              <a:t>12 </a:t>
            </a:r>
            <a:r>
              <a:rPr lang="en-US" dirty="0" err="1"/>
              <a:t>qts</a:t>
            </a:r>
            <a:r>
              <a:rPr lang="en-US" dirty="0"/>
              <a:t> = ________ L</a:t>
            </a:r>
          </a:p>
        </p:txBody>
      </p:sp>
      <p:sp>
        <p:nvSpPr>
          <p:cNvPr id="4" name="Rectangle 3"/>
          <p:cNvSpPr/>
          <p:nvPr/>
        </p:nvSpPr>
        <p:spPr>
          <a:xfrm>
            <a:off x="2362200" y="14478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16</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Rectangle 4"/>
          <p:cNvSpPr/>
          <p:nvPr/>
        </p:nvSpPr>
        <p:spPr>
          <a:xfrm>
            <a:off x="2667000" y="21336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50</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Rectangle 5"/>
          <p:cNvSpPr/>
          <p:nvPr/>
        </p:nvSpPr>
        <p:spPr>
          <a:xfrm>
            <a:off x="2514600" y="28194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8</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Rectangle 6"/>
          <p:cNvSpPr/>
          <p:nvPr/>
        </p:nvSpPr>
        <p:spPr>
          <a:xfrm>
            <a:off x="2286000" y="35052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90</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Rectangle 7"/>
          <p:cNvSpPr/>
          <p:nvPr/>
        </p:nvSpPr>
        <p:spPr>
          <a:xfrm>
            <a:off x="2514600" y="4191000"/>
            <a:ext cx="1371600" cy="707886"/>
          </a:xfrm>
          <a:prstGeom prst="rect">
            <a:avLst/>
          </a:prstGeom>
          <a:noFill/>
        </p:spPr>
        <p:txBody>
          <a:bodyPr wrap="square" lIns="91440" tIns="45720" rIns="91440" bIns="45720">
            <a:spAutoFit/>
          </a:bodyPr>
          <a:lstStyle/>
          <a:p>
            <a:pPr algn="ctr"/>
            <a:r>
              <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½ </a:t>
            </a:r>
          </a:p>
        </p:txBody>
      </p:sp>
      <p:sp>
        <p:nvSpPr>
          <p:cNvPr id="9" name="Rectangle 8"/>
          <p:cNvSpPr/>
          <p:nvPr/>
        </p:nvSpPr>
        <p:spPr>
          <a:xfrm>
            <a:off x="2514600" y="4876800"/>
            <a:ext cx="1371600" cy="707886"/>
          </a:xfrm>
          <a:prstGeom prst="rect">
            <a:avLst/>
          </a:prstGeom>
          <a:noFill/>
        </p:spPr>
        <p:txBody>
          <a:bodyPr wrap="square" lIns="91440" tIns="45720" rIns="91440" bIns="45720">
            <a:spAutoFit/>
          </a:bodyPr>
          <a:lstStyle/>
          <a:p>
            <a:pPr algn="ctr"/>
            <a:r>
              <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a:t>
            </a:r>
          </a:p>
        </p:txBody>
      </p:sp>
      <p:sp>
        <p:nvSpPr>
          <p:cNvPr id="10" name="Rectangle 9"/>
          <p:cNvSpPr/>
          <p:nvPr/>
        </p:nvSpPr>
        <p:spPr>
          <a:xfrm>
            <a:off x="2590800" y="55626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12</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Congratulations!</a:t>
            </a:r>
            <a:br>
              <a:rPr lang="en-US" dirty="0"/>
            </a:br>
            <a:r>
              <a:rPr lang="en-US" dirty="0">
                <a:solidFill>
                  <a:schemeClr val="accent1">
                    <a:lumMod val="75000"/>
                  </a:schemeClr>
                </a:solidFill>
              </a:rPr>
              <a:t>Time to Convert Temperature</a:t>
            </a:r>
          </a:p>
        </p:txBody>
      </p:sp>
      <p:sp>
        <p:nvSpPr>
          <p:cNvPr id="3" name="Content Placeholder 2"/>
          <p:cNvSpPr>
            <a:spLocks noGrp="1"/>
          </p:cNvSpPr>
          <p:nvPr>
            <p:ph idx="1"/>
          </p:nvPr>
        </p:nvSpPr>
        <p:spPr>
          <a:xfrm>
            <a:off x="533400" y="1676400"/>
            <a:ext cx="8229600" cy="4830763"/>
          </a:xfrm>
        </p:spPr>
        <p:txBody>
          <a:bodyPr>
            <a:normAutofit/>
          </a:bodyPr>
          <a:lstStyle/>
          <a:p>
            <a:r>
              <a:rPr lang="en-US" dirty="0"/>
              <a:t>Fahrenheit (F) to Celsius (C) = </a:t>
            </a:r>
            <a:r>
              <a:rPr lang="en-US" baseline="30000" dirty="0"/>
              <a:t>0</a:t>
            </a:r>
            <a:r>
              <a:rPr lang="en-US" dirty="0"/>
              <a:t>F- 32 x 0.5556</a:t>
            </a:r>
          </a:p>
          <a:p>
            <a:r>
              <a:rPr lang="en-US" dirty="0"/>
              <a:t>Celsius (C) to Fahrenheit (F) = </a:t>
            </a:r>
            <a:r>
              <a:rPr lang="en-US" baseline="30000" dirty="0"/>
              <a:t>0</a:t>
            </a:r>
            <a:r>
              <a:rPr lang="en-US" dirty="0"/>
              <a:t>C x 1.8 + 32</a:t>
            </a:r>
          </a:p>
          <a:p>
            <a:r>
              <a:rPr lang="en-US" dirty="0"/>
              <a:t>If you memorize those two formulas, temperature conversion is fairly easy.</a:t>
            </a:r>
          </a:p>
          <a:p>
            <a:r>
              <a:rPr lang="en-US" dirty="0"/>
              <a:t>Get out your calculators!</a:t>
            </a:r>
          </a:p>
          <a:p>
            <a:endParaRPr lang="en-US" dirty="0"/>
          </a:p>
          <a:p>
            <a:pPr>
              <a:buNone/>
            </a:pPr>
            <a:endParaRPr lang="en-US" dirty="0"/>
          </a:p>
        </p:txBody>
      </p:sp>
      <p:pic>
        <p:nvPicPr>
          <p:cNvPr id="66562" name="Picture 2" descr="http://www.pocketnurse.com/bigphotos/9027.jpg"/>
          <p:cNvPicPr>
            <a:picLocks noChangeAspect="1" noChangeArrowheads="1"/>
          </p:cNvPicPr>
          <p:nvPr/>
        </p:nvPicPr>
        <p:blipFill>
          <a:blip r:embed="rId3" cstate="print"/>
          <a:srcRect l="17172" t="8602" r="16530" b="8244"/>
          <a:stretch>
            <a:fillRect/>
          </a:stretch>
        </p:blipFill>
        <p:spPr bwMode="auto">
          <a:xfrm>
            <a:off x="5638800" y="4114800"/>
            <a:ext cx="1371600" cy="2209800"/>
          </a:xfrm>
          <a:prstGeom prst="rect">
            <a:avLst/>
          </a:prstGeom>
          <a:noFill/>
          <a:ln w="19050">
            <a:solidFill>
              <a:schemeClr val="tx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65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75000"/>
                  </a:schemeClr>
                </a:solidFill>
              </a:rPr>
              <a:t>Now You Try It - Temperature</a:t>
            </a:r>
          </a:p>
        </p:txBody>
      </p:sp>
      <p:sp>
        <p:nvSpPr>
          <p:cNvPr id="3" name="Content Placeholder 2"/>
          <p:cNvSpPr>
            <a:spLocks noGrp="1"/>
          </p:cNvSpPr>
          <p:nvPr>
            <p:ph idx="1"/>
          </p:nvPr>
        </p:nvSpPr>
        <p:spPr>
          <a:xfrm>
            <a:off x="685800" y="1447800"/>
            <a:ext cx="8001000" cy="4953000"/>
          </a:xfrm>
        </p:spPr>
        <p:txBody>
          <a:bodyPr>
            <a:normAutofit/>
          </a:bodyPr>
          <a:lstStyle/>
          <a:p>
            <a:pPr marL="514350" indent="-514350">
              <a:lnSpc>
                <a:spcPct val="150000"/>
              </a:lnSpc>
              <a:buFont typeface="+mj-lt"/>
              <a:buAutoNum type="arabicPeriod"/>
            </a:pPr>
            <a:r>
              <a:rPr lang="en-US" dirty="0"/>
              <a:t>260 </a:t>
            </a:r>
            <a:r>
              <a:rPr lang="en-US" baseline="30000" dirty="0"/>
              <a:t>0</a:t>
            </a:r>
            <a:r>
              <a:rPr lang="en-US" dirty="0"/>
              <a:t>F =  _______ </a:t>
            </a:r>
            <a:r>
              <a:rPr lang="en-US" baseline="30000" dirty="0"/>
              <a:t>0</a:t>
            </a:r>
            <a:r>
              <a:rPr lang="en-US" dirty="0"/>
              <a:t>C</a:t>
            </a:r>
          </a:p>
          <a:p>
            <a:pPr marL="514350" indent="-514350">
              <a:lnSpc>
                <a:spcPct val="150000"/>
              </a:lnSpc>
              <a:buFont typeface="+mj-lt"/>
              <a:buAutoNum type="arabicPeriod"/>
            </a:pPr>
            <a:r>
              <a:rPr lang="en-US" dirty="0"/>
              <a:t>32 </a:t>
            </a:r>
            <a:r>
              <a:rPr lang="en-US" baseline="30000" dirty="0"/>
              <a:t>0</a:t>
            </a:r>
            <a:r>
              <a:rPr lang="en-US" dirty="0"/>
              <a:t>F = _______ </a:t>
            </a:r>
            <a:r>
              <a:rPr lang="en-US" baseline="30000" dirty="0"/>
              <a:t>0</a:t>
            </a:r>
            <a:r>
              <a:rPr lang="en-US" dirty="0"/>
              <a:t>C</a:t>
            </a:r>
          </a:p>
          <a:p>
            <a:pPr marL="514350" indent="-514350">
              <a:lnSpc>
                <a:spcPct val="150000"/>
              </a:lnSpc>
              <a:buFont typeface="+mj-lt"/>
              <a:buAutoNum type="arabicPeriod"/>
            </a:pPr>
            <a:r>
              <a:rPr lang="en-US" dirty="0"/>
              <a:t>102.6</a:t>
            </a:r>
            <a:r>
              <a:rPr lang="en-US" baseline="30000" dirty="0"/>
              <a:t> 0</a:t>
            </a:r>
            <a:r>
              <a:rPr lang="en-US" dirty="0"/>
              <a:t>F = _______ </a:t>
            </a:r>
            <a:r>
              <a:rPr lang="en-US" baseline="30000" dirty="0"/>
              <a:t>0</a:t>
            </a:r>
            <a:r>
              <a:rPr lang="en-US" dirty="0"/>
              <a:t>C</a:t>
            </a:r>
          </a:p>
          <a:p>
            <a:pPr marL="514350" indent="-514350">
              <a:lnSpc>
                <a:spcPct val="150000"/>
              </a:lnSpc>
              <a:buFont typeface="+mj-lt"/>
              <a:buAutoNum type="arabicPeriod"/>
            </a:pPr>
            <a:r>
              <a:rPr lang="en-US" dirty="0"/>
              <a:t>8 </a:t>
            </a:r>
            <a:r>
              <a:rPr lang="en-US" baseline="30000" dirty="0"/>
              <a:t>0</a:t>
            </a:r>
            <a:r>
              <a:rPr lang="en-US" dirty="0"/>
              <a:t>C = _______ </a:t>
            </a:r>
            <a:r>
              <a:rPr lang="en-US" baseline="30000" dirty="0"/>
              <a:t>0</a:t>
            </a:r>
            <a:r>
              <a:rPr lang="en-US" dirty="0"/>
              <a:t>F</a:t>
            </a:r>
          </a:p>
          <a:p>
            <a:pPr marL="514350" indent="-514350">
              <a:lnSpc>
                <a:spcPct val="150000"/>
              </a:lnSpc>
              <a:buFont typeface="+mj-lt"/>
              <a:buAutoNum type="arabicPeriod"/>
            </a:pPr>
            <a:r>
              <a:rPr lang="en-US" dirty="0"/>
              <a:t>32 </a:t>
            </a:r>
            <a:r>
              <a:rPr lang="en-US" baseline="30000" dirty="0"/>
              <a:t>0</a:t>
            </a:r>
            <a:r>
              <a:rPr lang="en-US" dirty="0"/>
              <a:t>C = ______ </a:t>
            </a:r>
            <a:r>
              <a:rPr lang="en-US" baseline="30000" dirty="0"/>
              <a:t>0</a:t>
            </a:r>
            <a:r>
              <a:rPr lang="en-US" dirty="0"/>
              <a:t>F</a:t>
            </a:r>
          </a:p>
          <a:p>
            <a:pPr marL="514350" indent="-514350">
              <a:lnSpc>
                <a:spcPct val="150000"/>
              </a:lnSpc>
              <a:buFont typeface="+mj-lt"/>
              <a:buAutoNum type="arabicPeriod"/>
            </a:pPr>
            <a:r>
              <a:rPr lang="en-US" dirty="0"/>
              <a:t>0 </a:t>
            </a:r>
            <a:r>
              <a:rPr lang="en-US" baseline="30000" dirty="0"/>
              <a:t>0</a:t>
            </a:r>
            <a:r>
              <a:rPr lang="en-US" dirty="0"/>
              <a:t>C = _______ </a:t>
            </a:r>
            <a:r>
              <a:rPr lang="en-US" baseline="30000" dirty="0"/>
              <a:t>0</a:t>
            </a:r>
            <a:r>
              <a:rPr lang="en-US" dirty="0"/>
              <a:t>F</a:t>
            </a:r>
          </a:p>
        </p:txBody>
      </p:sp>
      <p:sp>
        <p:nvSpPr>
          <p:cNvPr id="4" name="Rectangle 3"/>
          <p:cNvSpPr/>
          <p:nvPr/>
        </p:nvSpPr>
        <p:spPr>
          <a:xfrm>
            <a:off x="2819400" y="15240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126.7</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Rectangle 4"/>
          <p:cNvSpPr/>
          <p:nvPr/>
        </p:nvSpPr>
        <p:spPr>
          <a:xfrm>
            <a:off x="2590800" y="22860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0</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Rectangle 5"/>
          <p:cNvSpPr/>
          <p:nvPr/>
        </p:nvSpPr>
        <p:spPr>
          <a:xfrm>
            <a:off x="2971800" y="30480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39.2</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Rectangle 6"/>
          <p:cNvSpPr/>
          <p:nvPr/>
        </p:nvSpPr>
        <p:spPr>
          <a:xfrm>
            <a:off x="2362200" y="38100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46.4</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Rectangle 7"/>
          <p:cNvSpPr/>
          <p:nvPr/>
        </p:nvSpPr>
        <p:spPr>
          <a:xfrm>
            <a:off x="2438400" y="45720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89.6</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9" name="Rectangle 8"/>
          <p:cNvSpPr/>
          <p:nvPr/>
        </p:nvSpPr>
        <p:spPr>
          <a:xfrm>
            <a:off x="2286000" y="53340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32</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1" name="TextBox 10"/>
          <p:cNvSpPr txBox="1"/>
          <p:nvPr/>
        </p:nvSpPr>
        <p:spPr>
          <a:xfrm>
            <a:off x="5486400" y="2819400"/>
            <a:ext cx="2209800" cy="954107"/>
          </a:xfrm>
          <a:prstGeom prst="rect">
            <a:avLst/>
          </a:prstGeom>
          <a:noFill/>
          <a:ln>
            <a:solidFill>
              <a:schemeClr val="accent1"/>
            </a:solidFill>
          </a:ln>
        </p:spPr>
        <p:txBody>
          <a:bodyPr wrap="square" rtlCol="0">
            <a:spAutoFit/>
          </a:bodyPr>
          <a:lstStyle/>
          <a:p>
            <a:r>
              <a:rPr lang="en-US" sz="2800" dirty="0"/>
              <a:t>Round to the nearest tenth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1">
                    <a:lumMod val="75000"/>
                  </a:schemeClr>
                </a:solidFill>
              </a:rPr>
              <a:t>Now You Try It – Temperature</a:t>
            </a:r>
            <a:br>
              <a:rPr lang="en-US" dirty="0">
                <a:solidFill>
                  <a:schemeClr val="accent1">
                    <a:lumMod val="75000"/>
                  </a:schemeClr>
                </a:solidFill>
              </a:rPr>
            </a:br>
            <a:r>
              <a:rPr lang="en-US" i="1" dirty="0">
                <a:solidFill>
                  <a:schemeClr val="accent1">
                    <a:lumMod val="75000"/>
                  </a:schemeClr>
                </a:solidFill>
              </a:rPr>
              <a:t> No Notes or Calculator</a:t>
            </a:r>
            <a:endParaRPr lang="en-US" dirty="0">
              <a:solidFill>
                <a:schemeClr val="accent1">
                  <a:lumMod val="75000"/>
                </a:schemeClr>
              </a:solidFill>
            </a:endParaRPr>
          </a:p>
        </p:txBody>
      </p:sp>
      <p:sp>
        <p:nvSpPr>
          <p:cNvPr id="3" name="Content Placeholder 2"/>
          <p:cNvSpPr>
            <a:spLocks noGrp="1"/>
          </p:cNvSpPr>
          <p:nvPr>
            <p:ph idx="1"/>
          </p:nvPr>
        </p:nvSpPr>
        <p:spPr>
          <a:xfrm>
            <a:off x="685800" y="1447800"/>
            <a:ext cx="8001000" cy="4953000"/>
          </a:xfrm>
        </p:spPr>
        <p:txBody>
          <a:bodyPr>
            <a:normAutofit/>
          </a:bodyPr>
          <a:lstStyle/>
          <a:p>
            <a:pPr marL="514350" indent="-514350">
              <a:lnSpc>
                <a:spcPct val="150000"/>
              </a:lnSpc>
              <a:buFont typeface="+mj-lt"/>
              <a:buAutoNum type="arabicPeriod"/>
            </a:pPr>
            <a:r>
              <a:rPr lang="en-US" dirty="0"/>
              <a:t>132 </a:t>
            </a:r>
            <a:r>
              <a:rPr lang="en-US" baseline="30000" dirty="0"/>
              <a:t>0</a:t>
            </a:r>
            <a:r>
              <a:rPr lang="en-US" dirty="0"/>
              <a:t>F =  _______ </a:t>
            </a:r>
            <a:r>
              <a:rPr lang="en-US" baseline="30000" dirty="0"/>
              <a:t>0</a:t>
            </a:r>
            <a:r>
              <a:rPr lang="en-US" dirty="0"/>
              <a:t>C</a:t>
            </a:r>
          </a:p>
          <a:p>
            <a:pPr marL="514350" indent="-514350">
              <a:lnSpc>
                <a:spcPct val="150000"/>
              </a:lnSpc>
              <a:buFont typeface="+mj-lt"/>
              <a:buAutoNum type="arabicPeriod"/>
            </a:pPr>
            <a:r>
              <a:rPr lang="en-US" dirty="0"/>
              <a:t>34 </a:t>
            </a:r>
            <a:r>
              <a:rPr lang="en-US" baseline="30000" dirty="0"/>
              <a:t>0</a:t>
            </a:r>
            <a:r>
              <a:rPr lang="en-US" dirty="0"/>
              <a:t>F = _______ </a:t>
            </a:r>
            <a:r>
              <a:rPr lang="en-US" baseline="30000" dirty="0"/>
              <a:t>0</a:t>
            </a:r>
            <a:r>
              <a:rPr lang="en-US" dirty="0"/>
              <a:t>C</a:t>
            </a:r>
          </a:p>
          <a:p>
            <a:pPr marL="514350" indent="-514350">
              <a:lnSpc>
                <a:spcPct val="150000"/>
              </a:lnSpc>
              <a:buFont typeface="+mj-lt"/>
              <a:buAutoNum type="arabicPeriod"/>
            </a:pPr>
            <a:r>
              <a:rPr lang="en-US" dirty="0"/>
              <a:t>101.4</a:t>
            </a:r>
            <a:r>
              <a:rPr lang="en-US" baseline="30000" dirty="0"/>
              <a:t> 0</a:t>
            </a:r>
            <a:r>
              <a:rPr lang="en-US" dirty="0"/>
              <a:t>F = _______ </a:t>
            </a:r>
            <a:r>
              <a:rPr lang="en-US" baseline="30000" dirty="0"/>
              <a:t>0</a:t>
            </a:r>
            <a:r>
              <a:rPr lang="en-US" dirty="0"/>
              <a:t>C</a:t>
            </a:r>
          </a:p>
          <a:p>
            <a:pPr marL="514350" indent="-514350">
              <a:lnSpc>
                <a:spcPct val="150000"/>
              </a:lnSpc>
              <a:buFont typeface="+mj-lt"/>
              <a:buAutoNum type="arabicPeriod"/>
            </a:pPr>
            <a:r>
              <a:rPr lang="en-US" dirty="0"/>
              <a:t>10 </a:t>
            </a:r>
            <a:r>
              <a:rPr lang="en-US" baseline="30000" dirty="0"/>
              <a:t>0</a:t>
            </a:r>
            <a:r>
              <a:rPr lang="en-US" dirty="0"/>
              <a:t>C = _______ </a:t>
            </a:r>
            <a:r>
              <a:rPr lang="en-US" baseline="30000" dirty="0"/>
              <a:t>0</a:t>
            </a:r>
            <a:r>
              <a:rPr lang="en-US" dirty="0"/>
              <a:t>F</a:t>
            </a:r>
          </a:p>
          <a:p>
            <a:pPr marL="514350" indent="-514350">
              <a:lnSpc>
                <a:spcPct val="150000"/>
              </a:lnSpc>
              <a:buFont typeface="+mj-lt"/>
              <a:buAutoNum type="arabicPeriod"/>
            </a:pPr>
            <a:r>
              <a:rPr lang="en-US" dirty="0"/>
              <a:t>36 </a:t>
            </a:r>
            <a:r>
              <a:rPr lang="en-US" baseline="30000" dirty="0"/>
              <a:t>0</a:t>
            </a:r>
            <a:r>
              <a:rPr lang="en-US" dirty="0"/>
              <a:t>C = ______ </a:t>
            </a:r>
            <a:r>
              <a:rPr lang="en-US" baseline="30000" dirty="0"/>
              <a:t>0</a:t>
            </a:r>
            <a:r>
              <a:rPr lang="en-US" dirty="0"/>
              <a:t>F</a:t>
            </a:r>
          </a:p>
          <a:p>
            <a:pPr marL="514350" indent="-514350">
              <a:lnSpc>
                <a:spcPct val="150000"/>
              </a:lnSpc>
              <a:buFont typeface="+mj-lt"/>
              <a:buAutoNum type="arabicPeriod"/>
            </a:pPr>
            <a:r>
              <a:rPr lang="en-US" dirty="0"/>
              <a:t>50 </a:t>
            </a:r>
            <a:r>
              <a:rPr lang="en-US" baseline="30000" dirty="0"/>
              <a:t>0</a:t>
            </a:r>
            <a:r>
              <a:rPr lang="en-US" dirty="0"/>
              <a:t>C = _______ </a:t>
            </a:r>
            <a:r>
              <a:rPr lang="en-US" baseline="30000" dirty="0"/>
              <a:t>0</a:t>
            </a:r>
            <a:r>
              <a:rPr lang="en-US" dirty="0"/>
              <a:t>F</a:t>
            </a:r>
          </a:p>
        </p:txBody>
      </p:sp>
      <p:sp>
        <p:nvSpPr>
          <p:cNvPr id="4" name="Rectangle 3"/>
          <p:cNvSpPr/>
          <p:nvPr/>
        </p:nvSpPr>
        <p:spPr>
          <a:xfrm>
            <a:off x="2819400" y="15240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55.6</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Rectangle 4"/>
          <p:cNvSpPr/>
          <p:nvPr/>
        </p:nvSpPr>
        <p:spPr>
          <a:xfrm>
            <a:off x="2590800" y="22860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1.1</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Rectangle 5"/>
          <p:cNvSpPr/>
          <p:nvPr/>
        </p:nvSpPr>
        <p:spPr>
          <a:xfrm>
            <a:off x="2971800" y="30480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38.6</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Rectangle 6"/>
          <p:cNvSpPr/>
          <p:nvPr/>
        </p:nvSpPr>
        <p:spPr>
          <a:xfrm>
            <a:off x="2362200" y="38100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50</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Rectangle 7"/>
          <p:cNvSpPr/>
          <p:nvPr/>
        </p:nvSpPr>
        <p:spPr>
          <a:xfrm>
            <a:off x="2438400" y="45720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96.8</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9" name="Rectangle 8"/>
          <p:cNvSpPr/>
          <p:nvPr/>
        </p:nvSpPr>
        <p:spPr>
          <a:xfrm>
            <a:off x="2362200" y="5410200"/>
            <a:ext cx="1371600" cy="707886"/>
          </a:xfrm>
          <a:prstGeom prst="rect">
            <a:avLst/>
          </a:prstGeom>
          <a:noFill/>
        </p:spPr>
        <p:txBody>
          <a:bodyPr wrap="square" lIns="91440" tIns="45720" rIns="91440" bIns="45720">
            <a:spAutoFit/>
          </a:bodyPr>
          <a:lstStyle/>
          <a:p>
            <a:pPr algn="ct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122</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1" name="TextBox 10"/>
          <p:cNvSpPr txBox="1"/>
          <p:nvPr/>
        </p:nvSpPr>
        <p:spPr>
          <a:xfrm>
            <a:off x="5486400" y="2819400"/>
            <a:ext cx="2209800" cy="954107"/>
          </a:xfrm>
          <a:prstGeom prst="rect">
            <a:avLst/>
          </a:prstGeom>
          <a:noFill/>
          <a:ln>
            <a:solidFill>
              <a:schemeClr val="accent1"/>
            </a:solidFill>
          </a:ln>
        </p:spPr>
        <p:txBody>
          <a:bodyPr wrap="square" rtlCol="0">
            <a:spAutoFit/>
          </a:bodyPr>
          <a:lstStyle/>
          <a:p>
            <a:r>
              <a:rPr lang="en-US" sz="2800" dirty="0"/>
              <a:t>Round to the nearest tenth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6DB95-2AD6-4950-B286-B7E36B4A47EC}"/>
              </a:ext>
            </a:extLst>
          </p:cNvPr>
          <p:cNvSpPr>
            <a:spLocks noGrp="1"/>
          </p:cNvSpPr>
          <p:nvPr>
            <p:ph type="title"/>
          </p:nvPr>
        </p:nvSpPr>
        <p:spPr/>
        <p:txBody>
          <a:bodyPr/>
          <a:lstStyle/>
          <a:p>
            <a:r>
              <a:rPr lang="en-US" dirty="0"/>
              <a:t>Roman numerals </a:t>
            </a:r>
          </a:p>
        </p:txBody>
      </p:sp>
      <p:pic>
        <p:nvPicPr>
          <p:cNvPr id="5" name="Content Placeholder 4" descr="A screenshot of a cell phone&#10;&#10;Description automatically generated">
            <a:extLst>
              <a:ext uri="{FF2B5EF4-FFF2-40B4-BE49-F238E27FC236}">
                <a16:creationId xmlns:a16="http://schemas.microsoft.com/office/drawing/2014/main" id="{A1F7C826-F9DD-497A-88F2-222C9E3DF19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28900" y="1262062"/>
            <a:ext cx="3886200" cy="5586413"/>
          </a:xfrm>
        </p:spPr>
      </p:pic>
    </p:spTree>
    <p:extLst>
      <p:ext uri="{BB962C8B-B14F-4D97-AF65-F5344CB8AC3E}">
        <p14:creationId xmlns:p14="http://schemas.microsoft.com/office/powerpoint/2010/main" val="37068113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73940-1495-4BAA-BDCA-000D6F6F1A49}"/>
              </a:ext>
            </a:extLst>
          </p:cNvPr>
          <p:cNvSpPr>
            <a:spLocks noGrp="1"/>
          </p:cNvSpPr>
          <p:nvPr>
            <p:ph type="title"/>
          </p:nvPr>
        </p:nvSpPr>
        <p:spPr/>
        <p:txBody>
          <a:bodyPr/>
          <a:lstStyle/>
          <a:p>
            <a:r>
              <a:rPr lang="en-US" dirty="0"/>
              <a:t>The Rules </a:t>
            </a:r>
          </a:p>
        </p:txBody>
      </p:sp>
      <p:sp>
        <p:nvSpPr>
          <p:cNvPr id="3" name="Content Placeholder 2">
            <a:extLst>
              <a:ext uri="{FF2B5EF4-FFF2-40B4-BE49-F238E27FC236}">
                <a16:creationId xmlns:a16="http://schemas.microsoft.com/office/drawing/2014/main" id="{E4C7F267-B6B5-4415-8199-28997ECBD219}"/>
              </a:ext>
            </a:extLst>
          </p:cNvPr>
          <p:cNvSpPr>
            <a:spLocks noGrp="1"/>
          </p:cNvSpPr>
          <p:nvPr>
            <p:ph idx="1"/>
          </p:nvPr>
        </p:nvSpPr>
        <p:spPr/>
        <p:txBody>
          <a:bodyPr>
            <a:normAutofit fontScale="77500" lnSpcReduction="20000"/>
          </a:bodyPr>
          <a:lstStyle/>
          <a:p>
            <a:r>
              <a:rPr lang="en-US" dirty="0"/>
              <a:t>When a symbol appears </a:t>
            </a:r>
            <a:r>
              <a:rPr lang="en-US" b="1" dirty="0"/>
              <a:t>after a larger</a:t>
            </a:r>
            <a:r>
              <a:rPr lang="en-US" dirty="0"/>
              <a:t> (or equal) symbol it is </a:t>
            </a:r>
            <a:r>
              <a:rPr lang="en-US" b="1" dirty="0"/>
              <a:t>added</a:t>
            </a:r>
            <a:endParaRPr lang="en-US" dirty="0"/>
          </a:p>
          <a:p>
            <a:r>
              <a:rPr lang="en-US" dirty="0"/>
              <a:t>Example: VI = V + I = 5 + 1 = 6</a:t>
            </a:r>
          </a:p>
          <a:p>
            <a:r>
              <a:rPr lang="en-US" dirty="0"/>
              <a:t>Example: LXX = L + X + X = 50 + 10 + 10 = 70</a:t>
            </a:r>
          </a:p>
          <a:p>
            <a:r>
              <a:rPr lang="en-US" dirty="0"/>
              <a:t>But if the symbol appears </a:t>
            </a:r>
            <a:r>
              <a:rPr lang="en-US" b="1" dirty="0"/>
              <a:t>before a larger</a:t>
            </a:r>
            <a:r>
              <a:rPr lang="en-US" dirty="0"/>
              <a:t> symbol it is </a:t>
            </a:r>
            <a:r>
              <a:rPr lang="en-US" b="1" dirty="0"/>
              <a:t>subtracted</a:t>
            </a:r>
            <a:endParaRPr lang="en-US" dirty="0"/>
          </a:p>
          <a:p>
            <a:r>
              <a:rPr lang="en-US" dirty="0"/>
              <a:t>Example: IV = V − I = 5 − 1 = 4</a:t>
            </a:r>
          </a:p>
          <a:p>
            <a:r>
              <a:rPr lang="en-US" dirty="0"/>
              <a:t>Example: IX = X − I = 10 − 1 = 9</a:t>
            </a:r>
          </a:p>
          <a:p>
            <a:r>
              <a:rPr lang="en-US" dirty="0"/>
              <a:t>To Remember: </a:t>
            </a:r>
            <a:r>
              <a:rPr lang="en-US" b="1" dirty="0"/>
              <a:t>A</a:t>
            </a:r>
            <a:r>
              <a:rPr lang="en-US" dirty="0"/>
              <a:t>fter Larger is </a:t>
            </a:r>
            <a:r>
              <a:rPr lang="en-US" b="1" dirty="0"/>
              <a:t>A</a:t>
            </a:r>
            <a:r>
              <a:rPr lang="en-US" dirty="0"/>
              <a:t>dded</a:t>
            </a:r>
          </a:p>
          <a:p>
            <a:r>
              <a:rPr lang="en-US" dirty="0"/>
              <a:t>Don't use the same symbol more than three times in a row (but IIII is sometimes used for 4, particularly on clocks)</a:t>
            </a:r>
          </a:p>
          <a:p>
            <a:endParaRPr lang="en-US" dirty="0"/>
          </a:p>
        </p:txBody>
      </p:sp>
    </p:spTree>
    <p:extLst>
      <p:ext uri="{BB962C8B-B14F-4D97-AF65-F5344CB8AC3E}">
        <p14:creationId xmlns:p14="http://schemas.microsoft.com/office/powerpoint/2010/main" val="17476882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73940-1495-4BAA-BDCA-000D6F6F1A49}"/>
              </a:ext>
            </a:extLst>
          </p:cNvPr>
          <p:cNvSpPr>
            <a:spLocks noGrp="1"/>
          </p:cNvSpPr>
          <p:nvPr>
            <p:ph type="title"/>
          </p:nvPr>
        </p:nvSpPr>
        <p:spPr/>
        <p:txBody>
          <a:bodyPr/>
          <a:lstStyle/>
          <a:p>
            <a:r>
              <a:rPr lang="en-US" dirty="0"/>
              <a:t>Conversion </a:t>
            </a:r>
          </a:p>
        </p:txBody>
      </p:sp>
      <p:sp>
        <p:nvSpPr>
          <p:cNvPr id="3" name="Content Placeholder 2">
            <a:extLst>
              <a:ext uri="{FF2B5EF4-FFF2-40B4-BE49-F238E27FC236}">
                <a16:creationId xmlns:a16="http://schemas.microsoft.com/office/drawing/2014/main" id="{E4C7F267-B6B5-4415-8199-28997ECBD219}"/>
              </a:ext>
            </a:extLst>
          </p:cNvPr>
          <p:cNvSpPr>
            <a:spLocks noGrp="1"/>
          </p:cNvSpPr>
          <p:nvPr>
            <p:ph idx="1"/>
          </p:nvPr>
        </p:nvSpPr>
        <p:spPr/>
        <p:txBody>
          <a:bodyPr>
            <a:normAutofit fontScale="92500" lnSpcReduction="10000"/>
          </a:bodyPr>
          <a:lstStyle/>
          <a:p>
            <a:pPr marL="0" lvl="0" indent="0" eaLnBrk="0" fontAlgn="base" hangingPunct="0">
              <a:spcBef>
                <a:spcPct val="0"/>
              </a:spcBef>
              <a:spcAft>
                <a:spcPct val="0"/>
              </a:spcAft>
              <a:buNone/>
            </a:pPr>
            <a:r>
              <a:rPr lang="en-US" altLang="en-US" sz="4000" dirty="0">
                <a:solidFill>
                  <a:srgbClr val="00008B"/>
                </a:solidFill>
                <a:latin typeface="Verdana" panose="020B0604030504040204" pitchFamily="34" charset="0"/>
              </a:rPr>
              <a:t>Example: Convert 1984 to Roman Numerals.</a:t>
            </a:r>
          </a:p>
          <a:p>
            <a:pPr marL="0" lvl="0" indent="0" eaLnBrk="0" fontAlgn="base" hangingPunct="0">
              <a:spcBef>
                <a:spcPct val="0"/>
              </a:spcBef>
              <a:spcAft>
                <a:spcPct val="0"/>
              </a:spcAft>
              <a:buNone/>
            </a:pPr>
            <a:r>
              <a:rPr lang="en-US" altLang="en-US" dirty="0">
                <a:solidFill>
                  <a:srgbClr val="333333"/>
                </a:solidFill>
                <a:latin typeface="Verdana" panose="020B0604030504040204" pitchFamily="34" charset="0"/>
              </a:rPr>
              <a:t>Break 1984 into 1000, 900, 80 and 4, then do each conversion</a:t>
            </a:r>
            <a:endParaRPr lang="en-US" altLang="en-US" sz="800" dirty="0"/>
          </a:p>
          <a:p>
            <a:pPr marL="0" lvl="0" indent="0" eaLnBrk="0" fontAlgn="base" hangingPunct="0">
              <a:spcBef>
                <a:spcPct val="0"/>
              </a:spcBef>
              <a:spcAft>
                <a:spcPct val="0"/>
              </a:spcAft>
              <a:buFontTx/>
              <a:buChar char="•"/>
            </a:pPr>
            <a:r>
              <a:rPr lang="en-US" altLang="en-US" dirty="0">
                <a:solidFill>
                  <a:srgbClr val="000088"/>
                </a:solidFill>
                <a:latin typeface="Verdana" panose="020B0604030504040204" pitchFamily="34" charset="0"/>
              </a:rPr>
              <a:t>1000 = M</a:t>
            </a:r>
            <a:r>
              <a:rPr lang="en-US" altLang="en-US" dirty="0">
                <a:solidFill>
                  <a:srgbClr val="333333"/>
                </a:solidFill>
                <a:latin typeface="Verdana" panose="020B0604030504040204" pitchFamily="34" charset="0"/>
              </a:rPr>
              <a:t> </a:t>
            </a:r>
            <a:endParaRPr lang="en-US" altLang="en-US" dirty="0">
              <a:solidFill>
                <a:srgbClr val="000088"/>
              </a:solidFill>
              <a:latin typeface="Verdana" panose="020B0604030504040204" pitchFamily="34" charset="0"/>
            </a:endParaRPr>
          </a:p>
          <a:p>
            <a:pPr marL="0" lvl="0" indent="0" eaLnBrk="0" fontAlgn="base" hangingPunct="0">
              <a:spcBef>
                <a:spcPct val="0"/>
              </a:spcBef>
              <a:spcAft>
                <a:spcPct val="0"/>
              </a:spcAft>
              <a:buFontTx/>
              <a:buChar char="•"/>
            </a:pPr>
            <a:r>
              <a:rPr lang="en-US" altLang="en-US" dirty="0">
                <a:solidFill>
                  <a:srgbClr val="000088"/>
                </a:solidFill>
                <a:latin typeface="Verdana" panose="020B0604030504040204" pitchFamily="34" charset="0"/>
              </a:rPr>
              <a:t>900 = CM</a:t>
            </a:r>
            <a:r>
              <a:rPr lang="en-US" altLang="en-US" dirty="0">
                <a:solidFill>
                  <a:srgbClr val="333333"/>
                </a:solidFill>
                <a:latin typeface="Verdana" panose="020B0604030504040204" pitchFamily="34" charset="0"/>
              </a:rPr>
              <a:t> </a:t>
            </a:r>
            <a:endParaRPr lang="en-US" altLang="en-US" dirty="0">
              <a:solidFill>
                <a:srgbClr val="000088"/>
              </a:solidFill>
              <a:latin typeface="Verdana" panose="020B0604030504040204" pitchFamily="34" charset="0"/>
            </a:endParaRPr>
          </a:p>
          <a:p>
            <a:pPr marL="0" lvl="0" indent="0" eaLnBrk="0" fontAlgn="base" hangingPunct="0">
              <a:spcBef>
                <a:spcPct val="0"/>
              </a:spcBef>
              <a:spcAft>
                <a:spcPct val="0"/>
              </a:spcAft>
              <a:buFontTx/>
              <a:buChar char="•"/>
            </a:pPr>
            <a:r>
              <a:rPr lang="en-US" altLang="en-US" dirty="0">
                <a:solidFill>
                  <a:srgbClr val="000088"/>
                </a:solidFill>
                <a:latin typeface="Verdana" panose="020B0604030504040204" pitchFamily="34" charset="0"/>
              </a:rPr>
              <a:t>80 = LXXX</a:t>
            </a:r>
            <a:r>
              <a:rPr lang="en-US" altLang="en-US" dirty="0">
                <a:solidFill>
                  <a:srgbClr val="333333"/>
                </a:solidFill>
                <a:latin typeface="Verdana" panose="020B0604030504040204" pitchFamily="34" charset="0"/>
              </a:rPr>
              <a:t> </a:t>
            </a:r>
            <a:endParaRPr lang="en-US" altLang="en-US" dirty="0">
              <a:solidFill>
                <a:srgbClr val="000088"/>
              </a:solidFill>
              <a:latin typeface="Verdana" panose="020B0604030504040204" pitchFamily="34" charset="0"/>
            </a:endParaRPr>
          </a:p>
          <a:p>
            <a:pPr marL="0" lvl="0" indent="0" eaLnBrk="0" fontAlgn="base" hangingPunct="0">
              <a:spcBef>
                <a:spcPct val="0"/>
              </a:spcBef>
              <a:spcAft>
                <a:spcPct val="0"/>
              </a:spcAft>
              <a:buFontTx/>
              <a:buChar char="•"/>
            </a:pPr>
            <a:r>
              <a:rPr lang="en-US" altLang="en-US" dirty="0">
                <a:solidFill>
                  <a:srgbClr val="000088"/>
                </a:solidFill>
                <a:latin typeface="Verdana" panose="020B0604030504040204" pitchFamily="34" charset="0"/>
              </a:rPr>
              <a:t>4 = IV</a:t>
            </a:r>
            <a:r>
              <a:rPr lang="en-US" altLang="en-US" dirty="0">
                <a:solidFill>
                  <a:srgbClr val="333333"/>
                </a:solidFill>
                <a:latin typeface="Verdana" panose="020B0604030504040204" pitchFamily="34" charset="0"/>
              </a:rPr>
              <a:t> </a:t>
            </a:r>
          </a:p>
          <a:p>
            <a:pPr marL="0" lvl="0" indent="0" eaLnBrk="0" fontAlgn="base" hangingPunct="0">
              <a:spcBef>
                <a:spcPct val="0"/>
              </a:spcBef>
              <a:spcAft>
                <a:spcPct val="0"/>
              </a:spcAft>
              <a:buNone/>
            </a:pPr>
            <a:r>
              <a:rPr lang="en-US" altLang="en-US" dirty="0">
                <a:solidFill>
                  <a:srgbClr val="333333"/>
                </a:solidFill>
                <a:latin typeface="Verdana" panose="020B0604030504040204" pitchFamily="34" charset="0"/>
              </a:rPr>
              <a:t>1000 + 900 + 80 + 4 = 1984, so </a:t>
            </a:r>
            <a:r>
              <a:rPr lang="en-US" altLang="en-US" b="1" dirty="0">
                <a:solidFill>
                  <a:srgbClr val="333333"/>
                </a:solidFill>
                <a:latin typeface="Verdana" panose="020B0604030504040204" pitchFamily="34" charset="0"/>
              </a:rPr>
              <a:t>1984 = MCMLXXXIV</a:t>
            </a:r>
            <a:endParaRPr lang="en-US" altLang="en-US" sz="4800" dirty="0">
              <a:latin typeface="Arial" panose="020B0604020202020204" pitchFamily="34" charset="0"/>
            </a:endParaRPr>
          </a:p>
          <a:p>
            <a:endParaRPr lang="en-US" dirty="0"/>
          </a:p>
        </p:txBody>
      </p:sp>
    </p:spTree>
    <p:extLst>
      <p:ext uri="{BB962C8B-B14F-4D97-AF65-F5344CB8AC3E}">
        <p14:creationId xmlns:p14="http://schemas.microsoft.com/office/powerpoint/2010/main" val="2688892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Health Care Applications</a:t>
            </a:r>
          </a:p>
        </p:txBody>
      </p:sp>
      <p:sp>
        <p:nvSpPr>
          <p:cNvPr id="3" name="Content Placeholder 2"/>
          <p:cNvSpPr>
            <a:spLocks noGrp="1"/>
          </p:cNvSpPr>
          <p:nvPr>
            <p:ph idx="1"/>
          </p:nvPr>
        </p:nvSpPr>
        <p:spPr>
          <a:xfrm>
            <a:off x="457200" y="1600200"/>
            <a:ext cx="5943600" cy="4525963"/>
          </a:xfrm>
        </p:spPr>
        <p:txBody>
          <a:bodyPr/>
          <a:lstStyle/>
          <a:p>
            <a:r>
              <a:rPr lang="en-US" dirty="0"/>
              <a:t>Why do we use the metric system in health care?</a:t>
            </a:r>
          </a:p>
          <a:p>
            <a:pPr lvl="1"/>
            <a:r>
              <a:rPr lang="en-US" dirty="0"/>
              <a:t>To align with the rest of the world</a:t>
            </a:r>
          </a:p>
          <a:p>
            <a:pPr lvl="1"/>
            <a:r>
              <a:rPr lang="en-US" dirty="0"/>
              <a:t>To assure accurate and consistent communication in a healthcare setting</a:t>
            </a:r>
          </a:p>
          <a:p>
            <a:pPr lvl="1"/>
            <a:r>
              <a:rPr lang="en-US" dirty="0"/>
              <a:t>Because it is based on 10s, you can do some calculations in your head!</a:t>
            </a:r>
          </a:p>
        </p:txBody>
      </p:sp>
      <p:pic>
        <p:nvPicPr>
          <p:cNvPr id="1026" name="Picture 2" descr="http://www.pocketnurse.com/bigphotos/8928.jpg"/>
          <p:cNvPicPr>
            <a:picLocks noChangeAspect="1" noChangeArrowheads="1"/>
          </p:cNvPicPr>
          <p:nvPr/>
        </p:nvPicPr>
        <p:blipFill>
          <a:blip r:embed="rId3" cstate="print"/>
          <a:srcRect l="5567" t="17551" r="8151" b="21024"/>
          <a:stretch>
            <a:fillRect/>
          </a:stretch>
        </p:blipFill>
        <p:spPr bwMode="auto">
          <a:xfrm rot="4556094">
            <a:off x="5842655" y="2778117"/>
            <a:ext cx="3022529" cy="1365013"/>
          </a:xfrm>
          <a:prstGeom prst="rect">
            <a:avLst/>
          </a:prstGeom>
          <a:noFill/>
        </p:spPr>
      </p:pic>
      <p:sp>
        <p:nvSpPr>
          <p:cNvPr id="5" name="TextBox 4"/>
          <p:cNvSpPr txBox="1"/>
          <p:nvPr/>
        </p:nvSpPr>
        <p:spPr>
          <a:xfrm>
            <a:off x="7162800" y="4800600"/>
            <a:ext cx="1447800" cy="369332"/>
          </a:xfrm>
          <a:prstGeom prst="rect">
            <a:avLst/>
          </a:prstGeom>
          <a:noFill/>
        </p:spPr>
        <p:txBody>
          <a:bodyPr wrap="square" rtlCol="0">
            <a:spAutoFit/>
          </a:bodyPr>
          <a:lstStyle/>
          <a:p>
            <a:r>
              <a:rPr lang="en-US" sz="900" dirty="0"/>
              <a:t>Image from </a:t>
            </a:r>
            <a:r>
              <a:rPr lang="en-US" sz="900" dirty="0">
                <a:solidFill>
                  <a:srgbClr val="002060"/>
                </a:solidFill>
              </a:rPr>
              <a:t>www.pocketnurse.com</a:t>
            </a:r>
            <a:endParaRPr lang="en-US" sz="9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73940-1495-4BAA-BDCA-000D6F6F1A4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4C7F267-B6B5-4415-8199-28997ECBD21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328433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It’s Really Very Simple</a:t>
            </a:r>
          </a:p>
        </p:txBody>
      </p:sp>
      <p:sp>
        <p:nvSpPr>
          <p:cNvPr id="3" name="Content Placeholder 2"/>
          <p:cNvSpPr>
            <a:spLocks noGrp="1"/>
          </p:cNvSpPr>
          <p:nvPr>
            <p:ph idx="1"/>
          </p:nvPr>
        </p:nvSpPr>
        <p:spPr/>
        <p:txBody>
          <a:bodyPr/>
          <a:lstStyle/>
          <a:p>
            <a:r>
              <a:rPr lang="en-US" dirty="0"/>
              <a:t>1 kilometer =		1,000 meters</a:t>
            </a:r>
          </a:p>
          <a:p>
            <a:r>
              <a:rPr lang="en-US" dirty="0"/>
              <a:t>1 hectometer = 	100 meters</a:t>
            </a:r>
          </a:p>
          <a:p>
            <a:r>
              <a:rPr lang="en-US" dirty="0"/>
              <a:t>1 </a:t>
            </a:r>
            <a:r>
              <a:rPr lang="en-US" dirty="0" err="1"/>
              <a:t>dekameter</a:t>
            </a:r>
            <a:r>
              <a:rPr lang="en-US" dirty="0"/>
              <a:t> = 	10 meters</a:t>
            </a:r>
          </a:p>
          <a:p>
            <a:r>
              <a:rPr lang="en-US" dirty="0"/>
              <a:t>1 meter </a:t>
            </a:r>
          </a:p>
          <a:p>
            <a:r>
              <a:rPr lang="en-US" dirty="0"/>
              <a:t>1 decimeter =		0.1 meter</a:t>
            </a:r>
          </a:p>
          <a:p>
            <a:r>
              <a:rPr lang="en-US" dirty="0"/>
              <a:t>1 centimeter =	0.01 meter</a:t>
            </a:r>
          </a:p>
          <a:p>
            <a:r>
              <a:rPr lang="en-US" dirty="0"/>
              <a:t>1 millimeter = 		0.001 meter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FEDC2B1-2E73-4D8D-B57C-EC8267B8384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2600" y="1397001"/>
            <a:ext cx="8178799" cy="4089399"/>
          </a:xfrm>
          <a:prstGeom prst="rect">
            <a:avLst/>
          </a:prstGeom>
        </p:spPr>
      </p:pic>
    </p:spTree>
    <p:extLst>
      <p:ext uri="{BB962C8B-B14F-4D97-AF65-F5344CB8AC3E}">
        <p14:creationId xmlns:p14="http://schemas.microsoft.com/office/powerpoint/2010/main" val="2888452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lowchart: Alternate Process 12"/>
          <p:cNvSpPr/>
          <p:nvPr/>
        </p:nvSpPr>
        <p:spPr>
          <a:xfrm>
            <a:off x="2971800" y="1447800"/>
            <a:ext cx="2362200" cy="1066800"/>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solidFill>
                  <a:schemeClr val="accent2">
                    <a:lumMod val="75000"/>
                  </a:schemeClr>
                </a:solidFill>
              </a:rPr>
              <a:t>Make a Mental Picture</a:t>
            </a:r>
          </a:p>
        </p:txBody>
      </p:sp>
      <p:sp>
        <p:nvSpPr>
          <p:cNvPr id="3" name="Content Placeholder 2"/>
          <p:cNvSpPr>
            <a:spLocks noGrp="1"/>
          </p:cNvSpPr>
          <p:nvPr>
            <p:ph idx="1"/>
          </p:nvPr>
        </p:nvSpPr>
        <p:spPr/>
        <p:txBody>
          <a:bodyPr/>
          <a:lstStyle/>
          <a:p>
            <a:r>
              <a:rPr lang="en-US" dirty="0"/>
              <a:t>Kilometer    </a:t>
            </a:r>
          </a:p>
          <a:p>
            <a:pPr>
              <a:buNone/>
            </a:pPr>
            <a:endParaRPr lang="en-US" dirty="0"/>
          </a:p>
          <a:p>
            <a:r>
              <a:rPr lang="en-US" dirty="0"/>
              <a:t>Meter	</a:t>
            </a:r>
          </a:p>
          <a:p>
            <a:pPr>
              <a:buNone/>
            </a:pPr>
            <a:endParaRPr lang="en-US" dirty="0"/>
          </a:p>
          <a:p>
            <a:r>
              <a:rPr lang="en-US" dirty="0"/>
              <a:t>Centimeter</a:t>
            </a:r>
          </a:p>
          <a:p>
            <a:pPr>
              <a:buNone/>
            </a:pPr>
            <a:endParaRPr lang="en-US" dirty="0"/>
          </a:p>
          <a:p>
            <a:r>
              <a:rPr lang="en-US" dirty="0"/>
              <a:t>Millimeter</a:t>
            </a:r>
          </a:p>
        </p:txBody>
      </p:sp>
      <p:graphicFrame>
        <p:nvGraphicFramePr>
          <p:cNvPr id="11" name="Table 10"/>
          <p:cNvGraphicFramePr>
            <a:graphicFrameLocks noGrp="1"/>
          </p:cNvGraphicFramePr>
          <p:nvPr/>
        </p:nvGraphicFramePr>
        <p:xfrm>
          <a:off x="3124200" y="1600200"/>
          <a:ext cx="2082800" cy="762000"/>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gridCol w="208280">
                  <a:extLst>
                    <a:ext uri="{9D8B030D-6E8A-4147-A177-3AD203B41FA5}">
                      <a16:colId xmlns:a16="http://schemas.microsoft.com/office/drawing/2014/main" val="20002"/>
                    </a:ext>
                  </a:extLst>
                </a:gridCol>
                <a:gridCol w="208280">
                  <a:extLst>
                    <a:ext uri="{9D8B030D-6E8A-4147-A177-3AD203B41FA5}">
                      <a16:colId xmlns:a16="http://schemas.microsoft.com/office/drawing/2014/main" val="20003"/>
                    </a:ext>
                  </a:extLst>
                </a:gridCol>
                <a:gridCol w="208280">
                  <a:extLst>
                    <a:ext uri="{9D8B030D-6E8A-4147-A177-3AD203B41FA5}">
                      <a16:colId xmlns:a16="http://schemas.microsoft.com/office/drawing/2014/main" val="20004"/>
                    </a:ext>
                  </a:extLst>
                </a:gridCol>
                <a:gridCol w="208280">
                  <a:extLst>
                    <a:ext uri="{9D8B030D-6E8A-4147-A177-3AD203B41FA5}">
                      <a16:colId xmlns:a16="http://schemas.microsoft.com/office/drawing/2014/main" val="20005"/>
                    </a:ext>
                  </a:extLst>
                </a:gridCol>
                <a:gridCol w="208280">
                  <a:extLst>
                    <a:ext uri="{9D8B030D-6E8A-4147-A177-3AD203B41FA5}">
                      <a16:colId xmlns:a16="http://schemas.microsoft.com/office/drawing/2014/main" val="20006"/>
                    </a:ext>
                  </a:extLst>
                </a:gridCol>
                <a:gridCol w="208280">
                  <a:extLst>
                    <a:ext uri="{9D8B030D-6E8A-4147-A177-3AD203B41FA5}">
                      <a16:colId xmlns:a16="http://schemas.microsoft.com/office/drawing/2014/main" val="20007"/>
                    </a:ext>
                  </a:extLst>
                </a:gridCol>
                <a:gridCol w="208280">
                  <a:extLst>
                    <a:ext uri="{9D8B030D-6E8A-4147-A177-3AD203B41FA5}">
                      <a16:colId xmlns:a16="http://schemas.microsoft.com/office/drawing/2014/main" val="20008"/>
                    </a:ext>
                  </a:extLst>
                </a:gridCol>
                <a:gridCol w="208280">
                  <a:extLst>
                    <a:ext uri="{9D8B030D-6E8A-4147-A177-3AD203B41FA5}">
                      <a16:colId xmlns:a16="http://schemas.microsoft.com/office/drawing/2014/main" val="20009"/>
                    </a:ext>
                  </a:extLst>
                </a:gridCol>
              </a:tblGrid>
              <a:tr h="762000">
                <a:tc>
                  <a:txBody>
                    <a:bodyPr/>
                    <a:lstStyle/>
                    <a:p>
                      <a:endParaRPr lang="en-US" dirty="0">
                        <a:solidFill>
                          <a:schemeClr val="bg1"/>
                        </a:solidFill>
                      </a:endParaRPr>
                    </a:p>
                  </a:txBody>
                  <a:tcPr/>
                </a:tc>
                <a:tc>
                  <a:txBody>
                    <a:bodyPr/>
                    <a:lstStyle/>
                    <a:p>
                      <a:endParaRPr lang="en-US" dirty="0">
                        <a:solidFill>
                          <a:schemeClr val="bg1"/>
                        </a:solidFill>
                      </a:endParaRPr>
                    </a:p>
                  </a:txBody>
                  <a:tcPr/>
                </a:tc>
                <a:tc>
                  <a:txBody>
                    <a:bodyPr/>
                    <a:lstStyle/>
                    <a:p>
                      <a:endParaRPr lang="en-US">
                        <a:solidFill>
                          <a:schemeClr val="bg1"/>
                        </a:solidFill>
                      </a:endParaRPr>
                    </a:p>
                  </a:txBody>
                  <a:tcPr/>
                </a:tc>
                <a:tc>
                  <a:txBody>
                    <a:bodyPr/>
                    <a:lstStyle/>
                    <a:p>
                      <a:endParaRPr lang="en-US" dirty="0">
                        <a:solidFill>
                          <a:schemeClr val="bg1"/>
                        </a:solidFill>
                      </a:endParaRPr>
                    </a:p>
                  </a:txBody>
                  <a:tcPr/>
                </a:tc>
                <a:tc>
                  <a:txBody>
                    <a:bodyPr/>
                    <a:lstStyle/>
                    <a:p>
                      <a:endParaRPr lang="en-US" dirty="0">
                        <a:solidFill>
                          <a:schemeClr val="bg1"/>
                        </a:solidFill>
                      </a:endParaRPr>
                    </a:p>
                  </a:txBody>
                  <a:tcPr/>
                </a:tc>
                <a:tc>
                  <a:txBody>
                    <a:bodyPr/>
                    <a:lstStyle/>
                    <a:p>
                      <a:endParaRPr lang="en-US" dirty="0">
                        <a:solidFill>
                          <a:schemeClr val="bg1"/>
                        </a:solidFill>
                      </a:endParaRPr>
                    </a:p>
                  </a:txBody>
                  <a:tcPr/>
                </a:tc>
                <a:tc>
                  <a:txBody>
                    <a:bodyPr/>
                    <a:lstStyle/>
                    <a:p>
                      <a:endParaRPr lang="en-US" dirty="0">
                        <a:solidFill>
                          <a:schemeClr val="bg1"/>
                        </a:solidFill>
                      </a:endParaRPr>
                    </a:p>
                  </a:txBody>
                  <a:tcPr/>
                </a:tc>
                <a:tc>
                  <a:txBody>
                    <a:bodyPr/>
                    <a:lstStyle/>
                    <a:p>
                      <a:endParaRPr lang="en-US">
                        <a:solidFill>
                          <a:schemeClr val="bg1"/>
                        </a:solidFill>
                      </a:endParaRPr>
                    </a:p>
                  </a:txBody>
                  <a:tcPr/>
                </a:tc>
                <a:tc>
                  <a:txBody>
                    <a:bodyPr/>
                    <a:lstStyle/>
                    <a:p>
                      <a:endParaRPr lang="en-US">
                        <a:solidFill>
                          <a:schemeClr val="bg1"/>
                        </a:solidFill>
                      </a:endParaRPr>
                    </a:p>
                  </a:txBody>
                  <a:tcPr/>
                </a:tc>
                <a:tc>
                  <a:txBody>
                    <a:bodyPr/>
                    <a:lstStyle/>
                    <a:p>
                      <a:endParaRPr lang="en-US" dirty="0">
                        <a:solidFill>
                          <a:schemeClr val="bg1"/>
                        </a:solidFill>
                      </a:endParaRPr>
                    </a:p>
                  </a:txBody>
                  <a:tcPr/>
                </a:tc>
                <a:extLst>
                  <a:ext uri="{0D108BD9-81ED-4DB2-BD59-A6C34878D82A}">
                    <a16:rowId xmlns:a16="http://schemas.microsoft.com/office/drawing/2014/main" val="10000"/>
                  </a:ext>
                </a:extLst>
              </a:tr>
            </a:tbl>
          </a:graphicData>
        </a:graphic>
      </p:graphicFrame>
      <p:sp>
        <p:nvSpPr>
          <p:cNvPr id="14" name="TextBox 13"/>
          <p:cNvSpPr txBox="1"/>
          <p:nvPr/>
        </p:nvSpPr>
        <p:spPr>
          <a:xfrm>
            <a:off x="5562600" y="1447800"/>
            <a:ext cx="2590800" cy="923330"/>
          </a:xfrm>
          <a:prstGeom prst="rect">
            <a:avLst/>
          </a:prstGeom>
          <a:noFill/>
        </p:spPr>
        <p:txBody>
          <a:bodyPr wrap="square" rtlCol="0">
            <a:spAutoFit/>
          </a:bodyPr>
          <a:lstStyle/>
          <a:p>
            <a:r>
              <a:rPr lang="en-US" dirty="0"/>
              <a:t>Track around football field = 400 meters</a:t>
            </a:r>
          </a:p>
          <a:p>
            <a:r>
              <a:rPr lang="en-US" dirty="0"/>
              <a:t>How far for a kilometer?</a:t>
            </a:r>
          </a:p>
        </p:txBody>
      </p:sp>
      <p:pic>
        <p:nvPicPr>
          <p:cNvPr id="15366" name="Picture 6" descr="http://www.clipartheaven.com/clipart/sports/football/football_ball_2.gif"/>
          <p:cNvPicPr>
            <a:picLocks noChangeAspect="1" noChangeArrowheads="1"/>
          </p:cNvPicPr>
          <p:nvPr/>
        </p:nvPicPr>
        <p:blipFill>
          <a:blip r:embed="rId3" cstate="print"/>
          <a:srcRect r="37959" b="37349"/>
          <a:stretch>
            <a:fillRect/>
          </a:stretch>
        </p:blipFill>
        <p:spPr bwMode="auto">
          <a:xfrm flipH="1">
            <a:off x="3810000" y="1752600"/>
            <a:ext cx="668215" cy="457200"/>
          </a:xfrm>
          <a:prstGeom prst="rect">
            <a:avLst/>
          </a:prstGeom>
          <a:noFill/>
        </p:spPr>
      </p:pic>
      <p:pic>
        <p:nvPicPr>
          <p:cNvPr id="15370" name="Picture 10" descr="http://www.promotrends.com.au/sitedata/images/plastics/rulers/solid/rulers_half_1_white.jpg"/>
          <p:cNvPicPr>
            <a:picLocks noChangeAspect="1" noChangeArrowheads="1"/>
          </p:cNvPicPr>
          <p:nvPr/>
        </p:nvPicPr>
        <p:blipFill>
          <a:blip r:embed="rId4" cstate="print"/>
          <a:srcRect l="5333" t="40000" r="4000" b="38667"/>
          <a:stretch>
            <a:fillRect/>
          </a:stretch>
        </p:blipFill>
        <p:spPr bwMode="auto">
          <a:xfrm rot="16200000">
            <a:off x="5305392" y="3914808"/>
            <a:ext cx="3662083" cy="861667"/>
          </a:xfrm>
          <a:prstGeom prst="rect">
            <a:avLst/>
          </a:prstGeom>
          <a:noFill/>
        </p:spPr>
      </p:pic>
      <p:sp>
        <p:nvSpPr>
          <p:cNvPr id="19" name="TextBox 18"/>
          <p:cNvSpPr txBox="1"/>
          <p:nvPr/>
        </p:nvSpPr>
        <p:spPr>
          <a:xfrm>
            <a:off x="3200400" y="3429000"/>
            <a:ext cx="3352800" cy="1938992"/>
          </a:xfrm>
          <a:prstGeom prst="rect">
            <a:avLst/>
          </a:prstGeom>
          <a:noFill/>
          <a:ln>
            <a:solidFill>
              <a:schemeClr val="accent1"/>
            </a:solidFill>
          </a:ln>
        </p:spPr>
        <p:txBody>
          <a:bodyPr wrap="square" rtlCol="0">
            <a:spAutoFit/>
          </a:bodyPr>
          <a:lstStyle/>
          <a:p>
            <a:r>
              <a:rPr lang="en-US" sz="2400" dirty="0"/>
              <a:t>Using a meter stick or ruler, use your body  to make a mental picture of 1 meter, 1 centimeter, and 1 millimeter.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36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53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Can you do the math?</a:t>
            </a:r>
          </a:p>
        </p:txBody>
      </p:sp>
      <p:sp>
        <p:nvSpPr>
          <p:cNvPr id="3" name="Content Placeholder 2"/>
          <p:cNvSpPr>
            <a:spLocks noGrp="1"/>
          </p:cNvSpPr>
          <p:nvPr>
            <p:ph idx="1"/>
          </p:nvPr>
        </p:nvSpPr>
        <p:spPr/>
        <p:txBody>
          <a:bodyPr>
            <a:normAutofit/>
          </a:bodyPr>
          <a:lstStyle/>
          <a:p>
            <a:pPr>
              <a:lnSpc>
                <a:spcPct val="150000"/>
              </a:lnSpc>
            </a:pPr>
            <a:r>
              <a:rPr lang="en-US" dirty="0"/>
              <a:t>How many millimeters in a centimeter? </a:t>
            </a:r>
          </a:p>
          <a:p>
            <a:pPr>
              <a:lnSpc>
                <a:spcPct val="150000"/>
              </a:lnSpc>
            </a:pPr>
            <a:r>
              <a:rPr lang="en-US" dirty="0"/>
              <a:t>How many centimeters in a meter? </a:t>
            </a:r>
          </a:p>
          <a:p>
            <a:pPr>
              <a:lnSpc>
                <a:spcPct val="150000"/>
              </a:lnSpc>
            </a:pPr>
            <a:r>
              <a:rPr lang="en-US" dirty="0"/>
              <a:t>How many millimeters in a meter? </a:t>
            </a:r>
            <a:r>
              <a:rPr lang="en-US" sz="3600" dirty="0"/>
              <a:t>	</a:t>
            </a:r>
          </a:p>
          <a:p>
            <a:pPr>
              <a:lnSpc>
                <a:spcPct val="150000"/>
              </a:lnSpc>
            </a:pPr>
            <a:r>
              <a:rPr lang="en-US" dirty="0"/>
              <a:t>How many meters in a kilometer?</a:t>
            </a:r>
          </a:p>
          <a:p>
            <a:pPr>
              <a:lnSpc>
                <a:spcPct val="150000"/>
              </a:lnSpc>
            </a:pPr>
            <a:r>
              <a:rPr lang="en-US" dirty="0"/>
              <a:t>How tall are you in meters (estimate)? </a:t>
            </a:r>
            <a:endParaRPr lang="en-US"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nSpc>
                <a:spcPct val="150000"/>
              </a:lnSpc>
            </a:pPr>
            <a:endParaRPr lang="en-US" dirty="0"/>
          </a:p>
          <a:p>
            <a:pPr>
              <a:buNone/>
            </a:pPr>
            <a:endParaRPr lang="en-US" dirty="0"/>
          </a:p>
        </p:txBody>
      </p:sp>
      <p:sp>
        <p:nvSpPr>
          <p:cNvPr id="4" name="Rectangle 3"/>
          <p:cNvSpPr/>
          <p:nvPr/>
        </p:nvSpPr>
        <p:spPr>
          <a:xfrm>
            <a:off x="7467600" y="1600200"/>
            <a:ext cx="914400" cy="769441"/>
          </a:xfrm>
          <a:prstGeom prst="rect">
            <a:avLst/>
          </a:prstGeom>
          <a:noFill/>
        </p:spPr>
        <p:txBody>
          <a:bodyPr wrap="square" lIns="91440" tIns="45720" rIns="91440" bIns="45720">
            <a:spAutoFit/>
          </a:bodyPr>
          <a:lstStyle/>
          <a:p>
            <a:pPr algn="ctr"/>
            <a:r>
              <a:rPr lang="en-US" sz="4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10</a:t>
            </a:r>
            <a:endParaRPr lang="en-US" sz="4400" b="1"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Rectangle 4"/>
          <p:cNvSpPr/>
          <p:nvPr/>
        </p:nvSpPr>
        <p:spPr>
          <a:xfrm>
            <a:off x="6858000" y="2514600"/>
            <a:ext cx="1219200" cy="769441"/>
          </a:xfrm>
          <a:prstGeom prst="rect">
            <a:avLst/>
          </a:prstGeom>
          <a:noFill/>
        </p:spPr>
        <p:txBody>
          <a:bodyPr wrap="square" lIns="91440" tIns="45720" rIns="91440" bIns="45720">
            <a:spAutoFit/>
          </a:bodyPr>
          <a:lstStyle/>
          <a:p>
            <a:pPr algn="ctr"/>
            <a:r>
              <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100</a:t>
            </a:r>
            <a:endParaRPr lang="en-US" sz="4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Rectangle 5"/>
          <p:cNvSpPr/>
          <p:nvPr/>
        </p:nvSpPr>
        <p:spPr>
          <a:xfrm>
            <a:off x="6781800" y="3429000"/>
            <a:ext cx="1371600" cy="769441"/>
          </a:xfrm>
          <a:prstGeom prst="rect">
            <a:avLst/>
          </a:prstGeom>
          <a:noFill/>
        </p:spPr>
        <p:txBody>
          <a:bodyPr wrap="square" lIns="91440" tIns="45720" rIns="91440" bIns="45720">
            <a:spAutoFit/>
          </a:bodyPr>
          <a:lstStyle/>
          <a:p>
            <a:pPr algn="ctr"/>
            <a:r>
              <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1000</a:t>
            </a:r>
            <a:endParaRPr lang="en-US" sz="4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Rectangle 6"/>
          <p:cNvSpPr/>
          <p:nvPr/>
        </p:nvSpPr>
        <p:spPr>
          <a:xfrm>
            <a:off x="6629400" y="4267200"/>
            <a:ext cx="1371600" cy="769441"/>
          </a:xfrm>
          <a:prstGeom prst="rect">
            <a:avLst/>
          </a:prstGeom>
          <a:noFill/>
        </p:spPr>
        <p:txBody>
          <a:bodyPr wrap="square" lIns="91440" tIns="45720" rIns="91440" bIns="45720">
            <a:spAutoFit/>
          </a:bodyPr>
          <a:lstStyle/>
          <a:p>
            <a:pPr algn="ctr"/>
            <a:r>
              <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1000</a:t>
            </a:r>
            <a:endParaRPr lang="en-US" sz="4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Rectangle 7"/>
          <p:cNvSpPr/>
          <p:nvPr/>
        </p:nvSpPr>
        <p:spPr>
          <a:xfrm>
            <a:off x="7315200" y="5105400"/>
            <a:ext cx="914400" cy="769441"/>
          </a:xfrm>
          <a:prstGeom prst="rect">
            <a:avLst/>
          </a:prstGeom>
          <a:noFill/>
        </p:spPr>
        <p:txBody>
          <a:bodyPr wrap="square" lIns="91440" tIns="45720" rIns="91440" bIns="45720">
            <a:spAutoFit/>
          </a:bodyPr>
          <a:lstStyle/>
          <a:p>
            <a:pPr algn="ctr"/>
            <a:r>
              <a:rPr lang="en-US" sz="4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a:t>
            </a:r>
            <a:endParaRPr lang="en-US" sz="4400" b="1"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Make a Mental Picture</a:t>
            </a:r>
          </a:p>
        </p:txBody>
      </p:sp>
      <p:sp>
        <p:nvSpPr>
          <p:cNvPr id="3" name="Content Placeholder 2"/>
          <p:cNvSpPr>
            <a:spLocks noGrp="1"/>
          </p:cNvSpPr>
          <p:nvPr>
            <p:ph idx="1"/>
          </p:nvPr>
        </p:nvSpPr>
        <p:spPr/>
        <p:txBody>
          <a:bodyPr/>
          <a:lstStyle/>
          <a:p>
            <a:r>
              <a:rPr lang="en-US" dirty="0"/>
              <a:t>Kilogram</a:t>
            </a:r>
          </a:p>
          <a:p>
            <a:pPr>
              <a:buNone/>
            </a:pPr>
            <a:endParaRPr lang="en-US" dirty="0"/>
          </a:p>
          <a:p>
            <a:r>
              <a:rPr lang="en-US" dirty="0"/>
              <a:t>Gram</a:t>
            </a:r>
          </a:p>
          <a:p>
            <a:pPr>
              <a:buNone/>
            </a:pPr>
            <a:endParaRPr lang="en-US" dirty="0"/>
          </a:p>
          <a:p>
            <a:endParaRPr lang="en-US" dirty="0"/>
          </a:p>
          <a:p>
            <a:endParaRPr lang="en-US" dirty="0"/>
          </a:p>
          <a:p>
            <a:r>
              <a:rPr lang="en-US" dirty="0"/>
              <a:t>Milligram  </a:t>
            </a:r>
          </a:p>
        </p:txBody>
      </p:sp>
      <p:pic>
        <p:nvPicPr>
          <p:cNvPr id="31753" name="Picture 9" descr="http://www.geocities.com/realbad63/Mountain_dew_2liter.jpg"/>
          <p:cNvPicPr>
            <a:picLocks noChangeAspect="1" noChangeArrowheads="1"/>
          </p:cNvPicPr>
          <p:nvPr/>
        </p:nvPicPr>
        <p:blipFill>
          <a:blip r:embed="rId3" cstate="print"/>
          <a:srcRect l="39094" t="6754" r="26731" b="19776"/>
          <a:stretch>
            <a:fillRect/>
          </a:stretch>
        </p:blipFill>
        <p:spPr bwMode="auto">
          <a:xfrm>
            <a:off x="7142018" y="1676400"/>
            <a:ext cx="1163782" cy="3200400"/>
          </a:xfrm>
          <a:prstGeom prst="rect">
            <a:avLst/>
          </a:prstGeom>
          <a:ln>
            <a:solidFill>
              <a:schemeClr val="bg2">
                <a:lumMod val="50000"/>
              </a:schemeClr>
            </a:solidFill>
          </a:ln>
          <a:effectLst>
            <a:outerShdw blurRad="292100" dist="139700" dir="2700000" algn="tl" rotWithShape="0">
              <a:srgbClr val="333333">
                <a:alpha val="65000"/>
              </a:srgbClr>
            </a:outerShdw>
          </a:effectLst>
        </p:spPr>
      </p:pic>
      <p:sp>
        <p:nvSpPr>
          <p:cNvPr id="13" name="TextBox 12"/>
          <p:cNvSpPr txBox="1"/>
          <p:nvPr/>
        </p:nvSpPr>
        <p:spPr>
          <a:xfrm>
            <a:off x="2971800" y="1676400"/>
            <a:ext cx="2895600" cy="830997"/>
          </a:xfrm>
          <a:prstGeom prst="rect">
            <a:avLst/>
          </a:prstGeom>
          <a:noFill/>
          <a:ln>
            <a:solidFill>
              <a:schemeClr val="accent1"/>
            </a:solidFill>
          </a:ln>
        </p:spPr>
        <p:txBody>
          <a:bodyPr wrap="square" rtlCol="0">
            <a:spAutoFit/>
          </a:bodyPr>
          <a:lstStyle/>
          <a:p>
            <a:r>
              <a:rPr lang="en-US" sz="2400" dirty="0"/>
              <a:t>About the weight of a half-full 2-liter bottle.</a:t>
            </a:r>
          </a:p>
        </p:txBody>
      </p:sp>
      <p:sp>
        <p:nvSpPr>
          <p:cNvPr id="14" name="TextBox 13"/>
          <p:cNvSpPr txBox="1"/>
          <p:nvPr/>
        </p:nvSpPr>
        <p:spPr>
          <a:xfrm>
            <a:off x="2971800" y="2895600"/>
            <a:ext cx="2895600" cy="830997"/>
          </a:xfrm>
          <a:prstGeom prst="rect">
            <a:avLst/>
          </a:prstGeom>
          <a:noFill/>
          <a:ln>
            <a:solidFill>
              <a:schemeClr val="accent1"/>
            </a:solidFill>
          </a:ln>
        </p:spPr>
        <p:txBody>
          <a:bodyPr wrap="square" rtlCol="0">
            <a:spAutoFit/>
          </a:bodyPr>
          <a:lstStyle/>
          <a:p>
            <a:r>
              <a:rPr lang="en-US" sz="2400" dirty="0"/>
              <a:t>The plastic top weighs 2 grams</a:t>
            </a:r>
          </a:p>
        </p:txBody>
      </p:sp>
      <p:cxnSp>
        <p:nvCxnSpPr>
          <p:cNvPr id="16" name="Straight Arrow Connector 15"/>
          <p:cNvCxnSpPr/>
          <p:nvPr/>
        </p:nvCxnSpPr>
        <p:spPr>
          <a:xfrm flipV="1">
            <a:off x="5867400" y="1828800"/>
            <a:ext cx="1828800" cy="1295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743200" y="5181600"/>
            <a:ext cx="2895600" cy="830997"/>
          </a:xfrm>
          <a:prstGeom prst="rect">
            <a:avLst/>
          </a:prstGeom>
          <a:noFill/>
          <a:ln>
            <a:solidFill>
              <a:schemeClr val="accent1"/>
            </a:solidFill>
          </a:ln>
        </p:spPr>
        <p:txBody>
          <a:bodyPr wrap="square" rtlCol="0">
            <a:spAutoFit/>
          </a:bodyPr>
          <a:lstStyle/>
          <a:p>
            <a:r>
              <a:rPr lang="en-US" sz="2400" dirty="0"/>
              <a:t>Approximately 3 grains of salt.</a:t>
            </a:r>
          </a:p>
        </p:txBody>
      </p:sp>
      <p:pic>
        <p:nvPicPr>
          <p:cNvPr id="11266" name="Picture 2" descr="http://imagecache2.allposters.com/images/pic/MCG/FPF1196~Campbell-s-Soup-I-1968-Posters.jpg"/>
          <p:cNvPicPr>
            <a:picLocks noChangeAspect="1" noChangeArrowheads="1"/>
          </p:cNvPicPr>
          <p:nvPr/>
        </p:nvPicPr>
        <p:blipFill>
          <a:blip r:embed="rId4" cstate="print"/>
          <a:srcRect l="20774" t="10296" r="20302" b="11482"/>
          <a:stretch>
            <a:fillRect/>
          </a:stretch>
        </p:blipFill>
        <p:spPr bwMode="auto">
          <a:xfrm>
            <a:off x="5867400" y="3962400"/>
            <a:ext cx="990600" cy="1676400"/>
          </a:xfrm>
          <a:prstGeom prst="rect">
            <a:avLst/>
          </a:prstGeom>
          <a:ln>
            <a:solidFill>
              <a:srgbClr val="FF0000"/>
            </a:solidFill>
          </a:ln>
          <a:effectLst>
            <a:outerShdw blurRad="292100" dist="139700" dir="2700000" algn="tl" rotWithShape="0">
              <a:srgbClr val="333333">
                <a:alpha val="65000"/>
              </a:srgbClr>
            </a:outerShdw>
          </a:effectLst>
        </p:spPr>
      </p:pic>
      <p:sp>
        <p:nvSpPr>
          <p:cNvPr id="10" name="TextBox 9"/>
          <p:cNvSpPr txBox="1"/>
          <p:nvPr/>
        </p:nvSpPr>
        <p:spPr>
          <a:xfrm>
            <a:off x="2971800" y="4038600"/>
            <a:ext cx="2590800" cy="830997"/>
          </a:xfrm>
          <a:prstGeom prst="rect">
            <a:avLst/>
          </a:prstGeom>
          <a:noFill/>
          <a:ln>
            <a:solidFill>
              <a:schemeClr val="accent1"/>
            </a:solidFill>
          </a:ln>
        </p:spPr>
        <p:txBody>
          <a:bodyPr wrap="square" rtlCol="0">
            <a:spAutoFit/>
          </a:bodyPr>
          <a:lstStyle/>
          <a:p>
            <a:r>
              <a:rPr lang="en-US" sz="2400" dirty="0"/>
              <a:t>A can of soup contains 300 grams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175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26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7"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What about liquid measures?</a:t>
            </a:r>
          </a:p>
        </p:txBody>
      </p:sp>
      <p:sp>
        <p:nvSpPr>
          <p:cNvPr id="3" name="Content Placeholder 2"/>
          <p:cNvSpPr>
            <a:spLocks noGrp="1"/>
          </p:cNvSpPr>
          <p:nvPr>
            <p:ph idx="1"/>
          </p:nvPr>
        </p:nvSpPr>
        <p:spPr/>
        <p:txBody>
          <a:bodyPr/>
          <a:lstStyle/>
          <a:p>
            <a:r>
              <a:rPr lang="en-US" dirty="0"/>
              <a:t>1 liter</a:t>
            </a:r>
          </a:p>
          <a:p>
            <a:r>
              <a:rPr lang="en-US" dirty="0"/>
              <a:t>1 milliliter = 	0.001 liter</a:t>
            </a:r>
          </a:p>
          <a:p>
            <a:pPr>
              <a:buNone/>
            </a:pPr>
            <a:endParaRPr lang="en-US" dirty="0"/>
          </a:p>
          <a:p>
            <a:r>
              <a:rPr lang="en-US" dirty="0"/>
              <a:t>1 cubic centimeter (cc) = 1 milliliter  (</a:t>
            </a:r>
            <a:r>
              <a:rPr lang="en-US" dirty="0" err="1"/>
              <a:t>mL</a:t>
            </a:r>
            <a:r>
              <a:rPr lang="en-US" dirty="0"/>
              <a:t>)</a:t>
            </a:r>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3035</TotalTime>
  <Words>2413</Words>
  <Application>Microsoft Office PowerPoint</Application>
  <PresentationFormat>On-screen Show (4:3)</PresentationFormat>
  <Paragraphs>413</Paragraphs>
  <Slides>30</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Comic Sans MS</vt:lpstr>
      <vt:lpstr>Jokerman</vt:lpstr>
      <vt:lpstr>Verdana</vt:lpstr>
      <vt:lpstr>Office Theme</vt:lpstr>
      <vt:lpstr>PowerPoint Presentation</vt:lpstr>
      <vt:lpstr>Objectives</vt:lpstr>
      <vt:lpstr>Health Care Applications</vt:lpstr>
      <vt:lpstr>It’s Really Very Simple</vt:lpstr>
      <vt:lpstr>PowerPoint Presentation</vt:lpstr>
      <vt:lpstr>Make a Mental Picture</vt:lpstr>
      <vt:lpstr>Can you do the math?</vt:lpstr>
      <vt:lpstr>Make a Mental Picture</vt:lpstr>
      <vt:lpstr>What about liquid measures?</vt:lpstr>
      <vt:lpstr>Make a Mental Picture</vt:lpstr>
      <vt:lpstr>Metric Quiz</vt:lpstr>
      <vt:lpstr>Congratulations! Time to Convert Household Weight</vt:lpstr>
      <vt:lpstr>Now You Try It - Weight</vt:lpstr>
      <vt:lpstr>Now You Try It – Weight No Notes or Calculator</vt:lpstr>
      <vt:lpstr>Congratulations! Time to Convert Household Length</vt:lpstr>
      <vt:lpstr>Now You Try It - Length</vt:lpstr>
      <vt:lpstr>Did You Have Any Trouble?</vt:lpstr>
      <vt:lpstr>Sometimes You Combine Formulas</vt:lpstr>
      <vt:lpstr>Now You Try It – Length  No Notes or Calculator</vt:lpstr>
      <vt:lpstr>Congratulations! Time to Convert Household Volume</vt:lpstr>
      <vt:lpstr>Isn’t That Funny Math?</vt:lpstr>
      <vt:lpstr>Now You Try It - Volume</vt:lpstr>
      <vt:lpstr>Now You Try It – Volume  No Notes or Calculator</vt:lpstr>
      <vt:lpstr>Congratulations! Time to Convert Temperature</vt:lpstr>
      <vt:lpstr>Now You Try It - Temperature</vt:lpstr>
      <vt:lpstr>Now You Try It – Temperature  No Notes or Calculator</vt:lpstr>
      <vt:lpstr>Roman numerals </vt:lpstr>
      <vt:lpstr>The Rules </vt:lpstr>
      <vt:lpstr>Conversion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Derek Sobczak</dc:creator>
  <cp:lastModifiedBy>Derek Sobczak</cp:lastModifiedBy>
  <cp:revision>8</cp:revision>
  <dcterms:created xsi:type="dcterms:W3CDTF">2019-10-18T15:14:48Z</dcterms:created>
  <dcterms:modified xsi:type="dcterms:W3CDTF">2020-03-25T20:48:23Z</dcterms:modified>
</cp:coreProperties>
</file>