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31C16"/>
            </a:gs>
            <a:gs pos="30000">
              <a:srgbClr val="2C241D"/>
            </a:gs>
            <a:gs pos="100000">
              <a:srgbClr val="7E7A77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00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24600"/>
            <a:ext cx="13795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430891-A043-43FA-A16C-7BDAA6C2E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34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F1B5-589F-4007-842E-C0418D6F2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8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972-D172-4D2E-9101-5DA974ED6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88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9C56-A06D-4FB7-BF8D-205FB2ECE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95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31C16"/>
            </a:gs>
            <a:gs pos="30000">
              <a:srgbClr val="2C241D"/>
            </a:gs>
            <a:gs pos="100000">
              <a:srgbClr val="7E7A77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00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24600"/>
            <a:ext cx="13795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39A42-B689-4F8B-81BC-4DE6E454E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383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9CDD-B3FA-44F1-9F8B-5BD6877B1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9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04F58-766E-4638-B067-EDBD81D8B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64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A649-D663-4F84-9A79-441E84B41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77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7D24-0748-4F09-94F9-8F85353DB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55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DA6F2-1CFA-411A-844A-C5BE4BB0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7885FD-974A-4C85-B738-9551E85EF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00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7A4490E-56D2-4219-82AC-B5DA47687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24600"/>
            <a:ext cx="13795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8" r:id="rId5"/>
    <p:sldLayoutId id="2147483681" r:id="rId6"/>
    <p:sldLayoutId id="2147483682" r:id="rId7"/>
    <p:sldLayoutId id="2147483689" r:id="rId8"/>
    <p:sldLayoutId id="2147483690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rgbClr val="85776D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AEAFA9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194" y="3886200"/>
            <a:ext cx="6480048" cy="2301240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600" b="0" cap="none" dirty="0">
                <a:ln>
                  <a:noFill/>
                </a:ln>
                <a:solidFill>
                  <a:prstClr val="white"/>
                </a:solidFill>
                <a:effectLst/>
                <a:latin typeface="Arial"/>
                <a:ea typeface="+mn-ea"/>
                <a:cs typeface="+mn-cs"/>
              </a:rPr>
              <a:t>Diseases Transmitted from Animals to Humans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en-US" altLang="en-US" dirty="0"/>
              <a:t> 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0056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0"/>
            <a:ext cx="2185988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"/>
            <a:ext cx="204311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2888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Zoonotic Diseases Tit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696200" y="33630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2768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1" y="61784"/>
            <a:ext cx="2914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524000"/>
            <a:ext cx="6781800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Reservoir: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Birds (especially domestic poultry)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Agent: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Virus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Transmission: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Contact with infected poultry or environments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Human Symptoms: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Flu-like symptoms (coughing, fever, sore throat), pneumonia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Treatment: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Seasonal flu medications</a:t>
            </a:r>
          </a:p>
        </p:txBody>
      </p:sp>
      <p:pic>
        <p:nvPicPr>
          <p:cNvPr id="4" name="Avian Fl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389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768" y="1066800"/>
            <a:ext cx="84211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The deadly flu pandemic of 1918 (the Spanish flu) was       a strain related to bird flu. 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Bird flu has reappeared in the past decade. </a:t>
            </a:r>
          </a:p>
          <a:p>
            <a:pPr marL="722313" lvl="1" indent="-273050" eaLnBrk="1" hangingPunct="1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</a:pPr>
            <a:r>
              <a:rPr lang="en-US" altLang="en-US" sz="2000" dirty="0">
                <a:solidFill>
                  <a:prstClr val="white"/>
                </a:solidFill>
                <a:latin typeface="Arial"/>
              </a:rPr>
              <a:t>There is growing concern that another pandemic will occur in the near future. 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Wild birds can spread the virus to domestic poultry flocks.</a:t>
            </a:r>
          </a:p>
          <a:p>
            <a:pPr marL="722313" lvl="1" indent="-273050" eaLnBrk="1" hangingPunct="1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</a:pPr>
            <a:r>
              <a:rPr lang="en-US" altLang="en-US" sz="2000" dirty="0">
                <a:solidFill>
                  <a:prstClr val="white"/>
                </a:solidFill>
                <a:latin typeface="Arial"/>
              </a:rPr>
              <a:t>Bird flu is especially devastating to domestic poultry.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In the 1997 Hong Kong outbreak, every chicken was killed to prevent the spread to humans.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This virus has the ability to infect young and healthy people unlike most flu viruses that primarily infect the elderly and young children.</a:t>
            </a:r>
          </a:p>
        </p:txBody>
      </p:sp>
      <p:pic>
        <p:nvPicPr>
          <p:cNvPr id="3" name="Avian Flu Fac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534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52400"/>
            <a:ext cx="3073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61052"/>
            <a:ext cx="7162800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Reservoir: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Pigs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Agent: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Virus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Transmission: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Coughs, sneezes, droplets, touching infected surfaces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Human Symptoms: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Flu-like symptoms, pneumonia, diarrhea, vomiting 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Treatments: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Antiviral medications</a:t>
            </a:r>
          </a:p>
        </p:txBody>
      </p:sp>
      <p:pic>
        <p:nvPicPr>
          <p:cNvPr id="3" name="Swine Fl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534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5418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838200"/>
            <a:ext cx="6629400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Swine Flu is less deadly than Avian Flu; however, Swine Flu is much more contagious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It is also a descendent of the 1918 Spanish Flu.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The H1N1 strand of Swine Flu was first discovered in 1976.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This type of virus is normally seen in birds and pigs, but managed to mutate itself in order to be virulent in humans.</a:t>
            </a:r>
          </a:p>
        </p:txBody>
      </p:sp>
      <p:pic>
        <p:nvPicPr>
          <p:cNvPr id="3" name="Swine Flu Fac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6399"/>
            <a:ext cx="56022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19" y="838200"/>
            <a:ext cx="64770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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Influenza pandemics are rare, but have a high fatality rate.</a:t>
            </a:r>
          </a:p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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Four flu pandemics have occurred in the past century: </a:t>
            </a:r>
          </a:p>
          <a:p>
            <a:pPr marL="722313" lvl="1" indent="-273050">
              <a:spcBef>
                <a:spcPts val="600"/>
              </a:spcBef>
              <a:buClr>
                <a:srgbClr val="C5BB9B"/>
              </a:buClr>
              <a:buSzPct val="90000"/>
              <a:buFont typeface="Arial" charset="0"/>
              <a:buChar char="•"/>
            </a:pPr>
            <a:r>
              <a:rPr lang="en-US" altLang="en-US" sz="2000" dirty="0">
                <a:solidFill>
                  <a:prstClr val="white"/>
                </a:solidFill>
                <a:latin typeface="Arial"/>
              </a:rPr>
              <a:t>The Spanish Flu of 1918 </a:t>
            </a:r>
          </a:p>
          <a:p>
            <a:pPr marL="722313" lvl="1" indent="-273050">
              <a:spcBef>
                <a:spcPts val="600"/>
              </a:spcBef>
              <a:buClr>
                <a:srgbClr val="C5BB9B"/>
              </a:buClr>
              <a:buSzPct val="90000"/>
              <a:buFont typeface="Arial" charset="0"/>
              <a:buChar char="•"/>
            </a:pPr>
            <a:r>
              <a:rPr lang="en-US" altLang="en-US" sz="2000" dirty="0">
                <a:solidFill>
                  <a:prstClr val="white"/>
                </a:solidFill>
                <a:latin typeface="Arial"/>
              </a:rPr>
              <a:t>The Asian Flu of 1957 </a:t>
            </a:r>
          </a:p>
          <a:p>
            <a:pPr marL="722313" lvl="1" indent="-273050">
              <a:spcBef>
                <a:spcPts val="600"/>
              </a:spcBef>
              <a:buClr>
                <a:srgbClr val="C5BB9B"/>
              </a:buClr>
              <a:buSzPct val="90000"/>
              <a:buFont typeface="Arial" charset="0"/>
              <a:buChar char="•"/>
            </a:pPr>
            <a:r>
              <a:rPr lang="en-US" altLang="en-US" sz="2000" dirty="0">
                <a:solidFill>
                  <a:prstClr val="white"/>
                </a:solidFill>
                <a:latin typeface="Arial"/>
              </a:rPr>
              <a:t>The 1968 Hong Kong Flu</a:t>
            </a:r>
          </a:p>
          <a:p>
            <a:pPr marL="722313" lvl="1" indent="-273050">
              <a:spcBef>
                <a:spcPts val="600"/>
              </a:spcBef>
              <a:buClr>
                <a:srgbClr val="C5BB9B"/>
              </a:buClr>
              <a:buSzPct val="90000"/>
              <a:buFont typeface="Arial" charset="0"/>
              <a:buChar char="•"/>
            </a:pPr>
            <a:r>
              <a:rPr lang="en-US" altLang="en-US" sz="2000" dirty="0">
                <a:solidFill>
                  <a:prstClr val="white"/>
                </a:solidFill>
                <a:latin typeface="Arial"/>
              </a:rPr>
              <a:t>The 2009 Swine Flu</a:t>
            </a:r>
          </a:p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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Pandemic viruses are “new” and most humans have no immunity. </a:t>
            </a:r>
          </a:p>
          <a:p>
            <a:pPr marL="722313" lvl="1" indent="-273050">
              <a:spcBef>
                <a:spcPts val="600"/>
              </a:spcBef>
              <a:buClr>
                <a:srgbClr val="C5BB9B"/>
              </a:buClr>
              <a:buSzPct val="90000"/>
              <a:buFont typeface="Arial" charset="0"/>
              <a:buChar char="•"/>
            </a:pPr>
            <a:r>
              <a:rPr lang="en-US" altLang="en-US" sz="2000" dirty="0">
                <a:solidFill>
                  <a:prstClr val="white"/>
                </a:solidFill>
                <a:latin typeface="Arial"/>
              </a:rPr>
              <a:t>The ease of modern international travel contributes to the quick spread of deadly diseases. </a:t>
            </a:r>
          </a:p>
        </p:txBody>
      </p:sp>
      <p:pic>
        <p:nvPicPr>
          <p:cNvPr id="3" name="Influenza Pandem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296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6" y="304800"/>
            <a:ext cx="901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676400"/>
            <a:ext cx="6705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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Death toll from the Spanish flu of 1918 was estimated to be 20-50 million worldwide.</a:t>
            </a:r>
          </a:p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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Over half a million people died in the U.S. from the Spanish Flu.</a:t>
            </a:r>
          </a:p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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More people died from the Spanish flu than were killed in World War I. </a:t>
            </a:r>
          </a:p>
        </p:txBody>
      </p:sp>
      <p:pic>
        <p:nvPicPr>
          <p:cNvPr id="3" name="Influenza Pandemics Spanish Fl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D0CCB9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What to Do During a Possible Flu Pandemic Outbreak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75839"/>
            <a:ext cx="66294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Stay CLEAR of contact with infected people. Use a protective mask. </a:t>
            </a:r>
          </a:p>
          <a:p>
            <a:pPr marL="722313" lvl="1" indent="-273050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Although not 100% protective, a mask can help trap some of the virus particles.</a:t>
            </a:r>
          </a:p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WATCH for flu-like symptoms.</a:t>
            </a:r>
          </a:p>
          <a:p>
            <a:pPr marL="722313" lvl="1" indent="-273050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If you are around an infected person, take your temperature often.</a:t>
            </a:r>
          </a:p>
          <a:p>
            <a:pPr marL="419100" lvl="0" indent="-382588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CALL your doctor to discuss treatment. </a:t>
            </a:r>
          </a:p>
          <a:p>
            <a:pPr marL="722313" lvl="1" indent="-273050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</a:pP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Seek medical attention within 24 hours of symptoms.</a:t>
            </a:r>
          </a:p>
        </p:txBody>
      </p:sp>
      <p:pic>
        <p:nvPicPr>
          <p:cNvPr id="4" name="What to Do During Possible Fl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29600" y="247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1" y="0"/>
            <a:ext cx="73517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13434"/>
            <a:ext cx="6019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00"/>
              </a:spcBef>
              <a:buClr>
                <a:srgbClr val="C5BB9B"/>
              </a:buClr>
              <a:buSzPct val="80000"/>
              <a:buFont typeface="Franklin Gothic Book" pitchFamily="34" charset="0"/>
              <a:buAutoNum type="arabicPeriod"/>
            </a:pPr>
            <a:r>
              <a:rPr lang="en-US" altLang="en-US" sz="3200" dirty="0">
                <a:solidFill>
                  <a:prstClr val="white"/>
                </a:solidFill>
                <a:latin typeface="Arial"/>
              </a:rPr>
              <a:t>DO NOT panic.</a:t>
            </a:r>
          </a:p>
          <a:p>
            <a:pPr marL="514350" lvl="0" indent="-514350">
              <a:spcBef>
                <a:spcPts val="600"/>
              </a:spcBef>
              <a:buClr>
                <a:srgbClr val="C5BB9B"/>
              </a:buClr>
              <a:buSzPct val="80000"/>
              <a:buFont typeface="Franklin Gothic Book" pitchFamily="34" charset="0"/>
              <a:buAutoNum type="arabicPeriod"/>
            </a:pPr>
            <a:r>
              <a:rPr lang="en-US" altLang="en-US" sz="3200" dirty="0">
                <a:solidFill>
                  <a:prstClr val="white"/>
                </a:solidFill>
                <a:latin typeface="Arial"/>
              </a:rPr>
              <a:t>DO keep eating. </a:t>
            </a:r>
          </a:p>
          <a:p>
            <a:pPr marL="817563" lvl="1" indent="-514350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You cannot get flu from eating fully cooked chicken, duck, or pig. </a:t>
            </a:r>
          </a:p>
          <a:p>
            <a:pPr marL="817563" lvl="1" indent="-514350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Avoid eating undercooked eggs or poultry.</a:t>
            </a:r>
          </a:p>
          <a:p>
            <a:pPr marL="514350" lvl="0" indent="-514350">
              <a:spcBef>
                <a:spcPts val="600"/>
              </a:spcBef>
              <a:buClr>
                <a:srgbClr val="C5BB9B"/>
              </a:buClr>
              <a:buSzPct val="80000"/>
              <a:buFont typeface="Franklin Gothic Book" pitchFamily="34" charset="0"/>
              <a:buAutoNum type="arabicPeriod"/>
            </a:pPr>
            <a:r>
              <a:rPr lang="en-US" altLang="en-US" sz="3200" dirty="0">
                <a:solidFill>
                  <a:prstClr val="white"/>
                </a:solidFill>
                <a:latin typeface="Arial"/>
              </a:rPr>
              <a:t>DO get a flu vaccine.</a:t>
            </a:r>
          </a:p>
        </p:txBody>
      </p:sp>
      <p:pic>
        <p:nvPicPr>
          <p:cNvPr id="3" name="How to prepare for an Outbrea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29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655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862" lvl="0" indent="-514350">
              <a:spcBef>
                <a:spcPts val="600"/>
              </a:spcBef>
              <a:buClr>
                <a:srgbClr val="C5BB9B"/>
              </a:buClr>
              <a:buSzPct val="80000"/>
              <a:buFont typeface="+mj-lt"/>
              <a:buAutoNum type="arabicPeriod" startAt="4"/>
              <a:defRPr/>
            </a:pPr>
            <a:r>
              <a:rPr lang="en-US" altLang="en-US" sz="3200" dirty="0">
                <a:solidFill>
                  <a:prstClr val="white"/>
                </a:solidFill>
                <a:latin typeface="Arial"/>
              </a:rPr>
              <a:t>DO NOT hoard drugs, such as Tamiflu. </a:t>
            </a:r>
          </a:p>
          <a:p>
            <a:pPr marL="854075" lvl="1" indent="-514350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Patients will need all available medication if a pandemic hits.</a:t>
            </a:r>
          </a:p>
          <a:p>
            <a:pPr marL="550862" lvl="0" indent="-514350">
              <a:spcBef>
                <a:spcPts val="600"/>
              </a:spcBef>
              <a:buClr>
                <a:srgbClr val="C5BB9B"/>
              </a:buClr>
              <a:buSzPct val="80000"/>
              <a:buFont typeface="+mj-lt"/>
              <a:buAutoNum type="arabicPeriod" startAt="4"/>
              <a:defRPr/>
            </a:pPr>
            <a:r>
              <a:rPr lang="en-US" altLang="en-US" sz="3200" dirty="0">
                <a:solidFill>
                  <a:prstClr val="white"/>
                </a:solidFill>
                <a:latin typeface="Arial"/>
              </a:rPr>
              <a:t>DO avoid areas with a widespread outbreak</a:t>
            </a:r>
          </a:p>
          <a:p>
            <a:pPr marL="550862" lvl="0" indent="-514350">
              <a:spcBef>
                <a:spcPts val="600"/>
              </a:spcBef>
              <a:buClr>
                <a:srgbClr val="C5BB9B"/>
              </a:buClr>
              <a:buSzPct val="80000"/>
              <a:buFont typeface="+mj-lt"/>
              <a:buAutoNum type="arabicPeriod" startAt="4"/>
              <a:defRPr/>
            </a:pPr>
            <a:r>
              <a:rPr lang="en-US" altLang="en-US" sz="3200" dirty="0">
                <a:solidFill>
                  <a:prstClr val="white"/>
                </a:solidFill>
                <a:latin typeface="Arial"/>
              </a:rPr>
              <a:t>DO stay clean by washing your hands frequently. </a:t>
            </a:r>
          </a:p>
          <a:p>
            <a:pPr marL="854075" lvl="1" indent="-514350">
              <a:spcBef>
                <a:spcPts val="600"/>
              </a:spcBef>
              <a:buClr>
                <a:srgbClr val="C5BB9B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Use soap, water, and alcohol-based gels. </a:t>
            </a:r>
          </a:p>
        </p:txBody>
      </p:sp>
      <p:pic>
        <p:nvPicPr>
          <p:cNvPr id="3" name="part tw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296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5959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66800"/>
            <a:ext cx="6705600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Receive your vaccinations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Wash your hands frequently and effectively. 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Never touch your mouth, nose or eyes without washing your hands first.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Do not share food. 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Cover your mouth when you sneeze or cough with a tissue or cough and sneeze into your elbow.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Avoid sharing toiletries and pillows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Get enough sleep and good nutrition</a:t>
            </a:r>
          </a:p>
        </p:txBody>
      </p:sp>
      <p:pic>
        <p:nvPicPr>
          <p:cNvPr id="3" name="Preventing Infec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534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62"/>
            <a:ext cx="34194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9906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Avian-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Another word for birds</a:t>
            </a:r>
          </a:p>
          <a:p>
            <a:pPr marL="419100" lvl="0" indent="-382588" eaLnBrk="1" hangingPunct="1"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Influenza-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A contagious disease of the lungs; abbreviated as “flu”</a:t>
            </a:r>
          </a:p>
          <a:p>
            <a:pPr marL="419100" lvl="0" indent="-382588" eaLnBrk="1" hangingPunct="1"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Domesticated Animals-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Animals that live around humans</a:t>
            </a:r>
          </a:p>
          <a:p>
            <a:pPr marL="419100" lvl="0" indent="-382588" eaLnBrk="1" hangingPunct="1"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Contagious-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Capable of transmitting disease</a:t>
            </a:r>
          </a:p>
          <a:p>
            <a:pPr marL="419100" lvl="0" indent="-382588" eaLnBrk="1" hangingPunct="1"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Pandemic-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An infectious disease that affects people globally</a:t>
            </a:r>
          </a:p>
          <a:p>
            <a:pPr marL="419100" lvl="0" indent="-382588" eaLnBrk="1" hangingPunct="1"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Zoonotic-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An infectious disease that can be passed from animals to humans</a:t>
            </a:r>
          </a:p>
          <a:p>
            <a:pPr marL="419100" lvl="0" indent="-382588" eaLnBrk="1" hangingPunct="1"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Supportive care-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medical attention focused on providing comfort rather than a curing an illness</a:t>
            </a:r>
          </a:p>
        </p:txBody>
      </p:sp>
      <p:pic>
        <p:nvPicPr>
          <p:cNvPr id="3" name="Vocabula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9"/>
            <a:ext cx="47132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914400"/>
            <a:ext cx="74676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862" lvl="0" indent="-514350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+mj-lt"/>
              <a:buAutoNum type="arabicPeriod" startAt="1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More people died from the Spanish Flu of 1918 than were killed in World War I.</a:t>
            </a:r>
          </a:p>
          <a:p>
            <a:pPr marL="339725" lvl="1" eaLnBrk="1" hangingPunct="1">
              <a:spcBef>
                <a:spcPts val="600"/>
              </a:spcBef>
              <a:buClr>
                <a:srgbClr val="C5BB9B"/>
              </a:buClr>
              <a:buSzPct val="90000"/>
              <a:defRPr/>
            </a:pPr>
            <a:r>
              <a:rPr lang="en-US" altLang="en-US" sz="2000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	A. True 		B. False </a:t>
            </a:r>
          </a:p>
          <a:p>
            <a:pPr marL="550862" lvl="0" indent="-514350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+mj-lt"/>
              <a:buAutoNum type="arabicPeriod" startAt="1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There is no known cure for </a:t>
            </a:r>
            <a:r>
              <a:rPr lang="en-US" altLang="en-US" sz="2400" b="1" dirty="0">
                <a:solidFill>
                  <a:prstClr val="white"/>
                </a:solidFill>
                <a:latin typeface="Arial"/>
              </a:rPr>
              <a:t>Creutzfeldt-Jakob Disease</a:t>
            </a:r>
            <a:r>
              <a:rPr lang="en-US" altLang="en-US" sz="2400" b="1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339725" lvl="1" eaLnBrk="1" hangingPunct="1">
              <a:spcBef>
                <a:spcPts val="600"/>
              </a:spcBef>
              <a:buClr>
                <a:srgbClr val="C5BB9B"/>
              </a:buClr>
              <a:buSzPct val="90000"/>
              <a:defRPr/>
            </a:pPr>
            <a:r>
              <a:rPr lang="en-US" altLang="en-US" sz="2000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	A. True		B. False</a:t>
            </a:r>
          </a:p>
          <a:p>
            <a:pPr marL="550862" lvl="0" indent="-514350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+mj-lt"/>
              <a:buAutoNum type="arabicPeriod" startAt="1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Most people that had the flu in 1918 are still living.</a:t>
            </a:r>
          </a:p>
          <a:p>
            <a:pPr marL="339725" lvl="1" eaLnBrk="1" hangingPunct="1">
              <a:spcBef>
                <a:spcPts val="600"/>
              </a:spcBef>
              <a:buClr>
                <a:srgbClr val="C5BB9B"/>
              </a:buClr>
              <a:buSzPct val="90000"/>
              <a:defRPr/>
            </a:pPr>
            <a:r>
              <a:rPr lang="en-US" altLang="en-US" sz="2000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	A. True		B. False</a:t>
            </a:r>
          </a:p>
          <a:p>
            <a:pPr marL="550862" lvl="0" indent="-514350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+mj-lt"/>
              <a:buAutoNum type="arabicPeriod" startAt="10"/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Because of earlier outbreaks our generation is immune to rabies.</a:t>
            </a:r>
          </a:p>
          <a:p>
            <a:pPr marL="339725" lvl="1" eaLnBrk="1" hangingPunct="1">
              <a:spcBef>
                <a:spcPts val="600"/>
              </a:spcBef>
              <a:buClr>
                <a:srgbClr val="C5BB9B"/>
              </a:buClr>
              <a:buSzPct val="90000"/>
              <a:defRPr/>
            </a:pPr>
            <a:r>
              <a:rPr lang="en-US" altLang="en-US" sz="2000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	A. True		B. False</a:t>
            </a:r>
            <a:r>
              <a:rPr lang="en-US" altLang="en-US" sz="200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pic>
        <p:nvPicPr>
          <p:cNvPr id="3" name="Study Questions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29600" y="302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4" y="-10297"/>
            <a:ext cx="7248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/>
          <a:stretch>
            <a:fillRect/>
          </a:stretch>
        </p:blipFill>
        <p:spPr bwMode="auto">
          <a:xfrm>
            <a:off x="7370763" y="0"/>
            <a:ext cx="1773237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981200"/>
            <a:ext cx="2236787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209232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524000"/>
            <a:ext cx="4572000" cy="3853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Rabies Virus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West Nile Virus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Toxoplasmosis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Creutzfeldt-Jakob Disease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Lyme Disease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Ringworm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Avian Flu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Swine Flu</a:t>
            </a:r>
          </a:p>
        </p:txBody>
      </p:sp>
      <p:pic>
        <p:nvPicPr>
          <p:cNvPr id="6" name="Examples of Zoonotic Disea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28600" y="607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7533" b="12460"/>
          <a:stretch>
            <a:fillRect/>
          </a:stretch>
        </p:blipFill>
        <p:spPr bwMode="auto">
          <a:xfrm>
            <a:off x="6477000" y="0"/>
            <a:ext cx="2667000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798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219200"/>
            <a:ext cx="594360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Reservoir: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Bats, raccoons, cats, dogs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Agent: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Virus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Transmission: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Saliva of infected animals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Human symptoms: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Seizure, paralysis, fever, fear of water</a:t>
            </a:r>
          </a:p>
          <a:p>
            <a:pPr marL="419100" lvl="0" indent="-382588" eaLnBrk="1" hangingPunct="1">
              <a:spcBef>
                <a:spcPct val="200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Treatment: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Vaccines can be effective if given immediately after exposure; however if victim is not treated quickly, only supportive care is possible (often fatal)</a:t>
            </a:r>
          </a:p>
        </p:txBody>
      </p:sp>
      <p:pic>
        <p:nvPicPr>
          <p:cNvPr id="4" name="Rabies Vir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010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0"/>
            <a:ext cx="21320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0"/>
            <a:ext cx="44084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028343"/>
            <a:ext cx="6705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Reservoir: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Birds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Agent: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Virus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Transmission: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Mosquito bites bird, picks up virus, and then bites human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Human symptoms: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Fever, flu like symptoms 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Treatment: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Supportive, usually clears in a few weeks in healthy individuals</a:t>
            </a:r>
          </a:p>
        </p:txBody>
      </p:sp>
      <p:pic>
        <p:nvPicPr>
          <p:cNvPr id="4" name="West Nile Vir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011238"/>
            <a:ext cx="2960687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303827"/>
            <a:ext cx="58488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Reservoir: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Pigs, cats, rats, deer, sheep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Agent: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A single-celled parasite called </a:t>
            </a:r>
            <a:r>
              <a:rPr lang="en-US" altLang="en-US" sz="2600" i="1" dirty="0">
                <a:solidFill>
                  <a:prstClr val="white"/>
                </a:solidFill>
                <a:latin typeface="Arial"/>
              </a:rPr>
              <a:t>Toxoplasma </a:t>
            </a:r>
            <a:r>
              <a:rPr lang="en-US" altLang="en-US" sz="2600" i="1" dirty="0" err="1">
                <a:solidFill>
                  <a:prstClr val="white"/>
                </a:solidFill>
                <a:latin typeface="Arial"/>
              </a:rPr>
              <a:t>gondii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Transmission: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Touching infected cat feces, eating undercooked meat, drinking contaminated water 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Human symptoms: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Flu like symptoms 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600" u="sng" dirty="0">
                <a:solidFill>
                  <a:prstClr val="white"/>
                </a:solidFill>
                <a:latin typeface="Arial"/>
              </a:rPr>
              <a:t>Treatment: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 Medications if needed</a:t>
            </a:r>
          </a:p>
        </p:txBody>
      </p:sp>
      <p:pic>
        <p:nvPicPr>
          <p:cNvPr id="4" name="Toxoplasmos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810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70723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48815"/>
            <a:ext cx="67056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Also known as “Mad Cow Disease”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u="sng" dirty="0">
                <a:solidFill>
                  <a:prstClr val="white"/>
                </a:solidFill>
                <a:latin typeface="Arial"/>
              </a:rPr>
              <a:t>Reservoir:</a:t>
            </a: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 Cattle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u="sng" dirty="0">
                <a:solidFill>
                  <a:prstClr val="white"/>
                </a:solidFill>
                <a:latin typeface="Arial"/>
              </a:rPr>
              <a:t>Agent:</a:t>
            </a: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 Prion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u="sng" dirty="0">
                <a:solidFill>
                  <a:prstClr val="white"/>
                </a:solidFill>
                <a:latin typeface="Arial"/>
              </a:rPr>
              <a:t>Transmission:</a:t>
            </a: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 Eating infected beef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u="sng" dirty="0">
                <a:solidFill>
                  <a:prstClr val="white"/>
                </a:solidFill>
                <a:latin typeface="Arial"/>
              </a:rPr>
              <a:t>Human symptoms:</a:t>
            </a: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 Memory loss, emotional instability, weakness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800" u="sng" dirty="0">
                <a:solidFill>
                  <a:prstClr val="white"/>
                </a:solidFill>
                <a:latin typeface="Arial"/>
              </a:rPr>
              <a:t>Treatment:</a:t>
            </a:r>
            <a:r>
              <a:rPr lang="en-US" altLang="en-US" sz="2800" dirty="0">
                <a:solidFill>
                  <a:prstClr val="white"/>
                </a:solidFill>
                <a:latin typeface="Arial"/>
              </a:rPr>
              <a:t> Supportive (usually fatal within one year</a:t>
            </a:r>
            <a:r>
              <a:rPr lang="en-US" altLang="en-US" sz="2600" dirty="0">
                <a:solidFill>
                  <a:prstClr val="white"/>
                </a:solidFill>
                <a:latin typeface="Arial"/>
              </a:rPr>
              <a:t>)</a:t>
            </a:r>
            <a:endParaRPr lang="en-US" altLang="en-US" sz="2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Creutzfeldt-Jakob Disea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81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81163"/>
            <a:ext cx="36576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" y="0"/>
            <a:ext cx="4108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838200"/>
            <a:ext cx="525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Reservoir: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Deer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Agent: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en-US" sz="2400" i="1" dirty="0" err="1">
                <a:solidFill>
                  <a:prstClr val="white"/>
                </a:solidFill>
                <a:latin typeface="Arial"/>
              </a:rPr>
              <a:t>Borrelia</a:t>
            </a:r>
            <a:r>
              <a:rPr lang="en-US" altLang="en-US" sz="2400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altLang="en-US" sz="2400" i="1" dirty="0" err="1">
                <a:solidFill>
                  <a:prstClr val="white"/>
                </a:solidFill>
                <a:latin typeface="Arial"/>
              </a:rPr>
              <a:t>burgdorferi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, a bacterium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Transmission: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Black legged tick feeds on infected deer, picks up bacterium, and bites human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Human symptoms: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Rash, arthritis, fever, swollen lymph nodes, neurologic signs, heart problems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400" u="sng" dirty="0">
                <a:solidFill>
                  <a:prstClr val="white"/>
                </a:solidFill>
                <a:latin typeface="Arial"/>
              </a:rPr>
              <a:t>Treatment:</a:t>
            </a:r>
            <a:r>
              <a:rPr lang="en-US" altLang="en-US" sz="2400" dirty="0">
                <a:solidFill>
                  <a:prstClr val="white"/>
                </a:solidFill>
                <a:latin typeface="Arial"/>
              </a:rPr>
              <a:t> Antibiotics can be used for successful treatment when caught early</a:t>
            </a:r>
          </a:p>
        </p:txBody>
      </p:sp>
      <p:pic>
        <p:nvPicPr>
          <p:cNvPr id="4" name="Lyme Disea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05800" y="259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4763"/>
            <a:ext cx="26670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0" y="-4763"/>
            <a:ext cx="33829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297" y="1256179"/>
            <a:ext cx="67056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700" u="sng" dirty="0">
                <a:solidFill>
                  <a:prstClr val="white"/>
                </a:solidFill>
                <a:latin typeface="Arial"/>
              </a:rPr>
              <a:t>Reservoir:</a:t>
            </a:r>
            <a:r>
              <a:rPr lang="en-US" altLang="en-US" sz="2700" dirty="0">
                <a:solidFill>
                  <a:prstClr val="white"/>
                </a:solidFill>
                <a:latin typeface="Arial"/>
              </a:rPr>
              <a:t> Any surface contaminated with fungus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700" u="sng" dirty="0">
                <a:solidFill>
                  <a:prstClr val="white"/>
                </a:solidFill>
                <a:latin typeface="Arial"/>
              </a:rPr>
              <a:t>Agent:</a:t>
            </a:r>
            <a:r>
              <a:rPr lang="en-US" altLang="en-US" sz="2700" dirty="0">
                <a:solidFill>
                  <a:prstClr val="white"/>
                </a:solidFill>
                <a:latin typeface="Arial"/>
              </a:rPr>
              <a:t> Several kinds of fungus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700" u="sng" dirty="0">
                <a:solidFill>
                  <a:prstClr val="white"/>
                </a:solidFill>
                <a:latin typeface="Arial"/>
              </a:rPr>
              <a:t>Transmission:</a:t>
            </a:r>
            <a:r>
              <a:rPr lang="en-US" altLang="en-US" sz="2700" dirty="0">
                <a:solidFill>
                  <a:prstClr val="white"/>
                </a:solidFill>
                <a:latin typeface="Arial"/>
              </a:rPr>
              <a:t> Touching a contaminated surface, brushes or combs, cows, horses, and other animals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700" u="sng" dirty="0">
                <a:solidFill>
                  <a:prstClr val="white"/>
                </a:solidFill>
                <a:latin typeface="Arial"/>
              </a:rPr>
              <a:t>Human symptoms:</a:t>
            </a:r>
            <a:r>
              <a:rPr lang="en-US" altLang="en-US" sz="2700" dirty="0">
                <a:solidFill>
                  <a:prstClr val="white"/>
                </a:solidFill>
                <a:latin typeface="Arial"/>
              </a:rPr>
              <a:t> Rash shaped in a ring on the skin, including scalp, groin area, and feet</a:t>
            </a:r>
          </a:p>
          <a:p>
            <a:pPr marL="419100" lvl="0" indent="-382588" eaLnBrk="1" hangingPunct="1">
              <a:spcBef>
                <a:spcPts val="600"/>
              </a:spcBef>
              <a:buClr>
                <a:srgbClr val="C5BB9B"/>
              </a:buClr>
              <a:buSzPct val="80000"/>
              <a:buFont typeface="Wingdings 2" pitchFamily="18" charset="2"/>
              <a:buChar char=""/>
            </a:pPr>
            <a:r>
              <a:rPr lang="en-US" altLang="en-US" sz="2700" u="sng" dirty="0">
                <a:solidFill>
                  <a:prstClr val="white"/>
                </a:solidFill>
                <a:latin typeface="Arial"/>
              </a:rPr>
              <a:t>Treatment:</a:t>
            </a:r>
            <a:r>
              <a:rPr lang="en-US" altLang="en-US" sz="2700" dirty="0">
                <a:solidFill>
                  <a:prstClr val="white"/>
                </a:solidFill>
                <a:latin typeface="Arial"/>
              </a:rPr>
              <a:t> Medicated creams, keeping area clean and dry</a:t>
            </a:r>
          </a:p>
        </p:txBody>
      </p:sp>
      <p:pic>
        <p:nvPicPr>
          <p:cNvPr id="4" name="Ring Wor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058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gles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IHS-12_Medical Terminology PowerPoint_JM</Template>
  <TotalTime>446</TotalTime>
  <Words>973</Words>
  <Application>Microsoft Office PowerPoint</Application>
  <PresentationFormat>On-screen Show (4:3)</PresentationFormat>
  <Paragraphs>112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Franklin Gothic Book</vt:lpstr>
      <vt:lpstr>Wingdings 2</vt:lpstr>
      <vt:lpstr>Angles</vt:lpstr>
      <vt:lpstr>Diseases Transmitted from Animals to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Transmitted from Animals to Humans</dc:title>
  <dc:creator>LenovoOwner</dc:creator>
  <cp:lastModifiedBy>Derek Sobczak</cp:lastModifiedBy>
  <cp:revision>38</cp:revision>
  <dcterms:created xsi:type="dcterms:W3CDTF">2014-07-31T14:02:52Z</dcterms:created>
  <dcterms:modified xsi:type="dcterms:W3CDTF">2020-02-24T17:19:13Z</dcterms:modified>
</cp:coreProperties>
</file>