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8" r:id="rId15"/>
    <p:sldId id="269" r:id="rId16"/>
    <p:sldId id="271" r:id="rId17"/>
    <p:sldId id="272" r:id="rId18"/>
    <p:sldId id="270" r:id="rId19"/>
    <p:sldId id="273" r:id="rId20"/>
    <p:sldId id="274" r:id="rId21"/>
    <p:sldId id="275" r:id="rId22"/>
    <p:sldId id="276" r:id="rId23"/>
    <p:sldId id="267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D5B31-63C1-40E4-995A-8F3177AE04A5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D4A2-86D2-47F6-9A8A-8ADA3BBAC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1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68FFA-AD32-44B7-89FF-B95B94C601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0A4E137-302F-4B19-AEC6-A27282854222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2859A18-117C-4587-81A5-1E2DAE723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3500" cap="all" baseline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3500" cap="all" baseline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A.) Response 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3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B.) Response B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4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C.) Response C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D.) Response D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6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tx2"/>
                </a:solidFill>
              </a:rPr>
              <a:t>E.) Response E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7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8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3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12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9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4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7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Angie Guggino, MS, ATC, LAT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Careers in Healthcare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470" y="838200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9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</a:t>
            </a:r>
            <a:r>
              <a:rPr lang="en-US" dirty="0" err="1" smtClean="0"/>
              <a:t>multicompetent</a:t>
            </a:r>
            <a:r>
              <a:rPr lang="en-US" dirty="0" smtClean="0"/>
              <a:t> worker?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who is trained in one field or occupation and then receives additional education to work in a second field or occupation</a:t>
            </a:r>
            <a:endParaRPr lang="en-US" dirty="0"/>
          </a:p>
        </p:txBody>
      </p:sp>
      <p:pic>
        <p:nvPicPr>
          <p:cNvPr id="4099" name="Picture 3" descr="C:\Users\gam10096\AppData\Local\Microsoft\Windows\Temporary Internet Files\Content.IE5\RMU4XNBW\MC900383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1630527" cy="230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62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entrepreneur?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individual who organizes and manages a business</a:t>
            </a:r>
            <a:endParaRPr lang="en-US" dirty="0"/>
          </a:p>
        </p:txBody>
      </p:sp>
      <p:pic>
        <p:nvPicPr>
          <p:cNvPr id="5122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05200"/>
            <a:ext cx="3427496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71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 and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dress</a:t>
            </a:r>
          </a:p>
          <a:p>
            <a:r>
              <a:rPr lang="en-US" dirty="0" smtClean="0"/>
              <a:t>Jewelry</a:t>
            </a:r>
          </a:p>
          <a:p>
            <a:r>
              <a:rPr lang="en-US" dirty="0" smtClean="0"/>
              <a:t>Name badge</a:t>
            </a:r>
          </a:p>
          <a:p>
            <a:r>
              <a:rPr lang="en-US" dirty="0" smtClean="0"/>
              <a:t>Shoes</a:t>
            </a:r>
          </a:p>
          <a:p>
            <a:r>
              <a:rPr lang="en-US" dirty="0" smtClean="0"/>
              <a:t>Hair style and nails</a:t>
            </a:r>
          </a:p>
          <a:p>
            <a:r>
              <a:rPr lang="en-US" dirty="0" smtClean="0"/>
              <a:t>Make-up</a:t>
            </a:r>
          </a:p>
          <a:p>
            <a:r>
              <a:rPr lang="en-US" dirty="0" smtClean="0"/>
              <a:t>Facial hair</a:t>
            </a:r>
          </a:p>
          <a:p>
            <a:endParaRPr lang="en-US" dirty="0"/>
          </a:p>
        </p:txBody>
      </p:sp>
      <p:pic>
        <p:nvPicPr>
          <p:cNvPr id="6146" name="Picture 2" descr="C:\Users\gam10096\AppData\Local\Microsoft\Windows\Temporary Internet Files\Content.IE5\RMU4XNBW\MP9004392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431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9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of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Calm and courteous</a:t>
            </a:r>
          </a:p>
          <a:p>
            <a:r>
              <a:rPr lang="en-US" dirty="0" smtClean="0"/>
              <a:t>Listen</a:t>
            </a:r>
          </a:p>
          <a:p>
            <a:r>
              <a:rPr lang="en-US" dirty="0" smtClean="0"/>
              <a:t>Perform tasks efficiently and carefully</a:t>
            </a:r>
          </a:p>
          <a:p>
            <a:r>
              <a:rPr lang="en-US" dirty="0" smtClean="0"/>
              <a:t>Do not gossip</a:t>
            </a:r>
          </a:p>
          <a:p>
            <a:r>
              <a:rPr lang="en-US" dirty="0" smtClean="0"/>
              <a:t>Do not use offensive language</a:t>
            </a:r>
          </a:p>
          <a:p>
            <a:r>
              <a:rPr lang="en-US" dirty="0" smtClean="0"/>
              <a:t>No horseplay or dangerous behavior</a:t>
            </a:r>
          </a:p>
          <a:p>
            <a:r>
              <a:rPr lang="en-US" dirty="0" smtClean="0"/>
              <a:t>Follow safety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4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 contact</a:t>
            </a:r>
          </a:p>
          <a:p>
            <a:r>
              <a:rPr lang="en-US" dirty="0" smtClean="0"/>
              <a:t>Smile</a:t>
            </a:r>
          </a:p>
          <a:p>
            <a:r>
              <a:rPr lang="en-US" dirty="0" smtClean="0"/>
              <a:t>Stance</a:t>
            </a:r>
          </a:p>
          <a:p>
            <a:r>
              <a:rPr lang="en-US" dirty="0" smtClean="0"/>
              <a:t>Give full attention</a:t>
            </a:r>
          </a:p>
          <a:p>
            <a:r>
              <a:rPr lang="en-US" dirty="0" smtClean="0"/>
              <a:t>Keep hands away from mouth when talking</a:t>
            </a:r>
          </a:p>
          <a:p>
            <a:r>
              <a:rPr lang="en-US" dirty="0" smtClean="0"/>
              <a:t>Stay eye level with patients if possible when conversing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2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law, all medical records are confidential</a:t>
            </a:r>
          </a:p>
          <a:p>
            <a:r>
              <a:rPr lang="en-US" dirty="0" smtClean="0"/>
              <a:t>Any information given to a healthcare worker by a patient is considered to be “privileged communications”</a:t>
            </a:r>
          </a:p>
          <a:p>
            <a:r>
              <a:rPr lang="en-US" dirty="0" smtClean="0"/>
              <a:t>(exceptions will be discussed later in the legal issues unit)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5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Characteristics</a:t>
            </a:r>
            <a:br>
              <a:rPr lang="en-US" dirty="0" smtClean="0"/>
            </a:br>
            <a:r>
              <a:rPr lang="en-US" dirty="0" smtClean="0"/>
              <a:t>(page 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Empathy</a:t>
            </a:r>
          </a:p>
          <a:p>
            <a:r>
              <a:rPr lang="en-US" dirty="0" smtClean="0"/>
              <a:t>Honesty</a:t>
            </a:r>
          </a:p>
          <a:p>
            <a:r>
              <a:rPr lang="en-US" dirty="0" smtClean="0"/>
              <a:t>Dependability</a:t>
            </a:r>
          </a:p>
          <a:p>
            <a:r>
              <a:rPr lang="en-US" dirty="0" smtClean="0"/>
              <a:t>Willingness to learn</a:t>
            </a:r>
          </a:p>
          <a:p>
            <a:r>
              <a:rPr lang="en-US" dirty="0" smtClean="0"/>
              <a:t>Patience</a:t>
            </a:r>
          </a:p>
          <a:p>
            <a:r>
              <a:rPr lang="en-US" dirty="0" smtClean="0"/>
              <a:t>Acceptance of criticism</a:t>
            </a:r>
          </a:p>
          <a:p>
            <a:r>
              <a:rPr lang="en-US" dirty="0" smtClean="0"/>
              <a:t>Enthusiasm</a:t>
            </a:r>
          </a:p>
          <a:p>
            <a:r>
              <a:rPr lang="en-US" dirty="0" smtClean="0"/>
              <a:t>Self-motivation</a:t>
            </a:r>
          </a:p>
          <a:p>
            <a:r>
              <a:rPr lang="en-US" dirty="0" smtClean="0"/>
              <a:t>Tact</a:t>
            </a:r>
          </a:p>
          <a:p>
            <a:r>
              <a:rPr lang="en-US" dirty="0" smtClean="0"/>
              <a:t>Competence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Discretion</a:t>
            </a:r>
          </a:p>
          <a:p>
            <a:r>
              <a:rPr lang="en-US" dirty="0" smtClean="0"/>
              <a:t>Team player</a:t>
            </a:r>
          </a:p>
        </p:txBody>
      </p:sp>
      <p:pic>
        <p:nvPicPr>
          <p:cNvPr id="7170" name="Picture 2" descr="C:\Users\gam10096\AppData\Local\Microsoft\Windows\Temporary Internet Files\Content.IE5\4YERSS6M\MC9003892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2051915" cy="226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53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professional development?</a:t>
            </a:r>
          </a:p>
          <a:p>
            <a:r>
              <a:rPr lang="en-US" dirty="0"/>
              <a:t>List 5 reasons why professional growth is important.</a:t>
            </a:r>
          </a:p>
          <a:p>
            <a:r>
              <a:rPr lang="en-US" dirty="0"/>
              <a:t>What resources are available for professional development?</a:t>
            </a:r>
          </a:p>
        </p:txBody>
      </p:sp>
    </p:spTree>
    <p:extLst>
      <p:ext uri="{BB962C8B-B14F-4D97-AF65-F5344CB8AC3E}">
        <p14:creationId xmlns:p14="http://schemas.microsoft.com/office/powerpoint/2010/main" val="84045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professional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for people who have begun their careers to help them continue to grow</a:t>
            </a:r>
          </a:p>
          <a:p>
            <a:endParaRPr lang="en-US" dirty="0"/>
          </a:p>
        </p:txBody>
      </p:sp>
      <p:pic>
        <p:nvPicPr>
          <p:cNvPr id="8194" name="Picture 2" descr="C:\Users\gam10096\AppData\Local\Microsoft\Windows\Temporary Internet Files\Content.IE5\RMU4XNBW\MP9004387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956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3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reasons for professional growth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behavior demands it</a:t>
            </a:r>
          </a:p>
          <a:p>
            <a:r>
              <a:rPr lang="en-US" dirty="0" smtClean="0"/>
              <a:t>Technology changes</a:t>
            </a:r>
          </a:p>
          <a:p>
            <a:r>
              <a:rPr lang="en-US" dirty="0" smtClean="0"/>
              <a:t>Client needs change</a:t>
            </a:r>
          </a:p>
          <a:p>
            <a:r>
              <a:rPr lang="en-US" dirty="0" smtClean="0"/>
              <a:t>Responsibilities increase</a:t>
            </a:r>
          </a:p>
          <a:p>
            <a:r>
              <a:rPr lang="en-US" dirty="0" smtClean="0"/>
              <a:t>Become more flexible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4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Careers available in the area of Healthcare</a:t>
            </a:r>
          </a:p>
          <a:p>
            <a:r>
              <a:rPr lang="en-US" dirty="0"/>
              <a:t>Educational requirements for careers in healthcare</a:t>
            </a:r>
          </a:p>
          <a:p>
            <a:r>
              <a:rPr lang="en-US" dirty="0" smtClean="0"/>
              <a:t>Characteristics of a healthcare worker</a:t>
            </a:r>
            <a:endParaRPr lang="en-US" dirty="0"/>
          </a:p>
        </p:txBody>
      </p:sp>
      <p:pic>
        <p:nvPicPr>
          <p:cNvPr id="5" name="Picture 4" descr="liverbird: LAST CALL!!! Nov. 5. este 10-11 környékén megint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200400"/>
            <a:ext cx="267273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96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 for 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and organizations</a:t>
            </a:r>
          </a:p>
          <a:p>
            <a:r>
              <a:rPr lang="en-US" dirty="0" smtClean="0"/>
              <a:t>Employer training courses</a:t>
            </a:r>
          </a:p>
          <a:p>
            <a:r>
              <a:rPr lang="en-US" dirty="0" smtClean="0"/>
              <a:t>Colleges and universities</a:t>
            </a:r>
          </a:p>
          <a:p>
            <a:r>
              <a:rPr lang="en-US" dirty="0" smtClean="0"/>
              <a:t>Journal and blogs</a:t>
            </a:r>
          </a:p>
          <a:p>
            <a:r>
              <a:rPr lang="en-US" dirty="0" smtClean="0"/>
              <a:t>Mentors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3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career choices in healthcare?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information provided in Chapter 3, determine which career in healthcare is right for you?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Career </a:t>
            </a:r>
            <a:r>
              <a:rPr lang="en-US" dirty="0" smtClean="0"/>
              <a:t>search </a:t>
            </a:r>
            <a:r>
              <a:rPr lang="en-US" dirty="0" smtClean="0"/>
              <a:t>activity</a:t>
            </a:r>
          </a:p>
          <a:p>
            <a:pPr marL="0" indent="0" algn="ctr">
              <a:buNone/>
            </a:pPr>
            <a:r>
              <a:rPr lang="en-US" dirty="0" smtClean="0"/>
              <a:t>Career plan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9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9218" name="Picture 2" descr="C:\Users\gam10096\AppData\Local\Microsoft\Windows\Temporary Internet Files\Content.IE5\RMU4XNBW\MC90043467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7" y="2966244"/>
            <a:ext cx="1914525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05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want to be when you grow-up?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money do you want to make?</a:t>
            </a:r>
          </a:p>
          <a:p>
            <a:r>
              <a:rPr lang="en-US" dirty="0" smtClean="0"/>
              <a:t>Where do you want to live?</a:t>
            </a:r>
          </a:p>
          <a:p>
            <a:r>
              <a:rPr lang="en-US" dirty="0" smtClean="0"/>
              <a:t>What kind of car would you drive?</a:t>
            </a:r>
          </a:p>
          <a:p>
            <a:r>
              <a:rPr lang="en-US" dirty="0" smtClean="0"/>
              <a:t>Do you want to start a family?</a:t>
            </a:r>
          </a:p>
          <a:p>
            <a:r>
              <a:rPr lang="en-US" dirty="0" smtClean="0"/>
              <a:t>Do you want to be your own boss?</a:t>
            </a:r>
          </a:p>
          <a:p>
            <a:r>
              <a:rPr lang="en-US" dirty="0" smtClean="0"/>
              <a:t>How many years would you like to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Life</a:t>
            </a:r>
            <a:endParaRPr lang="en-US" dirty="0"/>
          </a:p>
        </p:txBody>
      </p:sp>
      <p:pic>
        <p:nvPicPr>
          <p:cNvPr id="1026" name="Picture 2" descr="C:\Users\gam10096\AppData\Local\Microsoft\Windows\Temporary Internet Files\Content.IE5\RMU4XNBW\MC900433816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7714" y="3025095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96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Describe the differences between an Associate’s Degree, Bachelor’s Degree, Master’s Degree, and Doctoral Degree.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purpose of Continuing Education Credits?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 “</a:t>
            </a:r>
            <a:r>
              <a:rPr lang="en-US" dirty="0" err="1"/>
              <a:t>multicompetent</a:t>
            </a:r>
            <a:r>
              <a:rPr lang="en-US" dirty="0"/>
              <a:t> worker?”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an entrepreneur?</a:t>
            </a:r>
          </a:p>
        </p:txBody>
      </p:sp>
    </p:spTree>
    <p:extLst>
      <p:ext uri="{BB962C8B-B14F-4D97-AF65-F5344CB8AC3E}">
        <p14:creationId xmlns:p14="http://schemas.microsoft.com/office/powerpoint/2010/main" val="356643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Associate’s Degree</a:t>
            </a:r>
          </a:p>
          <a:p>
            <a:pPr lvl="1"/>
            <a:r>
              <a:rPr lang="en-US" dirty="0" smtClean="0"/>
              <a:t>2 year program of study</a:t>
            </a:r>
            <a:endParaRPr lang="en-US" dirty="0"/>
          </a:p>
          <a:p>
            <a:r>
              <a:rPr lang="en-US" dirty="0" smtClean="0"/>
              <a:t>Bachelor’s Degree</a:t>
            </a:r>
          </a:p>
          <a:p>
            <a:pPr lvl="1"/>
            <a:r>
              <a:rPr lang="en-US" dirty="0" smtClean="0"/>
              <a:t>4 year program of study</a:t>
            </a:r>
            <a:endParaRPr lang="en-US" dirty="0"/>
          </a:p>
          <a:p>
            <a:r>
              <a:rPr lang="en-US" dirty="0" smtClean="0"/>
              <a:t>Master’s Degree</a:t>
            </a:r>
          </a:p>
          <a:p>
            <a:pPr lvl="1"/>
            <a:r>
              <a:rPr lang="en-US" dirty="0" smtClean="0"/>
              <a:t>Post graduate degree; 1 or more years beyond bachelor’s degree</a:t>
            </a:r>
            <a:endParaRPr lang="en-US" dirty="0"/>
          </a:p>
          <a:p>
            <a:r>
              <a:rPr lang="en-US" dirty="0" smtClean="0"/>
              <a:t>Doctoral Degree</a:t>
            </a:r>
          </a:p>
          <a:p>
            <a:pPr lvl="1"/>
            <a:r>
              <a:rPr lang="en-US" dirty="0" smtClean="0"/>
              <a:t>Post graduate degree; highest level of education; specific to an area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Doctoral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Ph.D.</a:t>
            </a:r>
          </a:p>
          <a:p>
            <a:r>
              <a:rPr lang="en-US" dirty="0" err="1" smtClean="0"/>
              <a:t>Ed.D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MD</a:t>
            </a:r>
          </a:p>
          <a:p>
            <a:r>
              <a:rPr lang="en-US" dirty="0" smtClean="0"/>
              <a:t>DVM</a:t>
            </a:r>
          </a:p>
          <a:p>
            <a:r>
              <a:rPr lang="en-US" dirty="0" smtClean="0"/>
              <a:t>DDS</a:t>
            </a:r>
          </a:p>
          <a:p>
            <a:r>
              <a:rPr lang="en-US" dirty="0" smtClean="0"/>
              <a:t>DPT</a:t>
            </a:r>
          </a:p>
          <a:p>
            <a:endParaRPr lang="en-US" dirty="0"/>
          </a:p>
        </p:txBody>
      </p:sp>
      <p:pic>
        <p:nvPicPr>
          <p:cNvPr id="2050" name="Picture 2" descr="C:\Users\gam10096\AppData\Local\Microsoft\Windows\Temporary Internet Files\Content.IE5\820IAGV4\MC9000569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743200"/>
            <a:ext cx="1432560" cy="24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44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Certification </a:t>
            </a:r>
            <a:endParaRPr lang="en-US" dirty="0"/>
          </a:p>
          <a:p>
            <a:pPr lvl="1"/>
            <a:r>
              <a:rPr lang="en-US" dirty="0" smtClean="0"/>
              <a:t>means that a person has fulfilled requirements of education and performance and meets the standards and qualifications established by the professional association or government agency</a:t>
            </a:r>
          </a:p>
          <a:p>
            <a:r>
              <a:rPr lang="en-US" dirty="0" smtClean="0"/>
              <a:t>Registration</a:t>
            </a:r>
          </a:p>
          <a:p>
            <a:pPr lvl="1"/>
            <a:r>
              <a:rPr lang="en-US" dirty="0" smtClean="0"/>
              <a:t>performed by a regulatory body that maintains a current list of qualified personnel in the given health care area</a:t>
            </a:r>
          </a:p>
          <a:p>
            <a:r>
              <a:rPr lang="en-US" dirty="0" smtClean="0"/>
              <a:t>Licensure </a:t>
            </a:r>
            <a:endParaRPr lang="en-US" dirty="0"/>
          </a:p>
          <a:p>
            <a:pPr lvl="1"/>
            <a:r>
              <a:rPr lang="en-US" dirty="0" smtClean="0"/>
              <a:t>process whereby a government agency authorizes individuals to work in a given occupation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Continuing Education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Insure healthcare professionals stay current on developments in the field</a:t>
            </a:r>
          </a:p>
          <a:p>
            <a:r>
              <a:rPr lang="en-US" dirty="0" smtClean="0"/>
              <a:t>Required to maintain certification, licensure, or registration.</a:t>
            </a:r>
            <a:endParaRPr lang="en-US" dirty="0"/>
          </a:p>
        </p:txBody>
      </p:sp>
      <p:pic>
        <p:nvPicPr>
          <p:cNvPr id="3074" name="Picture 2" descr="C:\Users\gam10096\AppData\Local\Microsoft\Windows\Temporary Internet Files\Content.IE5\RMU4XNBW\MC9003001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31" y="3886200"/>
            <a:ext cx="1407262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31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288</TotalTime>
  <Words>560</Words>
  <Application>Microsoft Office PowerPoint</Application>
  <PresentationFormat>On-screen Show (4:3)</PresentationFormat>
  <Paragraphs>115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Book Antiqua</vt:lpstr>
      <vt:lpstr>Calibri</vt:lpstr>
      <vt:lpstr>Century Gothic</vt:lpstr>
      <vt:lpstr>Apothecary</vt:lpstr>
      <vt:lpstr>iRespondQuestionMaster</vt:lpstr>
      <vt:lpstr>iRespondGraphMaster</vt:lpstr>
      <vt:lpstr>Careers in Healthcare</vt:lpstr>
      <vt:lpstr>Learning Targets</vt:lpstr>
      <vt:lpstr>What do you want to be when you grow-up?</vt:lpstr>
      <vt:lpstr>My Life</vt:lpstr>
      <vt:lpstr>Educational Requirements</vt:lpstr>
      <vt:lpstr>Educational Requirements</vt:lpstr>
      <vt:lpstr>Examples of Doctoral Degrees</vt:lpstr>
      <vt:lpstr>Additional Requirements</vt:lpstr>
      <vt:lpstr>Continuing Education Credits</vt:lpstr>
      <vt:lpstr>What is a multicompetent worker?</vt:lpstr>
      <vt:lpstr>What is an entrepreneur?</vt:lpstr>
      <vt:lpstr>Appearance and Hygiene</vt:lpstr>
      <vt:lpstr>Standards of Behavior</vt:lpstr>
      <vt:lpstr>Body Language</vt:lpstr>
      <vt:lpstr>Confidentiality</vt:lpstr>
      <vt:lpstr>Personal Characteristics (page 19)</vt:lpstr>
      <vt:lpstr>Professional development</vt:lpstr>
      <vt:lpstr>What is professional development?</vt:lpstr>
      <vt:lpstr>5 reasons for professional growth </vt:lpstr>
      <vt:lpstr>Resources for Professional Development</vt:lpstr>
      <vt:lpstr>What are the career choices in healthcare?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Healthcare</dc:title>
  <dc:creator>Angela Guggino</dc:creator>
  <cp:lastModifiedBy>Angela Guggino</cp:lastModifiedBy>
  <cp:revision>21</cp:revision>
  <dcterms:created xsi:type="dcterms:W3CDTF">2012-06-26T15:45:27Z</dcterms:created>
  <dcterms:modified xsi:type="dcterms:W3CDTF">2017-05-26T16:25:37Z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