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4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8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4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6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5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2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5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9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4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6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8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5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2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5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9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4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2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802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EEF9D9D-06D1-477A-B246-ABD988133F8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9E8DA41-D8E8-4E0E-9FD3-24FEB3EF712E}" type="datetimeFigureOut">
              <a:rPr lang="en-US" smtClean="0"/>
              <a:t>12/4/2017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Sports Psychology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Angie Guggino, MS, ATC, LAT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295400"/>
            <a:ext cx="1568196" cy="180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11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Seeks to improve quality of training by teaching the brain to cope with circumstances that will not be encountered until competition</a:t>
            </a:r>
          </a:p>
          <a:p>
            <a:r>
              <a:rPr lang="en-US" dirty="0" smtClean="0"/>
              <a:t>Carried out by making physical training circumstances as close as possible to real competition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64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Stress can be healthy</a:t>
            </a:r>
          </a:p>
          <a:p>
            <a:pPr lvl="1"/>
            <a:r>
              <a:rPr lang="en-US" dirty="0" smtClean="0"/>
              <a:t>Helps to increase awareness, maintain a clearer focus, increase motivation, and filter out distractions</a:t>
            </a:r>
          </a:p>
          <a:p>
            <a:r>
              <a:rPr lang="en-US" dirty="0" smtClean="0"/>
              <a:t>Too much stress can hinder performance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26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Transitional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Beginning a new sport</a:t>
            </a:r>
          </a:p>
          <a:p>
            <a:r>
              <a:rPr lang="en-US" dirty="0" smtClean="0"/>
              <a:t>Going from high school to college</a:t>
            </a:r>
          </a:p>
          <a:p>
            <a:r>
              <a:rPr lang="en-US" dirty="0" smtClean="0"/>
              <a:t>Changing leagues</a:t>
            </a:r>
          </a:p>
          <a:p>
            <a:r>
              <a:rPr lang="en-US" dirty="0" smtClean="0"/>
              <a:t>Changing levels of competition</a:t>
            </a:r>
          </a:p>
          <a:p>
            <a:r>
              <a:rPr lang="en-US" dirty="0" smtClean="0"/>
              <a:t>Going from junior high to high school</a:t>
            </a:r>
          </a:p>
          <a:p>
            <a:r>
              <a:rPr lang="en-US" dirty="0" smtClean="0"/>
              <a:t>Going from college to professional</a:t>
            </a:r>
          </a:p>
          <a:p>
            <a:r>
              <a:rPr lang="en-US" dirty="0" smtClean="0"/>
              <a:t>Retiring from athletics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44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Disappointment and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Injury</a:t>
            </a:r>
          </a:p>
          <a:p>
            <a:pPr lvl="1"/>
            <a:r>
              <a:rPr lang="en-US" dirty="0" smtClean="0"/>
              <a:t>Can be devastating to the motivated athlete </a:t>
            </a:r>
          </a:p>
          <a:p>
            <a:r>
              <a:rPr lang="en-US" dirty="0" smtClean="0"/>
              <a:t>Burnout</a:t>
            </a:r>
          </a:p>
          <a:p>
            <a:pPr lvl="1"/>
            <a:r>
              <a:rPr lang="en-US" dirty="0" smtClean="0"/>
              <a:t>Physically and mentally challenging</a:t>
            </a:r>
          </a:p>
          <a:p>
            <a:pPr lvl="1"/>
            <a:r>
              <a:rPr lang="en-US" dirty="0" smtClean="0"/>
              <a:t>Manifests as dropping out of a sport and quitting an activity that was once enjoyable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7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setting </a:t>
            </a:r>
          </a:p>
          <a:p>
            <a:r>
              <a:rPr lang="en-US" dirty="0" smtClean="0"/>
              <a:t>Meditation</a:t>
            </a:r>
          </a:p>
          <a:p>
            <a:r>
              <a:rPr lang="en-US" dirty="0" smtClean="0"/>
              <a:t>Positive thinking</a:t>
            </a:r>
          </a:p>
          <a:p>
            <a:r>
              <a:rPr lang="en-US" dirty="0" smtClean="0"/>
              <a:t>Time management</a:t>
            </a:r>
          </a:p>
          <a:p>
            <a:r>
              <a:rPr lang="en-US" dirty="0" smtClean="0"/>
              <a:t>Talking with friends</a:t>
            </a:r>
          </a:p>
          <a:p>
            <a:r>
              <a:rPr lang="en-US" dirty="0" smtClean="0"/>
              <a:t>Taking breaks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4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Reflects athlete’s assessment of his or her own self-worth </a:t>
            </a:r>
          </a:p>
          <a:p>
            <a:r>
              <a:rPr lang="en-US" dirty="0" smtClean="0"/>
              <a:t>Allows athletes to take risks because they have belief in their own abilities </a:t>
            </a:r>
          </a:p>
          <a:p>
            <a:r>
              <a:rPr lang="en-US" dirty="0" smtClean="0"/>
              <a:t>Consistent failure can lead to a lack of self-esteem </a:t>
            </a:r>
          </a:p>
          <a:p>
            <a:r>
              <a:rPr lang="en-US" dirty="0" smtClean="0"/>
              <a:t>Confidence should be based on observed reality </a:t>
            </a:r>
          </a:p>
          <a:p>
            <a:pPr lvl="1"/>
            <a:r>
              <a:rPr lang="en-US" dirty="0" smtClean="0"/>
              <a:t>Overconfidence and under-confidence are both damaging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91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Careers in Sports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Educational sports psychology</a:t>
            </a:r>
          </a:p>
          <a:p>
            <a:pPr lvl="1"/>
            <a:r>
              <a:rPr lang="en-US" dirty="0" smtClean="0"/>
              <a:t>Emphasizes working with athletes in an educational environment</a:t>
            </a:r>
          </a:p>
          <a:p>
            <a:r>
              <a:rPr lang="en-US" dirty="0" smtClean="0"/>
              <a:t>Clinical sports psychology</a:t>
            </a:r>
          </a:p>
          <a:p>
            <a:pPr lvl="1"/>
            <a:r>
              <a:rPr lang="en-US" dirty="0" smtClean="0"/>
              <a:t>Treats athletes in a clinical setting</a:t>
            </a:r>
          </a:p>
          <a:p>
            <a:r>
              <a:rPr lang="en-US" dirty="0" smtClean="0"/>
              <a:t>Academic sports psychology</a:t>
            </a:r>
          </a:p>
          <a:p>
            <a:pPr lvl="1"/>
            <a:r>
              <a:rPr lang="en-US" dirty="0" smtClean="0"/>
              <a:t>Focuses on research and teaching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pic>
        <p:nvPicPr>
          <p:cNvPr id="1028" name="Picture 4" descr="C:\Users\gam10096\AppData\Local\Microsoft\Windows\Temporary Internet Files\Content.IE5\LDEJ278F\big-pand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1336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04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setting and its effect on </a:t>
            </a:r>
            <a:r>
              <a:rPr lang="en-US" dirty="0" smtClean="0"/>
              <a:t>motivation.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514600"/>
            <a:ext cx="3619500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48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Sports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of sport and exercise, and mental factors influencing performance</a:t>
            </a:r>
          </a:p>
          <a:p>
            <a:r>
              <a:rPr lang="en-US" dirty="0" smtClean="0"/>
              <a:t>Mind, body, and athletic performance connection is powerful </a:t>
            </a:r>
          </a:p>
          <a:p>
            <a:r>
              <a:rPr lang="en-US" dirty="0" smtClean="0"/>
              <a:t>Often said that performance in a sport is 95% mental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9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 Psychologist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elp athletes develop:</a:t>
            </a:r>
          </a:p>
          <a:p>
            <a:pPr lvl="1"/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Self-confidence</a:t>
            </a:r>
          </a:p>
          <a:p>
            <a:pPr lvl="1"/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Positive self-image</a:t>
            </a:r>
          </a:p>
          <a:p>
            <a:pPr lvl="1"/>
            <a:r>
              <a:rPr lang="en-US" dirty="0" smtClean="0"/>
              <a:t>Strategies to cope with stress and disappointment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6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state or condition that activates or energizes behavior and give it direction</a:t>
            </a:r>
          </a:p>
          <a:p>
            <a:r>
              <a:rPr lang="en-US" dirty="0" smtClean="0"/>
              <a:t>Extrinsic</a:t>
            </a:r>
          </a:p>
          <a:p>
            <a:pPr lvl="1"/>
            <a:r>
              <a:rPr lang="en-US" dirty="0" smtClean="0"/>
              <a:t>Driven by some type of external reward </a:t>
            </a:r>
          </a:p>
          <a:p>
            <a:r>
              <a:rPr lang="en-US" dirty="0" smtClean="0"/>
              <a:t>Intrinsic</a:t>
            </a:r>
          </a:p>
          <a:p>
            <a:pPr lvl="1"/>
            <a:r>
              <a:rPr lang="en-US" dirty="0" smtClean="0"/>
              <a:t>Require no external support or reinforcement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75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Individuals who set goals can.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Achieve more</a:t>
            </a:r>
          </a:p>
          <a:p>
            <a:r>
              <a:rPr lang="en-US" dirty="0" smtClean="0"/>
              <a:t>Improve performance</a:t>
            </a:r>
          </a:p>
          <a:p>
            <a:r>
              <a:rPr lang="en-US" dirty="0" smtClean="0"/>
              <a:t>Improve the quality of training</a:t>
            </a:r>
          </a:p>
          <a:p>
            <a:r>
              <a:rPr lang="en-US" dirty="0" smtClean="0"/>
              <a:t>Increase motivation to achieve at a higher level</a:t>
            </a:r>
          </a:p>
          <a:p>
            <a:r>
              <a:rPr lang="en-US" dirty="0" smtClean="0"/>
              <a:t>Increase pride and satisfaction in performance</a:t>
            </a:r>
          </a:p>
          <a:p>
            <a:r>
              <a:rPr lang="en-US" dirty="0" smtClean="0"/>
              <a:t>Improve self-confidence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Individuals who set goals.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Suffer less from stress and anxiety</a:t>
            </a:r>
          </a:p>
          <a:p>
            <a:r>
              <a:rPr lang="en-US" dirty="0" smtClean="0"/>
              <a:t>Concentrate better</a:t>
            </a:r>
          </a:p>
          <a:p>
            <a:r>
              <a:rPr lang="en-US" dirty="0" smtClean="0"/>
              <a:t>Show more self-confidence</a:t>
            </a:r>
          </a:p>
          <a:p>
            <a:r>
              <a:rPr lang="en-US" dirty="0" smtClean="0"/>
              <a:t>Perform better</a:t>
            </a:r>
          </a:p>
          <a:p>
            <a:r>
              <a:rPr lang="en-US" dirty="0" smtClean="0"/>
              <a:t>Are happier with their performances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03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Goal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Express goals positively</a:t>
            </a:r>
          </a:p>
          <a:p>
            <a:r>
              <a:rPr lang="en-US" dirty="0" smtClean="0"/>
              <a:t>Set priorities</a:t>
            </a:r>
          </a:p>
          <a:p>
            <a:r>
              <a:rPr lang="en-US" dirty="0" smtClean="0"/>
              <a:t>Document goals</a:t>
            </a:r>
          </a:p>
          <a:p>
            <a:r>
              <a:rPr lang="en-US" dirty="0" smtClean="0"/>
              <a:t>Use operational goals</a:t>
            </a:r>
          </a:p>
          <a:p>
            <a:r>
              <a:rPr lang="en-US" dirty="0" smtClean="0"/>
              <a:t>Set performance goals, not outcome goals</a:t>
            </a:r>
          </a:p>
          <a:p>
            <a:r>
              <a:rPr lang="en-US" dirty="0" smtClean="0"/>
              <a:t>Set specific goals</a:t>
            </a:r>
          </a:p>
          <a:p>
            <a:r>
              <a:rPr lang="en-US" dirty="0" smtClean="0"/>
              <a:t>Set goals at the right level</a:t>
            </a:r>
          </a:p>
          <a:p>
            <a:r>
              <a:rPr lang="en-US" dirty="0" smtClean="0"/>
              <a:t>Set short-term and long-term goals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42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process done purely within the mind</a:t>
            </a:r>
          </a:p>
          <a:p>
            <a:r>
              <a:rPr lang="en-US" dirty="0" smtClean="0"/>
              <a:t>Helps create, modify, or strengthen neurological pathways important to muscle coordination</a:t>
            </a:r>
          </a:p>
          <a:p>
            <a:r>
              <a:rPr lang="en-US" dirty="0" smtClean="0"/>
              <a:t>Imagination is the driving force</a:t>
            </a:r>
          </a:p>
          <a:p>
            <a:r>
              <a:rPr lang="en-US" dirty="0" smtClean="0"/>
              <a:t>Allows athletes to practice and prepare for events</a:t>
            </a:r>
          </a:p>
          <a:p>
            <a:r>
              <a:rPr lang="en-US" dirty="0" smtClean="0"/>
              <a:t>Can help “slow down” complex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0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456</Words>
  <Application>Microsoft Office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</vt:lpstr>
      <vt:lpstr>iRespondQuestionMaster</vt:lpstr>
      <vt:lpstr>iRespondGraphMaster</vt:lpstr>
      <vt:lpstr>Adjacency</vt:lpstr>
      <vt:lpstr>Sports Psychology</vt:lpstr>
      <vt:lpstr>Learning Target</vt:lpstr>
      <vt:lpstr>Sports Psychology</vt:lpstr>
      <vt:lpstr>Sport Psychologist</vt:lpstr>
      <vt:lpstr>Motivation</vt:lpstr>
      <vt:lpstr>Individuals who set goals can. . </vt:lpstr>
      <vt:lpstr>Individuals who set goals. . . </vt:lpstr>
      <vt:lpstr>Guidelines for Goal Setting</vt:lpstr>
      <vt:lpstr>Imagery </vt:lpstr>
      <vt:lpstr>Simulation</vt:lpstr>
      <vt:lpstr>Stress</vt:lpstr>
      <vt:lpstr>Transitional Stress</vt:lpstr>
      <vt:lpstr>Disappointment and Stress</vt:lpstr>
      <vt:lpstr>Managing Stress</vt:lpstr>
      <vt:lpstr>Self-Confidence</vt:lpstr>
      <vt:lpstr>Careers in Sports Psychology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Guggino</dc:creator>
  <cp:lastModifiedBy>Angela Guggino</cp:lastModifiedBy>
  <cp:revision>11</cp:revision>
  <dcterms:created xsi:type="dcterms:W3CDTF">2014-12-29T21:14:57Z</dcterms:created>
  <dcterms:modified xsi:type="dcterms:W3CDTF">2017-12-04T15:34:28Z</dcterms:modified>
</cp:coreProperties>
</file>