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96" r:id="rId19"/>
    <p:sldId id="274" r:id="rId20"/>
    <p:sldId id="275" r:id="rId21"/>
    <p:sldId id="276" r:id="rId22"/>
    <p:sldId id="277" r:id="rId23"/>
    <p:sldId id="278" r:id="rId24"/>
    <p:sldId id="279" r:id="rId25"/>
    <p:sldId id="294" r:id="rId26"/>
    <p:sldId id="29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2" r:id="rId35"/>
    <p:sldId id="293" r:id="rId36"/>
    <p:sldId id="27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63" d="100"/>
          <a:sy n="63" d="100"/>
        </p:scale>
        <p:origin x="139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1D8B59-6622-4005-8497-6AB4E0BA716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3ED71-C72E-44A4-A6AB-1A572E6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211330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30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and Evaluation of Sports Injuries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Angie Guggino, MS, ATC, LAT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284237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Injury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Strength test</a:t>
            </a:r>
          </a:p>
          <a:p>
            <a:pPr lvl="1"/>
            <a:r>
              <a:rPr lang="en-US" dirty="0"/>
              <a:t>Begin isometrically without resistance, and then through the range of motion against resistance</a:t>
            </a:r>
          </a:p>
          <a:p>
            <a:pPr lvl="0"/>
            <a:r>
              <a:rPr lang="en-US" altLang="en-US" dirty="0"/>
              <a:t>Stability test</a:t>
            </a:r>
          </a:p>
          <a:p>
            <a:pPr lvl="1"/>
            <a:r>
              <a:rPr lang="en-US" altLang="en-US" dirty="0"/>
              <a:t>Investigates ligamentous laxity </a:t>
            </a:r>
          </a:p>
          <a:p>
            <a:pPr lvl="0"/>
            <a:r>
              <a:rPr lang="en-US" altLang="en-US" dirty="0"/>
              <a:t>Special examinations</a:t>
            </a:r>
          </a:p>
          <a:p>
            <a:pPr lvl="1"/>
            <a:r>
              <a:rPr lang="en-US" altLang="en-US" dirty="0"/>
              <a:t>Functional activity test</a:t>
            </a:r>
          </a:p>
          <a:p>
            <a:pPr lvl="2"/>
            <a:r>
              <a:rPr lang="en-US" altLang="en-US" dirty="0"/>
              <a:t>Determines level of activity athlete may resume </a:t>
            </a:r>
          </a:p>
          <a:p>
            <a:pPr lvl="1"/>
            <a:r>
              <a:rPr lang="en-US" altLang="en-US" dirty="0"/>
              <a:t>Specific sport activity test</a:t>
            </a:r>
          </a:p>
          <a:p>
            <a:pPr lvl="2"/>
            <a:r>
              <a:rPr lang="en-US" altLang="en-US" dirty="0"/>
              <a:t>Determines if it is safe to resume activities of a particular sport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Return-to-Play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Full strength</a:t>
            </a:r>
          </a:p>
          <a:p>
            <a:pPr lvl="1"/>
            <a:r>
              <a:rPr lang="en-US" dirty="0"/>
              <a:t>Damage to surrounding soft tissue must be healed</a:t>
            </a:r>
          </a:p>
          <a:p>
            <a:pPr lvl="1"/>
            <a:r>
              <a:rPr lang="en-US" dirty="0"/>
              <a:t>Muscles supporting injury must be 100% pre-injury strength </a:t>
            </a:r>
          </a:p>
          <a:p>
            <a:r>
              <a:rPr lang="en-US" dirty="0"/>
              <a:t>Free from pain</a:t>
            </a:r>
          </a:p>
          <a:p>
            <a:pPr lvl="1"/>
            <a:r>
              <a:rPr lang="en-US" dirty="0"/>
              <a:t>True pain is an indication of an unhealed injury</a:t>
            </a:r>
          </a:p>
          <a:p>
            <a:pPr lvl="1"/>
            <a:r>
              <a:rPr lang="en-US" dirty="0"/>
              <a:t>Mild soreness is okay</a:t>
            </a:r>
          </a:p>
          <a:p>
            <a:r>
              <a:rPr lang="en-US" dirty="0"/>
              <a:t>Skill performance tests</a:t>
            </a:r>
          </a:p>
          <a:p>
            <a:pPr lvl="1"/>
            <a:r>
              <a:rPr lang="en-US" dirty="0"/>
              <a:t>Simulate skills required for the sport </a:t>
            </a:r>
          </a:p>
          <a:p>
            <a:pPr lvl="1"/>
            <a:r>
              <a:rPr lang="en-US" dirty="0"/>
              <a:t>Should begin at a low level of intensity and gradually increase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Emotional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Counseling will help the athlete work through any hesitation about returning to play </a:t>
            </a:r>
          </a:p>
          <a:p>
            <a:r>
              <a:rPr lang="en-US" dirty="0"/>
              <a:t>Athletes who do not perform at 100% will be prone to new injuries</a:t>
            </a:r>
          </a:p>
          <a:p>
            <a:r>
              <a:rPr lang="en-US" dirty="0"/>
              <a:t>Always ask the athlete if they are ready</a:t>
            </a:r>
          </a:p>
          <a:p>
            <a:pPr lvl="1"/>
            <a:r>
              <a:rPr lang="en-US" dirty="0"/>
              <a:t>An athlete who is hesitant or does not feel ready should not be allowed to return </a:t>
            </a:r>
          </a:p>
        </p:txBody>
      </p:sp>
    </p:spTree>
    <p:extLst>
      <p:ext uri="{BB962C8B-B14F-4D97-AF65-F5344CB8AC3E}">
        <p14:creationId xmlns:p14="http://schemas.microsoft.com/office/powerpoint/2010/main" val="26160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Documentation of Injuries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Important for many reasons </a:t>
            </a:r>
          </a:p>
          <a:p>
            <a:pPr lvl="1"/>
            <a:r>
              <a:rPr lang="en-US" altLang="en-US" dirty="0"/>
              <a:t>Most important is follow-up care</a:t>
            </a:r>
          </a:p>
          <a:p>
            <a:pPr lvl="1"/>
            <a:r>
              <a:rPr lang="en-US" altLang="en-US" dirty="0"/>
              <a:t>Helps keep the athlete from going without care needed</a:t>
            </a:r>
          </a:p>
          <a:p>
            <a:pPr lvl="1"/>
            <a:r>
              <a:rPr lang="en-US" altLang="en-US" dirty="0"/>
              <a:t>Database creation helps uncover trends</a:t>
            </a:r>
          </a:p>
          <a:p>
            <a:pPr lvl="2"/>
            <a:r>
              <a:rPr lang="en-US" altLang="en-US" dirty="0"/>
              <a:t>Allows coaching staff to target areas of concern</a:t>
            </a:r>
          </a:p>
          <a:p>
            <a:pPr lvl="1"/>
            <a:r>
              <a:rPr lang="en-US" altLang="en-US" dirty="0"/>
              <a:t>Beneficial in case of lawsuits</a:t>
            </a:r>
          </a:p>
        </p:txBody>
      </p:sp>
    </p:spTree>
    <p:extLst>
      <p:ext uri="{BB962C8B-B14F-4D97-AF65-F5344CB8AC3E}">
        <p14:creationId xmlns:p14="http://schemas.microsoft.com/office/powerpoint/2010/main" val="17829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Documentation of Injuries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Formats for reporting injuries:</a:t>
            </a:r>
          </a:p>
          <a:p>
            <a:pPr lvl="1"/>
            <a:r>
              <a:rPr lang="en-US" altLang="en-US" dirty="0"/>
              <a:t>SOAP notes</a:t>
            </a:r>
          </a:p>
          <a:p>
            <a:pPr lvl="1"/>
            <a:r>
              <a:rPr lang="en-US" altLang="en-US" dirty="0"/>
              <a:t>Daily sideline injury reports</a:t>
            </a:r>
          </a:p>
          <a:p>
            <a:pPr lvl="1"/>
            <a:r>
              <a:rPr lang="en-US" altLang="en-US" dirty="0"/>
              <a:t>Training-room treatment logs</a:t>
            </a:r>
          </a:p>
          <a:p>
            <a:pPr lvl="1"/>
            <a:r>
              <a:rPr lang="en-US" altLang="en-US" dirty="0"/>
              <a:t>Daily red-cross lists</a:t>
            </a:r>
          </a:p>
          <a:p>
            <a:pPr lvl="1"/>
            <a:r>
              <a:rPr lang="en-US" altLang="en-US" dirty="0"/>
              <a:t>Athlete medical referral forms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69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S.O.A.P.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Organized method of documenting a patient’s status on his or her chart that includes the following:</a:t>
            </a:r>
          </a:p>
          <a:p>
            <a:pPr lvl="1"/>
            <a:r>
              <a:rPr lang="en-US" b="1" u="sng" dirty="0"/>
              <a:t>S</a:t>
            </a:r>
            <a:r>
              <a:rPr lang="en-US" dirty="0"/>
              <a:t>ubjective findings</a:t>
            </a:r>
          </a:p>
          <a:p>
            <a:pPr lvl="1"/>
            <a:r>
              <a:rPr lang="en-US" b="1" u="sng" dirty="0"/>
              <a:t>O</a:t>
            </a:r>
            <a:r>
              <a:rPr lang="en-US" dirty="0"/>
              <a:t>bjective findings</a:t>
            </a:r>
          </a:p>
          <a:p>
            <a:pPr lvl="1"/>
            <a:r>
              <a:rPr lang="en-US" b="1" u="sng" dirty="0"/>
              <a:t>A</a:t>
            </a:r>
            <a:r>
              <a:rPr lang="en-US" dirty="0"/>
              <a:t>ssessments</a:t>
            </a:r>
          </a:p>
          <a:p>
            <a:pPr lvl="1"/>
            <a:r>
              <a:rPr lang="en-US" b="1" u="sng" dirty="0"/>
              <a:t>P</a:t>
            </a:r>
            <a:r>
              <a:rPr lang="en-US" dirty="0"/>
              <a:t>lans for each problem</a:t>
            </a:r>
          </a:p>
        </p:txBody>
      </p:sp>
    </p:spTree>
    <p:extLst>
      <p:ext uri="{BB962C8B-B14F-4D97-AF65-F5344CB8AC3E}">
        <p14:creationId xmlns:p14="http://schemas.microsoft.com/office/powerpoint/2010/main" val="24385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15 y/o male JV soccer player signs-in the training room with right anterior knee pain</a:t>
            </a:r>
          </a:p>
          <a:p>
            <a:r>
              <a:rPr lang="en-US"/>
              <a:t>A </a:t>
            </a:r>
            <a:r>
              <a:rPr lang="en-US" dirty="0"/>
              <a:t>17 y/o varsity baseball player signs-in the training room with medial left elbow pain</a:t>
            </a:r>
          </a:p>
          <a:p>
            <a:r>
              <a:rPr lang="en-US" dirty="0"/>
              <a:t>A 15 y/o female basketball player signs-in the training room with right knee pain</a:t>
            </a:r>
          </a:p>
          <a:p>
            <a:r>
              <a:rPr lang="en-US" dirty="0"/>
              <a:t>A 45 y/o male comes to the clinic complaining of right hip pain</a:t>
            </a:r>
          </a:p>
        </p:txBody>
      </p:sp>
    </p:spTree>
    <p:extLst>
      <p:ext uri="{BB962C8B-B14F-4D97-AF65-F5344CB8AC3E}">
        <p14:creationId xmlns:p14="http://schemas.microsoft.com/office/powerpoint/2010/main" val="31103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Injury Evaluation</a:t>
            </a:r>
            <a:endParaRPr lang="en-US" dirty="0"/>
          </a:p>
        </p:txBody>
      </p:sp>
      <p:pic>
        <p:nvPicPr>
          <p:cNvPr id="3" name="Evalu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2325" y="2359025"/>
            <a:ext cx="4678363" cy="3508375"/>
          </a:xfrm>
        </p:spPr>
      </p:pic>
    </p:spTree>
    <p:extLst>
      <p:ext uri="{BB962C8B-B14F-4D97-AF65-F5344CB8AC3E}">
        <p14:creationId xmlns:p14="http://schemas.microsoft.com/office/powerpoint/2010/main" val="30135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What is the patient’s age?</a:t>
            </a:r>
          </a:p>
          <a:p>
            <a:r>
              <a:rPr lang="en-US" dirty="0"/>
              <a:t>What is the </a:t>
            </a:r>
            <a:r>
              <a:rPr lang="en-US"/>
              <a:t>patient's occupation/sport?</a:t>
            </a:r>
          </a:p>
          <a:p>
            <a:r>
              <a:rPr lang="en-US" dirty="0"/>
              <a:t>Why has the patient come for help? (Chief Complaint)</a:t>
            </a:r>
          </a:p>
          <a:p>
            <a:r>
              <a:rPr lang="en-US" dirty="0"/>
              <a:t>What is the mechanism(s) of injury?</a:t>
            </a:r>
          </a:p>
          <a:p>
            <a:r>
              <a:rPr lang="en-US" dirty="0"/>
              <a:t>Was the onset of the problem slow or sudden?</a:t>
            </a:r>
          </a:p>
          <a:p>
            <a:r>
              <a:rPr lang="en-US" dirty="0"/>
              <a:t>Where are the symptoms that bother the patient?</a:t>
            </a:r>
          </a:p>
          <a:p>
            <a:r>
              <a:rPr lang="en-US" dirty="0"/>
              <a:t>Where was the pain or the symptoms when the patient first had the complaint? </a:t>
            </a:r>
          </a:p>
          <a:p>
            <a:r>
              <a:rPr lang="en-US" dirty="0"/>
              <a:t>What are the exact movements or activities that cause pain?</a:t>
            </a:r>
          </a:p>
          <a:p>
            <a:r>
              <a:rPr lang="en-US" dirty="0"/>
              <a:t>How long has the problem existed?</a:t>
            </a:r>
          </a:p>
          <a:p>
            <a:r>
              <a:rPr lang="en-US" dirty="0"/>
              <a:t>Has the condition occurred before?</a:t>
            </a:r>
          </a:p>
          <a:p>
            <a:r>
              <a:rPr lang="en-US" dirty="0"/>
              <a:t>Are the intensity, duration, and/or frequency of pain or other symptoms increasing?</a:t>
            </a:r>
          </a:p>
          <a:p>
            <a:r>
              <a:rPr lang="en-US" dirty="0"/>
              <a:t>Is the pain constant, periodic, episodic, or occasional?</a:t>
            </a:r>
          </a:p>
          <a:p>
            <a:r>
              <a:rPr lang="en-US" dirty="0"/>
              <a:t>Is the pain associated with rest/activity/certain postures/visceral function/time of day?</a:t>
            </a:r>
          </a:p>
          <a:p>
            <a:r>
              <a:rPr lang="en-US" dirty="0"/>
              <a:t>What type or quality of pain is exhibited?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What types of sensations does the patient feel and where are there abnormal sensations?</a:t>
            </a:r>
          </a:p>
          <a:p>
            <a:r>
              <a:rPr lang="en-US"/>
              <a:t>Does a joint exhibit locking, unlocking, twinges, instability, or giving way?</a:t>
            </a:r>
          </a:p>
          <a:p>
            <a:r>
              <a:rPr lang="en-US"/>
              <a:t>Has the patient experienced any bilateral cord symptoms, fainting, or drop attacks?</a:t>
            </a:r>
          </a:p>
          <a:p>
            <a:r>
              <a:rPr lang="en-US"/>
              <a:t>Are there any changes in color of the limb?</a:t>
            </a:r>
          </a:p>
          <a:p>
            <a:r>
              <a:rPr lang="en-US"/>
              <a:t>Has the patient been experiencing an life or economic stresses?</a:t>
            </a:r>
          </a:p>
          <a:p>
            <a:r>
              <a:rPr lang="en-US"/>
              <a:t>Does the patient have any chronic or serious systemic illnesses that may influence the course of the pathology or treatment?</a:t>
            </a:r>
          </a:p>
          <a:p>
            <a:r>
              <a:rPr lang="en-US"/>
              <a:t>Is there anything in the family history that may be related, such as tumors, arthritis, heart disease, diabetes, and allergies?</a:t>
            </a:r>
          </a:p>
          <a:p>
            <a:r>
              <a:rPr lang="en-US"/>
              <a:t>Has the patient undergone an x-ray examination or other imaging techniques?</a:t>
            </a:r>
          </a:p>
          <a:p>
            <a:r>
              <a:rPr lang="en-US"/>
              <a:t>Has the patient been receiving steroids or any other medications?</a:t>
            </a:r>
          </a:p>
          <a:p>
            <a:r>
              <a:rPr lang="en-US"/>
              <a:t>Does the patient have a history of surgery?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sports injuries are evaluated and assessed.</a:t>
            </a:r>
          </a:p>
          <a:p>
            <a:r>
              <a:rPr lang="en-US" dirty="0"/>
              <a:t>The various factors that influence the type and severity of athletic injuries.</a:t>
            </a:r>
          </a:p>
        </p:txBody>
      </p:sp>
      <p:pic>
        <p:nvPicPr>
          <p:cNvPr id="4" name="Picture 3" descr="File:Blue-bullseye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45902"/>
            <a:ext cx="2038954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“looking” or inspection phase</a:t>
            </a:r>
          </a:p>
          <a:p>
            <a:r>
              <a:rPr lang="en-US" dirty="0"/>
              <a:t>Purpose is to gain information on visible defects, functional deficits, and abnormalities of alignment</a:t>
            </a:r>
          </a:p>
          <a:p>
            <a:r>
              <a:rPr lang="en-US" dirty="0"/>
              <a:t>Compare to contralateral side</a:t>
            </a:r>
          </a:p>
          <a:p>
            <a:r>
              <a:rPr lang="en-US" dirty="0"/>
              <a:t>Starts when the patient walks into the room</a:t>
            </a:r>
          </a:p>
        </p:txBody>
      </p:sp>
    </p:spTree>
    <p:extLst>
      <p:ext uri="{BB962C8B-B14F-4D97-AF65-F5344CB8AC3E}">
        <p14:creationId xmlns:p14="http://schemas.microsoft.com/office/powerpoint/2010/main" val="31311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Is there any obvious deformity?</a:t>
            </a:r>
          </a:p>
          <a:p>
            <a:r>
              <a:rPr lang="en-US" dirty="0"/>
              <a:t>Are the bony and soft tissue contours of the body normal and symmetric, or is there an obvious deviation?</a:t>
            </a:r>
          </a:p>
          <a:p>
            <a:r>
              <a:rPr lang="en-US" dirty="0"/>
              <a:t>Are the limb positions equal and symmetric?</a:t>
            </a:r>
          </a:p>
          <a:p>
            <a:r>
              <a:rPr lang="en-US" dirty="0"/>
              <a:t>Are the color and texture of the normal?</a:t>
            </a:r>
          </a:p>
          <a:p>
            <a:r>
              <a:rPr lang="en-US" dirty="0"/>
              <a:t>Are there any scars that indicate recent injury or surgery?</a:t>
            </a:r>
          </a:p>
          <a:p>
            <a:r>
              <a:rPr lang="en-US" dirty="0"/>
              <a:t>Is there any crepitus, snapping, or abnormal sound in the joints when the patient moves them?</a:t>
            </a:r>
          </a:p>
          <a:p>
            <a:r>
              <a:rPr lang="en-US" dirty="0"/>
              <a:t>Is there any heat, swelling, or redness in the area begin observed?</a:t>
            </a:r>
          </a:p>
          <a:p>
            <a:r>
              <a:rPr lang="en-US" dirty="0"/>
              <a:t>What attitude does the patient have appear to have toward the condition or toward the examiner?</a:t>
            </a:r>
          </a:p>
          <a:p>
            <a:r>
              <a:rPr lang="en-US" dirty="0"/>
              <a:t>What is the patient’s facial expression?</a:t>
            </a:r>
          </a:p>
          <a:p>
            <a:r>
              <a:rPr lang="en-US" dirty="0"/>
              <a:t>Is the patient willing to move?</a:t>
            </a:r>
          </a:p>
        </p:txBody>
      </p:sp>
    </p:spTree>
    <p:extLst>
      <p:ext uri="{BB962C8B-B14F-4D97-AF65-F5344CB8AC3E}">
        <p14:creationId xmlns:p14="http://schemas.microsoft.com/office/powerpoint/2010/main" val="33356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portion of the assessment involves touching</a:t>
            </a:r>
          </a:p>
          <a:p>
            <a:r>
              <a:rPr lang="en-US"/>
              <a:t>May cause patient discomfort</a:t>
            </a:r>
          </a:p>
          <a:p>
            <a:r>
              <a:rPr lang="en-US"/>
              <a:t>Must obtain consent from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Grading Tenderness on Palpation</a:t>
            </a:r>
          </a:p>
          <a:p>
            <a:pPr lvl="1"/>
            <a:r>
              <a:rPr lang="en-US"/>
              <a:t>Grade I = patient complains of pain</a:t>
            </a:r>
          </a:p>
          <a:p>
            <a:pPr lvl="1"/>
            <a:r>
              <a:rPr lang="en-US"/>
              <a:t>Grade II = patient complains of pain and winces</a:t>
            </a:r>
          </a:p>
          <a:p>
            <a:pPr lvl="1"/>
            <a:r>
              <a:rPr lang="en-US"/>
              <a:t>Grade III = patient winces and withdraws the joint</a:t>
            </a:r>
          </a:p>
          <a:p>
            <a:pPr lvl="1"/>
            <a:r>
              <a:rPr lang="en-US"/>
              <a:t>Grade IV = patient will not allow palpation of the 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During 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Differences in tissue tension and texture</a:t>
            </a:r>
          </a:p>
          <a:p>
            <a:r>
              <a:rPr lang="en-US"/>
              <a:t>Differences in tissue thickness</a:t>
            </a:r>
          </a:p>
          <a:p>
            <a:r>
              <a:rPr lang="en-US"/>
              <a:t>Abnormalities</a:t>
            </a:r>
          </a:p>
          <a:p>
            <a:r>
              <a:rPr lang="en-US"/>
              <a:t>Tenderness</a:t>
            </a:r>
          </a:p>
          <a:p>
            <a:r>
              <a:rPr lang="en-US"/>
              <a:t>Temperature variation</a:t>
            </a:r>
          </a:p>
          <a:p>
            <a:r>
              <a:rPr lang="en-US"/>
              <a:t>Pulses and tremors</a:t>
            </a:r>
          </a:p>
          <a:p>
            <a:r>
              <a:rPr lang="en-US"/>
              <a:t>Pathological state of tissue</a:t>
            </a:r>
          </a:p>
          <a:p>
            <a:r>
              <a:rPr lang="en-US"/>
              <a:t>Dryness or excessive moisture</a:t>
            </a:r>
          </a:p>
          <a:p>
            <a:r>
              <a:rPr lang="en-US"/>
              <a:t>Abnormal sensation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Test uninvolved side first</a:t>
            </a:r>
          </a:p>
          <a:p>
            <a:r>
              <a:rPr lang="en-US" dirty="0"/>
              <a:t>Active movements, then passive movements, then resistive movements</a:t>
            </a:r>
          </a:p>
          <a:p>
            <a:r>
              <a:rPr lang="en-US" dirty="0"/>
              <a:t>Painful movements done last</a:t>
            </a:r>
          </a:p>
          <a:p>
            <a:r>
              <a:rPr lang="en-US" dirty="0"/>
              <a:t>Apply overpressure with care</a:t>
            </a:r>
          </a:p>
          <a:p>
            <a:r>
              <a:rPr lang="en-US" dirty="0"/>
              <a:t>Degree and quality of opening are important with passive movements and ligament testing</a:t>
            </a:r>
          </a:p>
          <a:p>
            <a:r>
              <a:rPr lang="en-US" dirty="0"/>
              <a:t>Repeat ligament testing with increase strength</a:t>
            </a:r>
          </a:p>
          <a:p>
            <a:r>
              <a:rPr lang="en-US" dirty="0"/>
              <a:t>Warn of possible exacerbations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Examination of Specific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Active movement</a:t>
            </a:r>
          </a:p>
          <a:p>
            <a:r>
              <a:rPr lang="en-US"/>
              <a:t>Passive movement</a:t>
            </a:r>
          </a:p>
          <a:p>
            <a:r>
              <a:rPr lang="en-US"/>
              <a:t>Resisted isometric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Active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When and where during each of the movements the onset of pain occurs</a:t>
            </a:r>
          </a:p>
          <a:p>
            <a:r>
              <a:rPr lang="en-US"/>
              <a:t>Whether the movement increases the intensity and quality of the pain</a:t>
            </a:r>
          </a:p>
          <a:p>
            <a:r>
              <a:rPr lang="en-US"/>
              <a:t>The reaction of the patient to pain</a:t>
            </a:r>
          </a:p>
          <a:p>
            <a:r>
              <a:rPr lang="en-US"/>
              <a:t>Amount of observable restriction</a:t>
            </a:r>
          </a:p>
          <a:p>
            <a:r>
              <a:rPr lang="en-US"/>
              <a:t>Pattern of movement</a:t>
            </a:r>
          </a:p>
          <a:p>
            <a:r>
              <a:rPr lang="en-US"/>
              <a:t>Rhythm and quality of movement</a:t>
            </a:r>
          </a:p>
          <a:p>
            <a:r>
              <a:rPr lang="en-US"/>
              <a:t>Movement of associated joints</a:t>
            </a:r>
          </a:p>
          <a:p>
            <a:r>
              <a:rPr lang="en-US"/>
              <a:t>Willingness of the patient to move the part </a:t>
            </a:r>
          </a:p>
          <a:p>
            <a:r>
              <a:rPr lang="en-US"/>
              <a:t>Any limitation and its nature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2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Notes on Passive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and where during each of the movements the pain begins</a:t>
            </a:r>
          </a:p>
          <a:p>
            <a:r>
              <a:rPr lang="en-US"/>
              <a:t>Whether the movement increases the intensity and quality of pain</a:t>
            </a:r>
          </a:p>
          <a:p>
            <a:r>
              <a:rPr lang="en-US"/>
              <a:t>The pattern of limitation of movement</a:t>
            </a:r>
          </a:p>
          <a:p>
            <a:r>
              <a:rPr lang="en-US"/>
              <a:t>End feel of movement</a:t>
            </a:r>
          </a:p>
          <a:p>
            <a:r>
              <a:rPr lang="en-US"/>
              <a:t>Movement of associated joints</a:t>
            </a:r>
          </a:p>
          <a:p>
            <a:r>
              <a:rPr lang="en-US"/>
              <a:t>Range of motion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Notes on Resisted Isometric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Whether the contraction causes pain and if it does, the pain’s intensity and quality</a:t>
            </a:r>
          </a:p>
          <a:p>
            <a:r>
              <a:rPr lang="en-US"/>
              <a:t>Strength of the contraction</a:t>
            </a:r>
          </a:p>
          <a:p>
            <a:r>
              <a:rPr lang="en-US"/>
              <a:t>Type of contraction causing problem</a:t>
            </a:r>
          </a:p>
          <a:p>
            <a:pPr lvl="1"/>
            <a:r>
              <a:rPr lang="en-US"/>
              <a:t>Concentric, isometric, eccentric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Orderly collection of objective and subjective data on health status</a:t>
            </a:r>
          </a:p>
          <a:p>
            <a:pPr lvl="1"/>
            <a:r>
              <a:rPr lang="en-US" dirty="0"/>
              <a:t>Based on professional knowledge and knowledge of events that occurred</a:t>
            </a:r>
          </a:p>
          <a:p>
            <a:r>
              <a:rPr lang="en-US" dirty="0"/>
              <a:t>Knowledge of ATC helps in getting proper aid to the athlete quickly</a:t>
            </a:r>
          </a:p>
          <a:p>
            <a:pPr lvl="1"/>
            <a:r>
              <a:rPr lang="en-US" dirty="0"/>
              <a:t>ATC can evaluate injury, but they cannot diagnose</a:t>
            </a:r>
          </a:p>
          <a:p>
            <a:pPr lvl="1"/>
            <a:r>
              <a:rPr lang="en-US" dirty="0"/>
              <a:t>Licensed health care providers diagnose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Causes of Muscle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Muscle strain</a:t>
            </a:r>
          </a:p>
          <a:p>
            <a:r>
              <a:rPr lang="en-US"/>
              <a:t>Pain/reflex inhibition</a:t>
            </a:r>
          </a:p>
          <a:p>
            <a:r>
              <a:rPr lang="en-US"/>
              <a:t>Peripheral nerve injury</a:t>
            </a:r>
          </a:p>
          <a:p>
            <a:r>
              <a:rPr lang="en-US"/>
              <a:t>Nerve root lesion</a:t>
            </a:r>
          </a:p>
          <a:p>
            <a:r>
              <a:rPr lang="en-US"/>
              <a:t>Upper motor neuron lesion</a:t>
            </a:r>
          </a:p>
          <a:p>
            <a:r>
              <a:rPr lang="en-US"/>
              <a:t>Tendon pathology</a:t>
            </a:r>
          </a:p>
          <a:p>
            <a:r>
              <a:rPr lang="en-US"/>
              <a:t>Avulsion </a:t>
            </a:r>
          </a:p>
          <a:p>
            <a:r>
              <a:rPr lang="en-US"/>
              <a:t>Psychological overlay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the following purposes:</a:t>
            </a:r>
          </a:p>
          <a:p>
            <a:pPr lvl="1"/>
            <a:r>
              <a:rPr lang="en-US" dirty="0"/>
              <a:t>Confirm a tentative diagnosis</a:t>
            </a:r>
          </a:p>
          <a:p>
            <a:pPr lvl="1"/>
            <a:r>
              <a:rPr lang="en-US" dirty="0"/>
              <a:t>Make a differential diagnosis</a:t>
            </a:r>
          </a:p>
          <a:p>
            <a:pPr lvl="1"/>
            <a:r>
              <a:rPr lang="en-US" dirty="0"/>
              <a:t>Differentiate between structures</a:t>
            </a:r>
          </a:p>
          <a:p>
            <a:pPr lvl="1"/>
            <a:r>
              <a:rPr lang="en-US" dirty="0"/>
              <a:t>Understand unusual signs</a:t>
            </a:r>
          </a:p>
          <a:p>
            <a:pPr lvl="1"/>
            <a:r>
              <a:rPr lang="en-US" dirty="0"/>
              <a:t>Unravel difficult 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318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Determined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Immediate care</a:t>
            </a:r>
          </a:p>
          <a:p>
            <a:r>
              <a:rPr lang="en-US" dirty="0"/>
              <a:t>Plan for Treatment</a:t>
            </a:r>
          </a:p>
        </p:txBody>
      </p:sp>
      <p:pic>
        <p:nvPicPr>
          <p:cNvPr id="1028" name="Picture 4" descr="C:\Users\gam10096\AppData\Local\Microsoft\Windows\Temporary Internet Files\Content.IE5\RMU4XNBW\MC900045075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23" y="3177178"/>
            <a:ext cx="1770278" cy="1765706"/>
          </a:xfrm>
        </p:spPr>
      </p:pic>
    </p:spTree>
    <p:extLst>
      <p:ext uri="{BB962C8B-B14F-4D97-AF65-F5344CB8AC3E}">
        <p14:creationId xmlns:p14="http://schemas.microsoft.com/office/powerpoint/2010/main" val="7524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Short-term</a:t>
            </a:r>
          </a:p>
          <a:p>
            <a:r>
              <a:rPr lang="en-US"/>
              <a:t>Long-term</a:t>
            </a:r>
          </a:p>
          <a:p>
            <a:endParaRPr lang="en-US" dirty="0"/>
          </a:p>
        </p:txBody>
      </p:sp>
      <p:pic>
        <p:nvPicPr>
          <p:cNvPr id="7170" name="Picture 2" descr="C:\Users\gam10096\AppData\Local\Microsoft\Windows\Temporary Internet Files\Content.IE5\4YERSS6M\MP9004395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44" y="1752600"/>
            <a:ext cx="398591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2050" name="Picture 2" descr="C:\Users\gam10096\AppData\Local\Microsoft\Windows\Temporary Internet Files\Content.IE5\M08QGSW5\Giant%20Panda%20Cub,%20Sichuan,%20Chin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licensed provider states to be the problem, based on skills, expertise, and training</a:t>
            </a:r>
          </a:p>
          <a:p>
            <a:r>
              <a:rPr lang="en-US" dirty="0"/>
              <a:t>Physician uses all information obtained during evaluation and assessment to arrive at a diagnosis </a:t>
            </a:r>
          </a:p>
          <a:p>
            <a:r>
              <a:rPr lang="en-US" dirty="0"/>
              <a:t>ATC uses information to set short- and long-term goals for recovery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Influencing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Anthropomorphic data </a:t>
            </a:r>
          </a:p>
          <a:p>
            <a:pPr lvl="1"/>
            <a:r>
              <a:rPr lang="en-US" dirty="0"/>
              <a:t>Size, weight, structure, gender, strength, and maturity level </a:t>
            </a:r>
          </a:p>
          <a:p>
            <a:r>
              <a:rPr lang="en-US" dirty="0"/>
              <a:t>Mechanism of force </a:t>
            </a:r>
          </a:p>
          <a:p>
            <a:pPr lvl="1"/>
            <a:r>
              <a:rPr lang="en-US" dirty="0"/>
              <a:t>All forces involved at the time of an impact </a:t>
            </a:r>
          </a:p>
          <a:p>
            <a:r>
              <a:rPr lang="en-US" dirty="0"/>
              <a:t>Speed</a:t>
            </a:r>
          </a:p>
          <a:p>
            <a:pPr lvl="1"/>
            <a:r>
              <a:rPr lang="en-US" dirty="0"/>
              <a:t>Greater speed, greater injury chances</a:t>
            </a:r>
          </a:p>
          <a:p>
            <a:r>
              <a:rPr lang="en-US" dirty="0"/>
              <a:t>Protective equipment </a:t>
            </a:r>
          </a:p>
          <a:p>
            <a:pPr lvl="1"/>
            <a:r>
              <a:rPr lang="en-US" dirty="0"/>
              <a:t>Reduces risk of injury </a:t>
            </a:r>
          </a:p>
          <a:p>
            <a:pPr lvl="1"/>
            <a:r>
              <a:rPr lang="en-US" dirty="0"/>
              <a:t>Absorbs and distributes force</a:t>
            </a:r>
          </a:p>
          <a:p>
            <a:r>
              <a:rPr lang="en-US" dirty="0"/>
              <a:t>Skill level</a:t>
            </a:r>
          </a:p>
          <a:p>
            <a:pPr lvl="1"/>
            <a:r>
              <a:rPr lang="en-US" dirty="0"/>
              <a:t>Beginners are at greater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Recognition and Evaluation</a:t>
            </a:r>
            <a:endParaRPr lang="en-US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ATC determines probable cause and mechanism of injury</a:t>
            </a:r>
          </a:p>
          <a:p>
            <a:pPr lvl="1"/>
            <a:r>
              <a:rPr lang="en-US" altLang="en-US" dirty="0"/>
              <a:t>May be based on direct observation or second-hand accounts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3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Injury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Determining if injury is serious or life-threatening</a:t>
            </a:r>
          </a:p>
          <a:p>
            <a:pPr lvl="1"/>
            <a:r>
              <a:rPr lang="en-US" dirty="0"/>
              <a:t>ABCs: airway, breathing, and circulation</a:t>
            </a:r>
          </a:p>
          <a:p>
            <a:pPr lvl="1"/>
            <a:r>
              <a:rPr lang="en-US" dirty="0"/>
              <a:t>High-quality bystander cardiopulmonary resuscitation can double or triple survival rates from cardiac arrest </a:t>
            </a:r>
          </a:p>
        </p:txBody>
      </p:sp>
    </p:spTree>
    <p:extLst>
      <p:ext uri="{BB962C8B-B14F-4D97-AF65-F5344CB8AC3E}">
        <p14:creationId xmlns:p14="http://schemas.microsoft.com/office/powerpoint/2010/main" val="16019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Injury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Methodical evaluation of an athlete’s overall health</a:t>
            </a:r>
          </a:p>
          <a:p>
            <a:r>
              <a:rPr lang="en-US" dirty="0"/>
              <a:t>H.O.P.S. (history, evaluation, palpation, special tests) method</a:t>
            </a:r>
          </a:p>
          <a:p>
            <a:pPr lvl="1"/>
            <a:r>
              <a:rPr lang="en-US" dirty="0"/>
              <a:t>Be thorough</a:t>
            </a:r>
          </a:p>
          <a:p>
            <a:pPr lvl="1"/>
            <a:r>
              <a:rPr lang="en-US" dirty="0"/>
              <a:t>Gather a history</a:t>
            </a:r>
          </a:p>
          <a:p>
            <a:pPr lvl="1"/>
            <a:r>
              <a:rPr lang="en-US" dirty="0"/>
              <a:t>Expose the injury</a:t>
            </a:r>
          </a:p>
          <a:p>
            <a:pPr lvl="1"/>
            <a:r>
              <a:rPr lang="en-US" dirty="0"/>
              <a:t>Perform a physical evaluation</a:t>
            </a:r>
          </a:p>
        </p:txBody>
      </p:sp>
    </p:spTree>
    <p:extLst>
      <p:ext uri="{BB962C8B-B14F-4D97-AF65-F5344CB8AC3E}">
        <p14:creationId xmlns:p14="http://schemas.microsoft.com/office/powerpoint/2010/main" val="37071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Injury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Observation</a:t>
            </a:r>
          </a:p>
          <a:p>
            <a:pPr lvl="1"/>
            <a:r>
              <a:rPr lang="en-US" dirty="0"/>
              <a:t>Compare the injured side to the uninjured</a:t>
            </a:r>
          </a:p>
          <a:p>
            <a:r>
              <a:rPr lang="en-US" dirty="0"/>
              <a:t>Palpation</a:t>
            </a:r>
          </a:p>
          <a:p>
            <a:pPr lvl="1"/>
            <a:r>
              <a:rPr lang="en-US" dirty="0"/>
              <a:t>Touching to determine the extent of the injury </a:t>
            </a:r>
          </a:p>
          <a:p>
            <a:r>
              <a:rPr lang="en-US" dirty="0"/>
              <a:t>Active motion</a:t>
            </a:r>
          </a:p>
          <a:p>
            <a:pPr lvl="1"/>
            <a:r>
              <a:rPr lang="en-US" dirty="0"/>
              <a:t>Athlete attempts to move body part through full range of motion </a:t>
            </a:r>
          </a:p>
          <a:p>
            <a:r>
              <a:rPr lang="en-US" dirty="0"/>
              <a:t>Passive motion</a:t>
            </a:r>
          </a:p>
          <a:p>
            <a:pPr lvl="1"/>
            <a:r>
              <a:rPr lang="en-US" dirty="0"/>
              <a:t>Movement through a range of motion performed by examiner while athlete relaxes muscles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6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1462</Words>
  <Application>Microsoft Office PowerPoint</Application>
  <PresentationFormat>On-screen Show (4:3)</PresentationFormat>
  <Paragraphs>220</Paragraphs>
  <Slides>34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Wingdings 2</vt:lpstr>
      <vt:lpstr>iRespondQuestionMaster</vt:lpstr>
      <vt:lpstr>iRespondGraphMaster</vt:lpstr>
      <vt:lpstr>Austin</vt:lpstr>
      <vt:lpstr>Assessment and Evaluation of Sports Injuries</vt:lpstr>
      <vt:lpstr>Learning Targets</vt:lpstr>
      <vt:lpstr>Assessment and Evaluation</vt:lpstr>
      <vt:lpstr>Diagnosis</vt:lpstr>
      <vt:lpstr>Factors Influencing Injury</vt:lpstr>
      <vt:lpstr>Recognition and Evaluation</vt:lpstr>
      <vt:lpstr>Primary Injury Survey</vt:lpstr>
      <vt:lpstr>Secondary Injury Survey</vt:lpstr>
      <vt:lpstr>Secondary Injury Survey</vt:lpstr>
      <vt:lpstr>Secondary Injury Survey</vt:lpstr>
      <vt:lpstr>Return-to-Play Criteria</vt:lpstr>
      <vt:lpstr>Emotional Readiness</vt:lpstr>
      <vt:lpstr>Documentation of Injuries</vt:lpstr>
      <vt:lpstr>Documentation of Injuries</vt:lpstr>
      <vt:lpstr>S.O.A.P. notes</vt:lpstr>
      <vt:lpstr>Subjective</vt:lpstr>
      <vt:lpstr>Injury Evaluation</vt:lpstr>
      <vt:lpstr>History</vt:lpstr>
      <vt:lpstr>History</vt:lpstr>
      <vt:lpstr>Observation</vt:lpstr>
      <vt:lpstr>Observation Questions</vt:lpstr>
      <vt:lpstr>Examination</vt:lpstr>
      <vt:lpstr>Palpation</vt:lpstr>
      <vt:lpstr>Notes During Palpation</vt:lpstr>
      <vt:lpstr>Principles of Examination</vt:lpstr>
      <vt:lpstr>Examination of Specific Joints</vt:lpstr>
      <vt:lpstr>Notes on Active Movement</vt:lpstr>
      <vt:lpstr>Notes on Passive Movement</vt:lpstr>
      <vt:lpstr>Notes on Resisted Isometric Movement</vt:lpstr>
      <vt:lpstr>Causes of Muscle Weakness</vt:lpstr>
      <vt:lpstr>Special Tests</vt:lpstr>
      <vt:lpstr>Assessment Determined</vt:lpstr>
      <vt:lpstr>Plan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and Evaluation of Sports Injuries</dc:title>
  <dc:creator>Angela Guggino</dc:creator>
  <cp:lastModifiedBy>Derek Sobczak</cp:lastModifiedBy>
  <cp:revision>26</cp:revision>
  <dcterms:created xsi:type="dcterms:W3CDTF">2015-01-01T21:12:36Z</dcterms:created>
  <dcterms:modified xsi:type="dcterms:W3CDTF">2019-08-08T14:45:43Z</dcterms:modified>
</cp:coreProperties>
</file>