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87" r:id="rId9"/>
    <p:sldId id="263" r:id="rId10"/>
    <p:sldId id="288" r:id="rId11"/>
    <p:sldId id="264" r:id="rId12"/>
    <p:sldId id="265" r:id="rId13"/>
    <p:sldId id="266" r:id="rId14"/>
    <p:sldId id="267" r:id="rId15"/>
    <p:sldId id="289" r:id="rId16"/>
    <p:sldId id="268" r:id="rId17"/>
    <p:sldId id="269" r:id="rId18"/>
    <p:sldId id="270" r:id="rId19"/>
    <p:sldId id="271" r:id="rId20"/>
    <p:sldId id="284" r:id="rId21"/>
    <p:sldId id="285" r:id="rId22"/>
    <p:sldId id="272" r:id="rId23"/>
    <p:sldId id="273" r:id="rId24"/>
    <p:sldId id="274" r:id="rId25"/>
    <p:sldId id="290" r:id="rId26"/>
    <p:sldId id="275" r:id="rId27"/>
    <p:sldId id="286" r:id="rId28"/>
    <p:sldId id="277" r:id="rId29"/>
    <p:sldId id="278" r:id="rId30"/>
    <p:sldId id="279" r:id="rId31"/>
    <p:sldId id="280" r:id="rId32"/>
    <p:sldId id="281" r:id="rId33"/>
    <p:sldId id="283" r:id="rId34"/>
    <p:sldId id="282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16B973-4A41-488D-BBB0-DE832E67AB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046D16-EC54-4EC5-AC15-5B7A506CCE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Therapeutic Physical Modalities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Angie Guggino, MS, ATC, LAT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37118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Contraindications and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Cryotherapy should be used with caution on persons who have:</a:t>
            </a:r>
          </a:p>
          <a:p>
            <a:pPr lvl="1"/>
            <a:r>
              <a:rPr lang="en-US" dirty="0" smtClean="0"/>
              <a:t>Thermoregulatory problems</a:t>
            </a:r>
          </a:p>
          <a:p>
            <a:pPr lvl="1"/>
            <a:r>
              <a:rPr lang="en-US" dirty="0" smtClean="0"/>
              <a:t>Sensory deficits</a:t>
            </a:r>
          </a:p>
          <a:p>
            <a:pPr lvl="1"/>
            <a:r>
              <a:rPr lang="en-US" dirty="0" smtClean="0"/>
              <a:t>Hypersensitivity to cold</a:t>
            </a:r>
          </a:p>
          <a:p>
            <a:pPr lvl="1"/>
            <a:r>
              <a:rPr lang="en-US" dirty="0" smtClean="0"/>
              <a:t>Impaired circulation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Malignant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is applied superficially (skin deep), or with a modality capable of heating tissues up to a few inches beneath the skin </a:t>
            </a:r>
          </a:p>
          <a:p>
            <a:r>
              <a:rPr lang="en-US" dirty="0" smtClean="0"/>
              <a:t>Beneficial effects:</a:t>
            </a:r>
          </a:p>
          <a:p>
            <a:pPr lvl="1"/>
            <a:r>
              <a:rPr lang="en-US" dirty="0" smtClean="0"/>
              <a:t>Reduced pain</a:t>
            </a:r>
          </a:p>
          <a:p>
            <a:pPr lvl="1"/>
            <a:r>
              <a:rPr lang="en-US" dirty="0" smtClean="0"/>
              <a:t>Promotion of healing</a:t>
            </a:r>
          </a:p>
          <a:p>
            <a:pPr lvl="1"/>
            <a:r>
              <a:rPr lang="en-US" dirty="0" smtClean="0"/>
              <a:t>Increased range of motion</a:t>
            </a:r>
          </a:p>
          <a:p>
            <a:pPr lvl="1"/>
            <a:r>
              <a:rPr lang="en-US" dirty="0" smtClean="0"/>
              <a:t>Muscle relaxation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Localized vigorous heating effects:</a:t>
            </a:r>
          </a:p>
          <a:p>
            <a:pPr lvl="1"/>
            <a:r>
              <a:rPr lang="en-US" dirty="0" smtClean="0"/>
              <a:t>Substantially increased vasodilatation </a:t>
            </a:r>
          </a:p>
          <a:p>
            <a:pPr lvl="1"/>
            <a:r>
              <a:rPr lang="en-US" dirty="0" smtClean="0"/>
              <a:t>Increased metabolic rate and capillary pressure and flow</a:t>
            </a:r>
          </a:p>
          <a:p>
            <a:pPr lvl="1"/>
            <a:r>
              <a:rPr lang="en-US" dirty="0" smtClean="0"/>
              <a:t>Clearance of metabolites</a:t>
            </a:r>
          </a:p>
          <a:p>
            <a:pPr lvl="1"/>
            <a:r>
              <a:rPr lang="en-US" dirty="0" smtClean="0"/>
              <a:t>Oxygenation of tissue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Hydrocollator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Moist hot packs used for superficial heating </a:t>
            </a:r>
          </a:p>
          <a:p>
            <a:r>
              <a:rPr lang="en-US" dirty="0" smtClean="0"/>
              <a:t>Kept warm in a heated stainless-steel container filled with hot water in the range of 160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r>
              <a:rPr lang="en-US" dirty="0" smtClean="0"/>
              <a:t>Left in place for 10 to 20 minutes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Hydrocollator</a:t>
            </a:r>
            <a:r>
              <a:rPr lang="en-US" dirty="0"/>
              <a:t> Packs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667000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194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Contraindications and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Heat is not used until 48 to 72 hours after injury </a:t>
            </a:r>
          </a:p>
          <a:p>
            <a:pPr lvl="1"/>
            <a:r>
              <a:rPr lang="en-US" dirty="0" smtClean="0"/>
              <a:t>Heat dilates the vessels and could cause additional bleeding if healing is not adequate</a:t>
            </a:r>
          </a:p>
          <a:p>
            <a:r>
              <a:rPr lang="en-US" dirty="0" smtClean="0"/>
              <a:t>Heat should not be used: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cute injury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thletes with impaired circulation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reas of diminished sensation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thletes who may be heat intolerant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Superficial heating </a:t>
            </a:r>
          </a:p>
          <a:p>
            <a:r>
              <a:rPr lang="en-US" dirty="0" smtClean="0"/>
              <a:t>Agitated, heated water in a whirlpool</a:t>
            </a:r>
          </a:p>
          <a:p>
            <a:r>
              <a:rPr lang="en-US" dirty="0" smtClean="0"/>
              <a:t>Larger area on an extremity can be treated </a:t>
            </a:r>
          </a:p>
          <a:p>
            <a:r>
              <a:rPr lang="en-US" dirty="0" smtClean="0"/>
              <a:t>Athlete can perform range-of-motion exercises while in whirlpool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Contrast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Alternating hot and cold water bath for specified time periods</a:t>
            </a:r>
          </a:p>
          <a:p>
            <a:r>
              <a:rPr lang="en-US" dirty="0" smtClean="0"/>
              <a:t>May be used in the sub-acute injury stage</a:t>
            </a:r>
          </a:p>
          <a:p>
            <a:pPr lvl="1"/>
            <a:r>
              <a:rPr lang="en-US" dirty="0" smtClean="0"/>
              <a:t>48 to 72 hours after the injury occurs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Deep-heating modality </a:t>
            </a:r>
          </a:p>
          <a:p>
            <a:r>
              <a:rPr lang="en-US" dirty="0" smtClean="0"/>
              <a:t>Not recommended during acute injury stage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087471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Diathermy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high-frequency </a:t>
            </a:r>
            <a:r>
              <a:rPr lang="en-US" dirty="0"/>
              <a:t>electric current is delivered via shortwave, microwave, or ultrasound to generate deep heat in body tissues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00600" y="2514600"/>
            <a:ext cx="3393394" cy="24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and effectiveness of physical modalities.</a:t>
            </a:r>
          </a:p>
        </p:txBody>
      </p:sp>
      <p:pic>
        <p:nvPicPr>
          <p:cNvPr id="4" name="Picture 3" descr="File:Blue-bullseye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44635"/>
            <a:ext cx="2647950" cy="2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Paraffin bath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Wax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0762" y="3307556"/>
            <a:ext cx="3048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electrical currents through skin into the body causing nerve tissue stimulation</a:t>
            </a:r>
          </a:p>
          <a:p>
            <a:r>
              <a:rPr lang="en-US" dirty="0" smtClean="0"/>
              <a:t>Use is limited by law </a:t>
            </a:r>
          </a:p>
          <a:p>
            <a:r>
              <a:rPr lang="en-US" dirty="0" smtClean="0"/>
              <a:t>Two main categories:</a:t>
            </a:r>
          </a:p>
          <a:p>
            <a:pPr lvl="1"/>
            <a:r>
              <a:rPr lang="en-US" dirty="0" smtClean="0"/>
              <a:t>Electrical stimulation</a:t>
            </a:r>
          </a:p>
          <a:p>
            <a:pPr lvl="1"/>
            <a:r>
              <a:rPr lang="en-US" dirty="0" smtClean="0"/>
              <a:t>Transcutaneous electrical nerve stimulation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E-</a:t>
            </a:r>
            <a:r>
              <a:rPr lang="en-US" dirty="0" err="1" smtClean="0"/>
              <a:t>stim</a:t>
            </a:r>
            <a:r>
              <a:rPr lang="en-US" dirty="0" smtClean="0"/>
              <a:t> or muscle </a:t>
            </a:r>
            <a:r>
              <a:rPr lang="en-US" dirty="0" err="1" smtClean="0"/>
              <a:t>stim</a:t>
            </a:r>
            <a:endParaRPr lang="en-US" dirty="0" smtClean="0"/>
          </a:p>
          <a:p>
            <a:r>
              <a:rPr lang="en-US" dirty="0" smtClean="0"/>
              <a:t>Effects include: </a:t>
            </a:r>
          </a:p>
          <a:p>
            <a:pPr lvl="1"/>
            <a:r>
              <a:rPr lang="en-US" dirty="0" smtClean="0"/>
              <a:t>increasing range of motion and muscle strength</a:t>
            </a:r>
          </a:p>
          <a:p>
            <a:pPr lvl="1"/>
            <a:r>
              <a:rPr lang="en-US" dirty="0" smtClean="0"/>
              <a:t>reeducating muscles</a:t>
            </a:r>
          </a:p>
          <a:p>
            <a:pPr lvl="1"/>
            <a:r>
              <a:rPr lang="en-US" dirty="0" smtClean="0"/>
              <a:t>improving muscle tone</a:t>
            </a:r>
          </a:p>
          <a:p>
            <a:pPr lvl="1"/>
            <a:r>
              <a:rPr lang="en-US" dirty="0" smtClean="0"/>
              <a:t>controlling pain</a:t>
            </a:r>
          </a:p>
          <a:p>
            <a:r>
              <a:rPr lang="en-US" dirty="0" smtClean="0"/>
              <a:t>Neuromuscular electrical stimulation is most common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Transcutaneous Electrical </a:t>
            </a:r>
            <a:r>
              <a:rPr lang="en-US" dirty="0"/>
              <a:t>N</a:t>
            </a:r>
            <a:r>
              <a:rPr lang="en-US" dirty="0" smtClean="0"/>
              <a:t>erve </a:t>
            </a:r>
            <a:r>
              <a:rPr lang="en-US" dirty="0"/>
              <a:t>S</a:t>
            </a:r>
            <a:r>
              <a:rPr lang="en-US" dirty="0" smtClean="0"/>
              <a:t>timulation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T.E.N.S.</a:t>
            </a:r>
          </a:p>
          <a:p>
            <a:r>
              <a:rPr lang="en-US" dirty="0" smtClean="0"/>
              <a:t>Commonly applied with a portable unit for pain control </a:t>
            </a:r>
          </a:p>
          <a:p>
            <a:r>
              <a:rPr lang="en-US" dirty="0" smtClean="0"/>
              <a:t>Electric current is applied through a surface electrode pad that is in contact with the external skin surface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E-stim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667000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55" y="2514600"/>
            <a:ext cx="1853073" cy="248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74" y="4495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stimulation should not be used:</a:t>
            </a:r>
          </a:p>
          <a:p>
            <a:pPr lvl="1"/>
            <a:r>
              <a:rPr lang="en-US" dirty="0" smtClean="0"/>
              <a:t>Over the carotid sinus</a:t>
            </a:r>
          </a:p>
          <a:p>
            <a:pPr lvl="1"/>
            <a:r>
              <a:rPr lang="en-US" dirty="0" smtClean="0"/>
              <a:t>During pregnancy</a:t>
            </a:r>
          </a:p>
          <a:p>
            <a:pPr lvl="1"/>
            <a:r>
              <a:rPr lang="en-US" dirty="0" smtClean="0"/>
              <a:t>In individuals with pacemakers</a:t>
            </a:r>
          </a:p>
          <a:p>
            <a:pPr lvl="1"/>
            <a:r>
              <a:rPr lang="en-US" dirty="0" smtClean="0"/>
              <a:t>On people who are sensitive to electricity</a:t>
            </a:r>
          </a:p>
          <a:p>
            <a:pPr lvl="1"/>
            <a:r>
              <a:rPr lang="en-US" dirty="0" smtClean="0"/>
              <a:t>Any time active motion is contraindicated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Massage</a:t>
            </a:r>
          </a:p>
          <a:p>
            <a:r>
              <a:rPr lang="fr-FR" dirty="0" smtClean="0"/>
              <a:t>Intermittent </a:t>
            </a:r>
            <a:r>
              <a:rPr lang="fr-FR" dirty="0"/>
              <a:t>compression </a:t>
            </a:r>
            <a:r>
              <a:rPr lang="fr-FR" dirty="0" smtClean="0"/>
              <a:t>unit</a:t>
            </a:r>
          </a:p>
          <a:p>
            <a:r>
              <a:rPr lang="fr-FR" dirty="0" smtClean="0"/>
              <a:t>Traction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34000" y="2313432"/>
            <a:ext cx="232410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" y="4369419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Anti-pyretic</a:t>
            </a:r>
          </a:p>
          <a:p>
            <a:r>
              <a:rPr lang="en-US" dirty="0" smtClean="0"/>
              <a:t>Anti-inflammatory</a:t>
            </a:r>
          </a:p>
          <a:p>
            <a:r>
              <a:rPr lang="en-US" dirty="0" smtClean="0"/>
              <a:t>Analgesic</a:t>
            </a:r>
          </a:p>
          <a:p>
            <a:r>
              <a:rPr lang="en-US" dirty="0" smtClean="0"/>
              <a:t>Anti-fungal</a:t>
            </a:r>
          </a:p>
          <a:p>
            <a:r>
              <a:rPr lang="en-US" dirty="0" smtClean="0"/>
              <a:t>Gastrointestinal</a:t>
            </a:r>
          </a:p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Asthma medication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 vs. OTC’s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Prescription medications require physician approval</a:t>
            </a:r>
          </a:p>
          <a:p>
            <a:r>
              <a:rPr lang="en-US" dirty="0" smtClean="0"/>
              <a:t>Over-the-counter medications are often less doses of prescription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Anti-Pyretic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decrease fever</a:t>
            </a:r>
          </a:p>
          <a:p>
            <a:r>
              <a:rPr lang="en-US" dirty="0" smtClean="0"/>
              <a:t>Acetaminophen (Tylenol)</a:t>
            </a:r>
          </a:p>
          <a:p>
            <a:r>
              <a:rPr lang="en-US" dirty="0" smtClean="0"/>
              <a:t>Ibuprofen (Motrin, Advil)</a:t>
            </a:r>
          </a:p>
          <a:p>
            <a:r>
              <a:rPr lang="en-US" dirty="0" smtClean="0"/>
              <a:t>Aspirin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Heating, cooling, and mechanical/electrical methods of treatment used on the human body </a:t>
            </a:r>
          </a:p>
          <a:p>
            <a:r>
              <a:rPr lang="en-US" dirty="0" smtClean="0"/>
              <a:t>Hot and cold treatments, therapeutic ultrasound, and various electrical modalities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Anti-inflammatory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Steroidal requires Rx</a:t>
            </a:r>
          </a:p>
          <a:p>
            <a:pPr lvl="1"/>
            <a:r>
              <a:rPr lang="en-US" dirty="0" smtClean="0"/>
              <a:t>prednisone</a:t>
            </a:r>
          </a:p>
          <a:p>
            <a:r>
              <a:rPr lang="en-US" dirty="0" smtClean="0"/>
              <a:t>Non-Steroidal (NSAIDS) – Rx</a:t>
            </a:r>
          </a:p>
          <a:p>
            <a:pPr lvl="1"/>
            <a:r>
              <a:rPr lang="en-US" dirty="0"/>
              <a:t>diclofenac (Cambia, </a:t>
            </a:r>
            <a:r>
              <a:rPr lang="en-US" dirty="0" err="1"/>
              <a:t>Cataflam</a:t>
            </a:r>
            <a:r>
              <a:rPr lang="en-US" dirty="0"/>
              <a:t>, </a:t>
            </a:r>
            <a:r>
              <a:rPr lang="en-US" dirty="0" err="1"/>
              <a:t>Voltaren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etodolac</a:t>
            </a:r>
            <a:r>
              <a:rPr lang="en-US" dirty="0"/>
              <a:t> (</a:t>
            </a:r>
            <a:r>
              <a:rPr lang="en-US" dirty="0" err="1"/>
              <a:t>Lodine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fenoprofen</a:t>
            </a:r>
            <a:r>
              <a:rPr lang="en-US" dirty="0"/>
              <a:t> (</a:t>
            </a:r>
            <a:r>
              <a:rPr lang="en-US" dirty="0" err="1"/>
              <a:t>Nalfon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flurbiprofen</a:t>
            </a:r>
            <a:r>
              <a:rPr lang="en-US" dirty="0"/>
              <a:t> (</a:t>
            </a:r>
            <a:r>
              <a:rPr lang="en-US" dirty="0" err="1"/>
              <a:t>Ansaid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naproxen (</a:t>
            </a:r>
            <a:r>
              <a:rPr lang="en-US" dirty="0" err="1"/>
              <a:t>Anaprox</a:t>
            </a:r>
            <a:r>
              <a:rPr lang="en-US" dirty="0"/>
              <a:t>, Naprosyn)</a:t>
            </a:r>
          </a:p>
          <a:p>
            <a:pPr lvl="1"/>
            <a:r>
              <a:rPr lang="en-US" dirty="0" err="1"/>
              <a:t>oxaprozin</a:t>
            </a:r>
            <a:r>
              <a:rPr lang="en-US" dirty="0"/>
              <a:t> (</a:t>
            </a:r>
            <a:r>
              <a:rPr lang="en-US" dirty="0" err="1"/>
              <a:t>Daypro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Non-steroidal (NSAIDS) - OTC</a:t>
            </a:r>
          </a:p>
          <a:p>
            <a:pPr lvl="1"/>
            <a:r>
              <a:rPr lang="en-US" dirty="0" smtClean="0"/>
              <a:t>Ibuprofen (Motrin, Advil)</a:t>
            </a:r>
          </a:p>
          <a:p>
            <a:pPr lvl="1"/>
            <a:r>
              <a:rPr lang="en-US" dirty="0" smtClean="0"/>
              <a:t>Aspirin</a:t>
            </a:r>
          </a:p>
          <a:p>
            <a:pPr lvl="1"/>
            <a:r>
              <a:rPr lang="en-US" dirty="0" smtClean="0"/>
              <a:t>Naproxen (Aleve)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Analgesic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killers</a:t>
            </a:r>
          </a:p>
          <a:p>
            <a:r>
              <a:rPr lang="en-US" dirty="0" smtClean="0"/>
              <a:t>Rx usually narcotic</a:t>
            </a:r>
          </a:p>
          <a:p>
            <a:pPr lvl="1"/>
            <a:r>
              <a:rPr lang="en-US" dirty="0" smtClean="0"/>
              <a:t>Morphine, hydrocodone, fentanyl	oxycodone</a:t>
            </a:r>
            <a:endParaRPr lang="en-US" dirty="0"/>
          </a:p>
          <a:p>
            <a:r>
              <a:rPr lang="en-US" dirty="0" smtClean="0"/>
              <a:t>OTC’s</a:t>
            </a:r>
          </a:p>
          <a:p>
            <a:pPr lvl="1"/>
            <a:r>
              <a:rPr lang="en-US" dirty="0" smtClean="0"/>
              <a:t>Aspirin, Tylenol, NSAID’s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control to prevent attacks</a:t>
            </a:r>
          </a:p>
          <a:p>
            <a:pPr lvl="1"/>
            <a:r>
              <a:rPr lang="en-US" dirty="0" smtClean="0"/>
              <a:t>Rx only</a:t>
            </a:r>
            <a:endParaRPr lang="en-US" dirty="0"/>
          </a:p>
          <a:p>
            <a:r>
              <a:rPr lang="en-US" dirty="0" smtClean="0"/>
              <a:t>Quick-relief from attack symptoms</a:t>
            </a:r>
          </a:p>
          <a:p>
            <a:pPr lvl="1"/>
            <a:r>
              <a:rPr lang="en-US" dirty="0" smtClean="0"/>
              <a:t>Rx only</a:t>
            </a:r>
          </a:p>
          <a:p>
            <a:pPr lvl="1"/>
            <a:r>
              <a:rPr lang="en-US" dirty="0" smtClean="0"/>
              <a:t>Albuterol</a:t>
            </a:r>
            <a:endParaRPr lang="en-US" dirty="0"/>
          </a:p>
          <a:p>
            <a:r>
              <a:rPr lang="en-US" dirty="0" smtClean="0"/>
              <a:t>OTC medication provide temporary relief</a:t>
            </a:r>
          </a:p>
          <a:p>
            <a:pPr lvl="1"/>
            <a:r>
              <a:rPr lang="en-US" dirty="0"/>
              <a:t>Primatene Mist and </a:t>
            </a:r>
            <a:r>
              <a:rPr lang="en-US" dirty="0" err="1"/>
              <a:t>Bronkaid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in Sports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Anti-fungal:  used to treat a variety of fungal infections</a:t>
            </a:r>
          </a:p>
          <a:p>
            <a:pPr lvl="1"/>
            <a:r>
              <a:rPr lang="en-US" dirty="0" smtClean="0"/>
              <a:t>Ring worm, jock itch, athlete’s foot</a:t>
            </a:r>
            <a:endParaRPr lang="en-US" dirty="0"/>
          </a:p>
          <a:p>
            <a:r>
              <a:rPr lang="en-US" dirty="0" smtClean="0"/>
              <a:t>Gastrointestinal: used to treat a variety of conditions</a:t>
            </a:r>
          </a:p>
          <a:p>
            <a:pPr lvl="1"/>
            <a:r>
              <a:rPr lang="en-US" dirty="0" smtClean="0"/>
              <a:t>Nausea, diarrhea, gas, acid reflux</a:t>
            </a:r>
          </a:p>
          <a:p>
            <a:r>
              <a:rPr lang="en-US" dirty="0" smtClean="0"/>
              <a:t>Antibiotics: used to treat bacterial infections</a:t>
            </a:r>
          </a:p>
          <a:p>
            <a:pPr lvl="1"/>
            <a:r>
              <a:rPr lang="en-US" dirty="0" smtClean="0"/>
              <a:t>Topical and oral</a:t>
            </a:r>
          </a:p>
          <a:p>
            <a:pPr lvl="1"/>
            <a:r>
              <a:rPr lang="en-US" dirty="0" smtClean="0"/>
              <a:t>Several different classifications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026" name="Picture 2" descr="C:\Users\gam10096\AppData\Local\Microsoft\Windows\Temporary Internet Files\Content.IE5\LDEJ278F\panda_bear_by_ponchofirewalker01-d5vq4u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930" y="2907855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along with other forms of treatment</a:t>
            </a:r>
          </a:p>
          <a:p>
            <a:pPr lvl="1"/>
            <a:r>
              <a:rPr lang="en-US" dirty="0" smtClean="0"/>
              <a:t>To relieve pain, reduce or retard swelling, decrease spasm, and promote healing</a:t>
            </a:r>
          </a:p>
          <a:p>
            <a:r>
              <a:rPr lang="en-US" dirty="0" smtClean="0"/>
              <a:t>Can minimize time lost from participation </a:t>
            </a:r>
          </a:p>
          <a:p>
            <a:r>
              <a:rPr lang="en-US" dirty="0" smtClean="0"/>
              <a:t>Used improperly, condition may worsen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cooling agents (e.g., cold packs, cold bucket baths, and ice massage) </a:t>
            </a:r>
          </a:p>
          <a:p>
            <a:r>
              <a:rPr lang="en-US" dirty="0" smtClean="0"/>
              <a:t>Most widely used therapy</a:t>
            </a:r>
          </a:p>
          <a:p>
            <a:r>
              <a:rPr lang="en-US" dirty="0" smtClean="0"/>
              <a:t>Responses include</a:t>
            </a:r>
          </a:p>
          <a:p>
            <a:pPr lvl="1"/>
            <a:r>
              <a:rPr lang="en-US" dirty="0" smtClean="0"/>
              <a:t>reduction of tissue metabolism</a:t>
            </a:r>
          </a:p>
          <a:p>
            <a:pPr lvl="1"/>
            <a:r>
              <a:rPr lang="en-US" dirty="0" smtClean="0"/>
              <a:t>decreased nerve conduction velocity</a:t>
            </a:r>
          </a:p>
          <a:p>
            <a:pPr lvl="1"/>
            <a:r>
              <a:rPr lang="en-US" dirty="0" smtClean="0"/>
              <a:t>reduced muscle spasm</a:t>
            </a:r>
          </a:p>
          <a:p>
            <a:pPr lvl="1"/>
            <a:r>
              <a:rPr lang="en-US" dirty="0" smtClean="0"/>
              <a:t>secondary vasodilatation</a:t>
            </a:r>
          </a:p>
          <a:p>
            <a:pPr lvl="1"/>
            <a:r>
              <a:rPr lang="en-US" dirty="0" smtClean="0"/>
              <a:t>increase in muscle strength after treatment</a:t>
            </a:r>
          </a:p>
          <a:p>
            <a:r>
              <a:rPr lang="en-US" dirty="0" smtClean="0"/>
              <a:t>If left on too long, counter effects may occur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Ice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for local areas of concern </a:t>
            </a:r>
          </a:p>
          <a:p>
            <a:r>
              <a:rPr lang="en-US" dirty="0" smtClean="0"/>
              <a:t>Quick and economical</a:t>
            </a:r>
          </a:p>
          <a:p>
            <a:pPr lvl="1"/>
            <a:r>
              <a:rPr lang="en-US" dirty="0" smtClean="0"/>
              <a:t>Plastic bags with ice cubes</a:t>
            </a:r>
          </a:p>
          <a:p>
            <a:pPr lvl="1"/>
            <a:r>
              <a:rPr lang="en-US" dirty="0" smtClean="0"/>
              <a:t>Gel packs</a:t>
            </a:r>
          </a:p>
          <a:p>
            <a:pPr lvl="1"/>
            <a:r>
              <a:rPr lang="en-US" dirty="0" smtClean="0"/>
              <a:t>Chemical-activated cold pack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Packs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47" y="2286000"/>
            <a:ext cx="2781562" cy="350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Ice massage</a:t>
            </a:r>
          </a:p>
          <a:p>
            <a:pPr lvl="1"/>
            <a:r>
              <a:rPr lang="en-US" dirty="0" smtClean="0"/>
              <a:t>Used for localized problems (e.g., tennis elbow)</a:t>
            </a:r>
          </a:p>
          <a:p>
            <a:pPr lvl="1"/>
            <a:r>
              <a:rPr lang="en-US" dirty="0" smtClean="0"/>
              <a:t>Only takes about five – ten minutes </a:t>
            </a:r>
          </a:p>
          <a:p>
            <a:r>
              <a:rPr lang="en-US" dirty="0" smtClean="0"/>
              <a:t>Cold water compression</a:t>
            </a:r>
          </a:p>
          <a:p>
            <a:pPr lvl="1"/>
            <a:r>
              <a:rPr lang="en-US" dirty="0" smtClean="0"/>
              <a:t>Cold and compression applied simultaneously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-cuff </a:t>
            </a:r>
          </a:p>
          <a:p>
            <a:r>
              <a:rPr lang="en-US" dirty="0" smtClean="0"/>
              <a:t>Ice baths</a:t>
            </a:r>
          </a:p>
          <a:p>
            <a:pPr lvl="1"/>
            <a:r>
              <a:rPr lang="en-US" dirty="0" smtClean="0"/>
              <a:t>Immersion in a bucket of ice water or whirlpool</a:t>
            </a:r>
          </a:p>
          <a:p>
            <a:pPr lvl="1"/>
            <a:r>
              <a:rPr lang="en-US" dirty="0" smtClean="0"/>
              <a:t>Allows complete, uniform coverage</a:t>
            </a:r>
          </a:p>
          <a:p>
            <a:pPr lvl="1"/>
            <a:r>
              <a:rPr lang="en-US" dirty="0" smtClean="0"/>
              <a:t>Some exercise movements may be performed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Massage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438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799</Words>
  <Application>Microsoft Office PowerPoint</Application>
  <PresentationFormat>On-screen Show (4:3)</PresentationFormat>
  <Paragraphs>174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Wingdings 2</vt:lpstr>
      <vt:lpstr>iRespondGraphMaster</vt:lpstr>
      <vt:lpstr>Austin</vt:lpstr>
      <vt:lpstr>Therapeutic Physical Modalities</vt:lpstr>
      <vt:lpstr>Learning Target</vt:lpstr>
      <vt:lpstr>Therapeutic Modalities</vt:lpstr>
      <vt:lpstr>Therapeutic Modalities</vt:lpstr>
      <vt:lpstr>Cryotherapy</vt:lpstr>
      <vt:lpstr>Ice packs</vt:lpstr>
      <vt:lpstr>Ice Packs</vt:lpstr>
      <vt:lpstr>Cryotherapy</vt:lpstr>
      <vt:lpstr>Ice Massage</vt:lpstr>
      <vt:lpstr>Contraindications and Precautions</vt:lpstr>
      <vt:lpstr>Heating Agents</vt:lpstr>
      <vt:lpstr>Heating Agents</vt:lpstr>
      <vt:lpstr>Hydrocollator Packs</vt:lpstr>
      <vt:lpstr>Hydrocollator Packs</vt:lpstr>
      <vt:lpstr>Contraindications and Precautions</vt:lpstr>
      <vt:lpstr>Hydrotherapy </vt:lpstr>
      <vt:lpstr>Contrast Therapy</vt:lpstr>
      <vt:lpstr>Ultrasound</vt:lpstr>
      <vt:lpstr>Diathermy</vt:lpstr>
      <vt:lpstr>Paraffin bath</vt:lpstr>
      <vt:lpstr>Electrical Modalities</vt:lpstr>
      <vt:lpstr>Electrical Stimulation</vt:lpstr>
      <vt:lpstr>Transcutaneous Electrical Nerve Stimulation </vt:lpstr>
      <vt:lpstr>E-stim</vt:lpstr>
      <vt:lpstr>Contraindications</vt:lpstr>
      <vt:lpstr>Manual Modalities</vt:lpstr>
      <vt:lpstr>Medications</vt:lpstr>
      <vt:lpstr>Rx vs. OTC’s</vt:lpstr>
      <vt:lpstr>Anti-Pyretic</vt:lpstr>
      <vt:lpstr>Anti-inflammatory</vt:lpstr>
      <vt:lpstr>Analgesic</vt:lpstr>
      <vt:lpstr>Asthma Medication</vt:lpstr>
      <vt:lpstr>Common in Sports Medicine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Physical Modalities</dc:title>
  <dc:creator>Angela Guggino</dc:creator>
  <cp:lastModifiedBy>Angela Guggino</cp:lastModifiedBy>
  <cp:revision>29</cp:revision>
  <dcterms:created xsi:type="dcterms:W3CDTF">2015-01-02T22:18:01Z</dcterms:created>
  <dcterms:modified xsi:type="dcterms:W3CDTF">2018-01-30T16:33:02Z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