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9" r:id="rId4"/>
    <p:sldId id="261" r:id="rId5"/>
    <p:sldId id="260" r:id="rId6"/>
    <p:sldId id="263" r:id="rId7"/>
    <p:sldId id="270" r:id="rId8"/>
    <p:sldId id="271" r:id="rId9"/>
    <p:sldId id="272" r:id="rId10"/>
    <p:sldId id="268" r:id="rId11"/>
    <p:sldId id="262" r:id="rId12"/>
    <p:sldId id="264" r:id="rId13"/>
    <p:sldId id="265" r:id="rId14"/>
    <p:sldId id="273" r:id="rId15"/>
    <p:sldId id="274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626D0-B579-4C81-8EE8-9EA3713FB90E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A0299-C72A-47E8-AF7D-51541E0E6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575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7727-A323-44B1-B0F4-D20F4CE79E43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1499-2008-41D9-A37A-851BC8A8322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7727-A323-44B1-B0F4-D20F4CE79E43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1499-2008-41D9-A37A-851BC8A832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7727-A323-44B1-B0F4-D20F4CE79E43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1499-2008-41D9-A37A-851BC8A832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7727-A323-44B1-B0F4-D20F4CE79E43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1499-2008-41D9-A37A-851BC8A8322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7727-A323-44B1-B0F4-D20F4CE79E43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1499-2008-41D9-A37A-851BC8A832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7727-A323-44B1-B0F4-D20F4CE79E43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1499-2008-41D9-A37A-851BC8A832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7727-A323-44B1-B0F4-D20F4CE79E43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1499-2008-41D9-A37A-851BC8A832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7727-A323-44B1-B0F4-D20F4CE79E43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1499-2008-41D9-A37A-851BC8A832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7727-A323-44B1-B0F4-D20F4CE79E43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1499-2008-41D9-A37A-851BC8A832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7727-A323-44B1-B0F4-D20F4CE79E43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1499-2008-41D9-A37A-851BC8A832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7727-A323-44B1-B0F4-D20F4CE79E43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1499-2008-41D9-A37A-851BC8A832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D377727-A323-44B1-B0F4-D20F4CE79E43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E3E61499-2008-41D9-A37A-851BC8A8322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Angie Guggino, MS, ATC, LAT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Kinesiology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687328"/>
            <a:ext cx="1568196" cy="180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90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Body Planes </a:t>
            </a: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9" y="1371600"/>
            <a:ext cx="4155769" cy="4912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929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Bursitis </a:t>
            </a:r>
          </a:p>
          <a:p>
            <a:pPr lvl="1"/>
            <a:r>
              <a:rPr lang="en-US" dirty="0"/>
              <a:t>Inflammation of synovial bursa </a:t>
            </a:r>
          </a:p>
          <a:p>
            <a:pPr lvl="1"/>
            <a:r>
              <a:rPr lang="en-US" dirty="0"/>
              <a:t>Can be caused by excessive stress or tension</a:t>
            </a:r>
          </a:p>
          <a:p>
            <a:r>
              <a:rPr lang="en-US" dirty="0"/>
              <a:t>Arthritis </a:t>
            </a:r>
          </a:p>
          <a:p>
            <a:pPr lvl="1"/>
            <a:r>
              <a:rPr lang="en-US" dirty="0"/>
              <a:t>Inflammation of the entire joint</a:t>
            </a:r>
          </a:p>
          <a:p>
            <a:pPr lvl="1"/>
            <a:r>
              <a:rPr lang="en-US" dirty="0"/>
              <a:t>Usually involves all joint tissues (cartilage, bone, muscles, tendons, ligaments, nerves, etc.)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Rheumatic fever </a:t>
            </a:r>
          </a:p>
          <a:p>
            <a:pPr lvl="1"/>
            <a:r>
              <a:rPr lang="en-US" dirty="0"/>
              <a:t>Disease involving a bacterial infection </a:t>
            </a:r>
          </a:p>
          <a:p>
            <a:pPr lvl="1"/>
            <a:r>
              <a:rPr lang="en-US" dirty="0"/>
              <a:t>If undetected, bacterium can be carried by the bloodstream to the joints</a:t>
            </a:r>
          </a:p>
          <a:p>
            <a:pPr lvl="1"/>
            <a:r>
              <a:rPr lang="en-US" dirty="0"/>
              <a:t>Results in rheumatoid arthritis </a:t>
            </a:r>
          </a:p>
          <a:p>
            <a:r>
              <a:rPr lang="en-US" dirty="0"/>
              <a:t>Rheumatoid arthritis </a:t>
            </a:r>
          </a:p>
          <a:p>
            <a:pPr lvl="1"/>
            <a:r>
              <a:rPr lang="en-US" dirty="0"/>
              <a:t>Connective-tissue disorder </a:t>
            </a:r>
          </a:p>
          <a:p>
            <a:pPr lvl="1"/>
            <a:r>
              <a:rPr lang="en-US" dirty="0"/>
              <a:t>Severe inflammation of small joints</a:t>
            </a:r>
          </a:p>
          <a:p>
            <a:pPr lvl="1"/>
            <a:r>
              <a:rPr lang="en-US" dirty="0"/>
              <a:t>Severely debilitating </a:t>
            </a:r>
          </a:p>
        </p:txBody>
      </p:sp>
    </p:spTree>
    <p:extLst>
      <p:ext uri="{BB962C8B-B14F-4D97-AF65-F5344CB8AC3E}">
        <p14:creationId xmlns:p14="http://schemas.microsoft.com/office/powerpoint/2010/main" val="263463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Primary </a:t>
            </a:r>
            <a:r>
              <a:rPr lang="en-US" dirty="0" err="1"/>
              <a:t>fibrositis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Inflammation of fibrous connective tissue </a:t>
            </a:r>
          </a:p>
          <a:p>
            <a:pPr lvl="1"/>
            <a:r>
              <a:rPr lang="en-US" dirty="0"/>
              <a:t>Called rheumatism</a:t>
            </a:r>
          </a:p>
          <a:p>
            <a:pPr lvl="1"/>
            <a:r>
              <a:rPr lang="en-US" dirty="0"/>
              <a:t>Lower back called lumbago</a:t>
            </a:r>
          </a:p>
          <a:p>
            <a:r>
              <a:rPr lang="en-US" dirty="0"/>
              <a:t>Osteoarthritis</a:t>
            </a:r>
          </a:p>
          <a:p>
            <a:pPr lvl="1"/>
            <a:r>
              <a:rPr lang="en-US" dirty="0"/>
              <a:t>Degenerative joint disease</a:t>
            </a:r>
          </a:p>
          <a:p>
            <a:pPr lvl="1"/>
            <a:r>
              <a:rPr lang="en-US" dirty="0"/>
              <a:t>Occurs with advancing age</a:t>
            </a:r>
          </a:p>
          <a:p>
            <a:r>
              <a:rPr lang="en-US" dirty="0"/>
              <a:t>Gout </a:t>
            </a:r>
          </a:p>
          <a:p>
            <a:pPr lvl="1"/>
            <a:r>
              <a:rPr lang="en-US" dirty="0"/>
              <a:t>Accumulation of uric acid crystals in joint at base of large toe and other joints of feet and legs</a:t>
            </a:r>
          </a:p>
          <a:p>
            <a:pPr lvl="1"/>
            <a:r>
              <a:rPr lang="en-US" dirty="0"/>
              <a:t>Waste-product crystals can accumulate in kidneys, causing kidney damage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82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Closed and Open Kinematic Chains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en-US" dirty="0"/>
              <a:t>Closed kinematic chain </a:t>
            </a:r>
          </a:p>
          <a:p>
            <a:pPr lvl="1"/>
            <a:r>
              <a:rPr lang="en-US" altLang="en-US" dirty="0"/>
              <a:t>Movement or exercise at the end of the chain, farthest from the body, is fixed</a:t>
            </a:r>
          </a:p>
          <a:p>
            <a:pPr lvl="1"/>
            <a:r>
              <a:rPr lang="en-US" altLang="en-US" dirty="0"/>
              <a:t>In a squat feet are fixed and the rest of leg chain moves</a:t>
            </a:r>
          </a:p>
          <a:p>
            <a:r>
              <a:rPr lang="en-US" altLang="en-US" dirty="0"/>
              <a:t>Open kinematic chain </a:t>
            </a:r>
          </a:p>
          <a:p>
            <a:pPr lvl="1"/>
            <a:r>
              <a:rPr lang="en-US" altLang="en-US" dirty="0"/>
              <a:t>Movement or exercise at the end of the chain is free</a:t>
            </a:r>
          </a:p>
          <a:p>
            <a:pPr lvl="1"/>
            <a:r>
              <a:rPr lang="en-US" altLang="en-US" dirty="0"/>
              <a:t>Seated leg extension</a:t>
            </a:r>
          </a:p>
        </p:txBody>
      </p:sp>
    </p:spTree>
    <p:extLst>
      <p:ext uri="{BB962C8B-B14F-4D97-AF65-F5344CB8AC3E}">
        <p14:creationId xmlns:p14="http://schemas.microsoft.com/office/powerpoint/2010/main" val="346487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028B5-7AA4-4211-BBF9-7849D70B9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Concentric vs eccentric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7F355-32CE-44BA-8DCE-37D3C2C8790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3200" dirty="0"/>
              <a:t>Concentric </a:t>
            </a:r>
          </a:p>
          <a:p>
            <a:r>
              <a:rPr lang="en-US" sz="3200" dirty="0"/>
              <a:t>Eccentric 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C220EB-7C61-400A-B636-18FEC85F2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905000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76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End</a:t>
            </a:r>
          </a:p>
        </p:txBody>
      </p:sp>
      <p:pic>
        <p:nvPicPr>
          <p:cNvPr id="2050" name="Picture 2" descr="C:\Users\gam10096\AppData\Local\Microsoft\Windows\Temporary Internet Files\Content.IE5\Z0B7NEEF\cute-panda_2[1]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7" y="1733550"/>
            <a:ext cx="5114925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87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Target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The articular system and its importance to movement.</a:t>
            </a:r>
          </a:p>
        </p:txBody>
      </p:sp>
      <p:pic>
        <p:nvPicPr>
          <p:cNvPr id="4" name="Picture 3" descr="File:Blue-bullseye.pn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590800"/>
            <a:ext cx="2650162" cy="264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04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Kinesiology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Study of physical activity or movement </a:t>
            </a:r>
          </a:p>
          <a:p>
            <a:r>
              <a:rPr lang="en-US" dirty="0"/>
              <a:t>Anatomy, biomechanics, physiology, psychomotor behavior, and various social and cultural factors </a:t>
            </a:r>
          </a:p>
          <a:p>
            <a:r>
              <a:rPr lang="en-US" dirty="0"/>
              <a:t>Focuses on exercise stress, movement efficiency, and fitness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83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Articular System 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en-US" dirty="0"/>
              <a:t>Series of joints that allows movement</a:t>
            </a:r>
          </a:p>
          <a:p>
            <a:pPr lvl="1"/>
            <a:r>
              <a:rPr lang="en-US" altLang="en-US" dirty="0"/>
              <a:t>Combined with neuromuscular system, enables locomotion</a:t>
            </a:r>
          </a:p>
          <a:p>
            <a:r>
              <a:rPr lang="en-US" altLang="en-US" dirty="0"/>
              <a:t>Joint articulation</a:t>
            </a:r>
          </a:p>
          <a:p>
            <a:pPr lvl="1"/>
            <a:r>
              <a:rPr lang="en-US" altLang="en-US" dirty="0"/>
              <a:t>Formed when two bones come into contact </a:t>
            </a:r>
          </a:p>
          <a:p>
            <a:pPr lvl="1"/>
            <a:r>
              <a:rPr lang="en-US" altLang="en-US" dirty="0"/>
              <a:t>Can be freely movable </a:t>
            </a:r>
          </a:p>
          <a:p>
            <a:r>
              <a:rPr lang="en-US" altLang="en-US" dirty="0" err="1"/>
              <a:t>Arthrology</a:t>
            </a:r>
            <a:endParaRPr lang="en-US" altLang="en-US" dirty="0"/>
          </a:p>
          <a:p>
            <a:pPr lvl="1"/>
            <a:r>
              <a:rPr lang="en-US" altLang="en-US" dirty="0"/>
              <a:t>Study of joints</a:t>
            </a:r>
          </a:p>
        </p:txBody>
      </p:sp>
    </p:spTree>
    <p:extLst>
      <p:ext uri="{BB962C8B-B14F-4D97-AF65-F5344CB8AC3E}">
        <p14:creationId xmlns:p14="http://schemas.microsoft.com/office/powerpoint/2010/main" val="321627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Classifications of Joints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Synarthroses</a:t>
            </a:r>
            <a:r>
              <a:rPr lang="en-US" dirty="0"/>
              <a:t> (Immovable)</a:t>
            </a:r>
          </a:p>
          <a:p>
            <a:pPr lvl="1"/>
            <a:r>
              <a:rPr lang="en-US" dirty="0"/>
              <a:t>Joints that lack a synovial cavity </a:t>
            </a:r>
          </a:p>
          <a:p>
            <a:pPr lvl="1"/>
            <a:r>
              <a:rPr lang="en-US" dirty="0"/>
              <a:t>Held closely together by fibrous connective tissue</a:t>
            </a:r>
          </a:p>
          <a:p>
            <a:pPr lvl="1"/>
            <a:r>
              <a:rPr lang="en-US" dirty="0"/>
              <a:t>3 structural types (Sutures, </a:t>
            </a:r>
            <a:r>
              <a:rPr lang="en-US" dirty="0" err="1"/>
              <a:t>Syndesmosis</a:t>
            </a:r>
            <a:r>
              <a:rPr lang="en-US" dirty="0"/>
              <a:t>, </a:t>
            </a:r>
            <a:r>
              <a:rPr lang="en-US" dirty="0" err="1"/>
              <a:t>Gomphosis</a:t>
            </a:r>
            <a:r>
              <a:rPr lang="en-US" dirty="0"/>
              <a:t>)</a:t>
            </a:r>
          </a:p>
          <a:p>
            <a:r>
              <a:rPr lang="en-US" dirty="0" err="1"/>
              <a:t>Amphiarthroses</a:t>
            </a:r>
            <a:r>
              <a:rPr lang="en-US" dirty="0"/>
              <a:t> (Slightly moveable)</a:t>
            </a:r>
          </a:p>
          <a:p>
            <a:pPr lvl="1"/>
            <a:r>
              <a:rPr lang="en-US" dirty="0"/>
              <a:t>Bones are connected by hyaline cartilage or fibrocartilage </a:t>
            </a:r>
          </a:p>
          <a:p>
            <a:r>
              <a:rPr lang="en-US" dirty="0" err="1"/>
              <a:t>Diarthroses</a:t>
            </a:r>
            <a:r>
              <a:rPr lang="en-US" dirty="0"/>
              <a:t> or synovial joint (Freely movable)</a:t>
            </a:r>
          </a:p>
          <a:p>
            <a:pPr lvl="1"/>
            <a:r>
              <a:rPr lang="en-US" dirty="0"/>
              <a:t>Ends of opposing bones are covered with articular cartilage</a:t>
            </a:r>
          </a:p>
          <a:p>
            <a:pPr lvl="1"/>
            <a:r>
              <a:rPr lang="en-US" dirty="0"/>
              <a:t>Separated by joint cavity</a:t>
            </a:r>
          </a:p>
          <a:p>
            <a:pPr lvl="1"/>
            <a:r>
              <a:rPr lang="en-US" dirty="0"/>
              <a:t>Components are enclosed in fibrous joint capsule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79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Movement of Diarthroses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en-US" dirty="0"/>
              <a:t>Range of motion in movable joints varies</a:t>
            </a:r>
          </a:p>
          <a:p>
            <a:r>
              <a:rPr lang="en-US" altLang="en-US" dirty="0"/>
              <a:t>Synovial joints move most freely</a:t>
            </a:r>
          </a:p>
          <a:p>
            <a:r>
              <a:rPr lang="en-US" altLang="en-US" dirty="0"/>
              <a:t>Shoulders have the greatest range of motion</a:t>
            </a:r>
          </a:p>
          <a:p>
            <a:r>
              <a:rPr lang="en-US" altLang="en-US" dirty="0"/>
              <a:t>Joint stability is determined by: </a:t>
            </a:r>
          </a:p>
          <a:p>
            <a:pPr lvl="2"/>
            <a:r>
              <a:rPr lang="en-US" altLang="en-US" dirty="0"/>
              <a:t>Shape of the bones where they come together</a:t>
            </a:r>
          </a:p>
          <a:p>
            <a:pPr lvl="2"/>
            <a:r>
              <a:rPr lang="en-US" altLang="en-US" dirty="0"/>
              <a:t>Ligaments that join the bones</a:t>
            </a:r>
          </a:p>
          <a:p>
            <a:pPr lvl="2"/>
            <a:r>
              <a:rPr lang="en-US" altLang="en-US" dirty="0"/>
              <a:t>Muscle tone </a:t>
            </a:r>
          </a:p>
        </p:txBody>
      </p:sp>
    </p:spTree>
    <p:extLst>
      <p:ext uri="{BB962C8B-B14F-4D97-AF65-F5344CB8AC3E}">
        <p14:creationId xmlns:p14="http://schemas.microsoft.com/office/powerpoint/2010/main" val="366859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Synovial Joints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Gliding (plane)</a:t>
            </a:r>
          </a:p>
          <a:p>
            <a:r>
              <a:rPr lang="en-US" dirty="0"/>
              <a:t>Hinge</a:t>
            </a:r>
          </a:p>
          <a:p>
            <a:r>
              <a:rPr lang="en-US" dirty="0"/>
              <a:t>Pivot</a:t>
            </a:r>
          </a:p>
          <a:p>
            <a:r>
              <a:rPr lang="en-US" dirty="0" err="1"/>
              <a:t>Condyloid</a:t>
            </a:r>
            <a:endParaRPr lang="en-US" dirty="0"/>
          </a:p>
          <a:p>
            <a:r>
              <a:rPr lang="en-US" dirty="0"/>
              <a:t>Saddle</a:t>
            </a:r>
          </a:p>
          <a:p>
            <a:r>
              <a:rPr lang="en-US" dirty="0"/>
              <a:t>Ball-and- Socket</a:t>
            </a:r>
          </a:p>
        </p:txBody>
      </p:sp>
    </p:spTree>
    <p:extLst>
      <p:ext uri="{BB962C8B-B14F-4D97-AF65-F5344CB8AC3E}">
        <p14:creationId xmlns:p14="http://schemas.microsoft.com/office/powerpoint/2010/main" val="225851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229600" cy="448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142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090613"/>
            <a:ext cx="8120063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719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274</TotalTime>
  <Words>407</Words>
  <Application>Microsoft Office PowerPoint</Application>
  <PresentationFormat>On-screen Show (4:3)</PresentationFormat>
  <Paragraphs>81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Arial Narrow</vt:lpstr>
      <vt:lpstr>Calibri</vt:lpstr>
      <vt:lpstr>Horizon</vt:lpstr>
      <vt:lpstr>Kinesiology</vt:lpstr>
      <vt:lpstr>Learning Target</vt:lpstr>
      <vt:lpstr>Kinesiology</vt:lpstr>
      <vt:lpstr>Articular System </vt:lpstr>
      <vt:lpstr>Classifications of Joints</vt:lpstr>
      <vt:lpstr>Movement of Diarthroses</vt:lpstr>
      <vt:lpstr>Types of Synovial Joints</vt:lpstr>
      <vt:lpstr>PowerPoint Presentation</vt:lpstr>
      <vt:lpstr>PowerPoint Presentation</vt:lpstr>
      <vt:lpstr>Body Planes </vt:lpstr>
      <vt:lpstr>Joint Disorders</vt:lpstr>
      <vt:lpstr>Joint Disorders</vt:lpstr>
      <vt:lpstr>Joint Disorders</vt:lpstr>
      <vt:lpstr>Closed and Open Kinematic Chains</vt:lpstr>
      <vt:lpstr>Concentric vs eccentric </vt:lpstr>
      <vt:lpstr>The End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Kinesiology</dc:title>
  <dc:creator>Angela Guggino</dc:creator>
  <cp:lastModifiedBy>Derek Sobczak</cp:lastModifiedBy>
  <cp:revision>15</cp:revision>
  <dcterms:created xsi:type="dcterms:W3CDTF">2015-01-06T19:44:53Z</dcterms:created>
  <dcterms:modified xsi:type="dcterms:W3CDTF">2019-08-28T12:08:37Z</dcterms:modified>
</cp:coreProperties>
</file>