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70" r:id="rId5"/>
    <p:sldId id="261" r:id="rId6"/>
    <p:sldId id="262" r:id="rId7"/>
    <p:sldId id="271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7" r:id="rId24"/>
    <p:sldId id="285" r:id="rId25"/>
    <p:sldId id="286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30B8-8CDC-44C9-9424-85B983FEFD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4950-6D4D-4E28-BB94-7A7000EA7BF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30B8-8CDC-44C9-9424-85B983FEFD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4950-6D4D-4E28-BB94-7A7000EA7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30B8-8CDC-44C9-9424-85B983FEFD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4950-6D4D-4E28-BB94-7A7000EA7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30B8-8CDC-44C9-9424-85B983FEFD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4950-6D4D-4E28-BB94-7A7000EA7B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30B8-8CDC-44C9-9424-85B983FEFD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4950-6D4D-4E28-BB94-7A7000EA7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30B8-8CDC-44C9-9424-85B983FEFD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4950-6D4D-4E28-BB94-7A7000EA7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30B8-8CDC-44C9-9424-85B983FEFD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4950-6D4D-4E28-BB94-7A7000EA7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30B8-8CDC-44C9-9424-85B983FEFD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4950-6D4D-4E28-BB94-7A7000EA7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30B8-8CDC-44C9-9424-85B983FEFD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4950-6D4D-4E28-BB94-7A7000EA7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30B8-8CDC-44C9-9424-85B983FEFD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4950-6D4D-4E28-BB94-7A7000EA7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30B8-8CDC-44C9-9424-85B983FEFD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4950-6D4D-4E28-BB94-7A7000EA7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CF530B8-8CDC-44C9-9424-85B983FEFD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BC84950-6D4D-4E28-BB94-7A7000EA7B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-kYYuStSh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Angie Guggino, MS, ATC, LAT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Bleeding and Shock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09600"/>
            <a:ext cx="1568196" cy="18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Blood Cells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Red blood cells (erythrocytes)</a:t>
            </a:r>
          </a:p>
          <a:p>
            <a:pPr lvl="1"/>
            <a:r>
              <a:rPr lang="en-US" altLang="en-US" dirty="0"/>
              <a:t>Highly specialized cells </a:t>
            </a:r>
          </a:p>
          <a:p>
            <a:pPr lvl="1"/>
            <a:r>
              <a:rPr lang="en-US" altLang="en-US" dirty="0"/>
              <a:t>“Stripped” of everything that might get in the way of transporting oxygen </a:t>
            </a:r>
          </a:p>
          <a:p>
            <a:pPr lvl="1"/>
            <a:r>
              <a:rPr lang="en-US" altLang="en-US" dirty="0"/>
              <a:t>Contain Hemoglobin</a:t>
            </a:r>
          </a:p>
          <a:p>
            <a:pPr lvl="2"/>
            <a:r>
              <a:rPr lang="en-US" altLang="en-US" dirty="0"/>
              <a:t>Picks up oxygen in areas where it is abundant and releases it in tissues where oxygen is low </a:t>
            </a:r>
          </a:p>
        </p:txBody>
      </p:sp>
    </p:spTree>
    <p:extLst>
      <p:ext uri="{BB962C8B-B14F-4D97-AF65-F5344CB8AC3E}">
        <p14:creationId xmlns:p14="http://schemas.microsoft.com/office/powerpoint/2010/main" val="28753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Blood Cells</a:t>
            </a:r>
            <a:endParaRPr lang="en-US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White blood cells (leukocytes)</a:t>
            </a:r>
          </a:p>
          <a:p>
            <a:pPr lvl="1"/>
            <a:r>
              <a:rPr lang="en-US" altLang="en-US" dirty="0"/>
              <a:t>neutrophils, monocytes, lymphocytes, eosinophils, and basophils </a:t>
            </a:r>
          </a:p>
          <a:p>
            <a:r>
              <a:rPr lang="en-US" altLang="en-US" dirty="0"/>
              <a:t>Platelets (thrombocytes)</a:t>
            </a:r>
          </a:p>
          <a:p>
            <a:pPr lvl="1"/>
            <a:r>
              <a:rPr lang="en-US" altLang="en-US" dirty="0"/>
              <a:t>Release agents to help initiate clotting and protect integrity of the vasculature </a:t>
            </a:r>
          </a:p>
        </p:txBody>
      </p:sp>
    </p:spTree>
    <p:extLst>
      <p:ext uri="{BB962C8B-B14F-4D97-AF65-F5344CB8AC3E}">
        <p14:creationId xmlns:p14="http://schemas.microsoft.com/office/powerpoint/2010/main" val="38151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Blood Vessels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Hollow tubes, running throughout the body, through which blood circulates</a:t>
            </a:r>
          </a:p>
          <a:p>
            <a:r>
              <a:rPr lang="en-US" altLang="en-US" dirty="0"/>
              <a:t>Types: </a:t>
            </a:r>
          </a:p>
          <a:p>
            <a:pPr lvl="1"/>
            <a:r>
              <a:rPr lang="en-US" altLang="en-US" dirty="0"/>
              <a:t>Arteries</a:t>
            </a:r>
          </a:p>
          <a:p>
            <a:pPr lvl="1"/>
            <a:r>
              <a:rPr lang="en-US" altLang="en-US" dirty="0"/>
              <a:t>Arterioles</a:t>
            </a:r>
          </a:p>
          <a:p>
            <a:pPr lvl="1"/>
            <a:r>
              <a:rPr lang="en-US" altLang="en-US" dirty="0"/>
              <a:t>Veins</a:t>
            </a:r>
          </a:p>
          <a:p>
            <a:pPr lvl="1"/>
            <a:r>
              <a:rPr lang="en-US" altLang="en-US" dirty="0" err="1"/>
              <a:t>Venules</a:t>
            </a:r>
            <a:endParaRPr lang="en-US" altLang="en-US" dirty="0"/>
          </a:p>
          <a:p>
            <a:pPr lvl="1"/>
            <a:r>
              <a:rPr lang="en-US" altLang="en-US" dirty="0"/>
              <a:t>Capillaries</a:t>
            </a:r>
          </a:p>
        </p:txBody>
      </p:sp>
    </p:spTree>
    <p:extLst>
      <p:ext uri="{BB962C8B-B14F-4D97-AF65-F5344CB8AC3E}">
        <p14:creationId xmlns:p14="http://schemas.microsoft.com/office/powerpoint/2010/main" val="12004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Heart’s Conduction System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Made up of specialized cells within heart muscle tissue</a:t>
            </a:r>
          </a:p>
          <a:p>
            <a:pPr lvl="1"/>
            <a:r>
              <a:rPr lang="en-US" altLang="en-US" dirty="0"/>
              <a:t>Carries electrical signals to muscle cells throughout the heart</a:t>
            </a:r>
          </a:p>
          <a:p>
            <a:pPr lvl="1"/>
            <a:r>
              <a:rPr lang="en-US" altLang="en-US" dirty="0"/>
              <a:t>Signals trigger muscles to contract and pump blood throughout the body </a:t>
            </a:r>
          </a:p>
          <a:p>
            <a:pPr lvl="1"/>
            <a:r>
              <a:rPr lang="en-US" altLang="en-US" dirty="0"/>
              <a:t>SA Node</a:t>
            </a:r>
          </a:p>
        </p:txBody>
      </p:sp>
    </p:spTree>
    <p:extLst>
      <p:ext uri="{BB962C8B-B14F-4D97-AF65-F5344CB8AC3E}">
        <p14:creationId xmlns:p14="http://schemas.microsoft.com/office/powerpoint/2010/main" val="9298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Heart’s Electrical System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Sinoatrial Node (SA Node)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Atrioventricular</a:t>
            </a:r>
            <a:r>
              <a:rPr lang="en-US" sz="2000" dirty="0"/>
              <a:t> Node (AV Node)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AV bundle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Right and Left Bundle Branch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Purkinje fibers</a:t>
            </a: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09" y="1447800"/>
            <a:ext cx="385618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4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Blood Pressure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Diastolic </a:t>
            </a:r>
          </a:p>
          <a:p>
            <a:pPr lvl="1"/>
            <a:r>
              <a:rPr lang="en-US" altLang="en-US" dirty="0"/>
              <a:t>Lowest pressure </a:t>
            </a:r>
          </a:p>
          <a:p>
            <a:pPr lvl="1"/>
            <a:r>
              <a:rPr lang="en-US" altLang="en-US" dirty="0"/>
              <a:t>Represents ventricle relaxation</a:t>
            </a:r>
          </a:p>
          <a:p>
            <a:r>
              <a:rPr lang="en-US" altLang="en-US" dirty="0"/>
              <a:t>Systolic </a:t>
            </a:r>
          </a:p>
          <a:p>
            <a:pPr lvl="1"/>
            <a:r>
              <a:rPr lang="en-US" altLang="en-US" dirty="0"/>
              <a:t>Highest pressure </a:t>
            </a:r>
          </a:p>
          <a:p>
            <a:pPr lvl="1"/>
            <a:r>
              <a:rPr lang="en-US" altLang="en-US" dirty="0"/>
              <a:t>Corresponds to ventricle contraction </a:t>
            </a:r>
          </a:p>
          <a:p>
            <a:r>
              <a:rPr lang="en-US" altLang="en-US" dirty="0"/>
              <a:t>Pulse pressure</a:t>
            </a:r>
          </a:p>
          <a:p>
            <a:pPr lvl="1"/>
            <a:r>
              <a:rPr lang="en-US" altLang="en-US" dirty="0"/>
              <a:t>Difference between systolic and diastolic</a:t>
            </a:r>
          </a:p>
        </p:txBody>
      </p:sp>
    </p:spTree>
    <p:extLst>
      <p:ext uri="{BB962C8B-B14F-4D97-AF65-F5344CB8AC3E}">
        <p14:creationId xmlns:p14="http://schemas.microsoft.com/office/powerpoint/2010/main" val="15030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Pulse and Heart Rate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Pulse</a:t>
            </a:r>
          </a:p>
          <a:p>
            <a:pPr lvl="1"/>
            <a:r>
              <a:rPr lang="en-US" altLang="en-US" dirty="0"/>
              <a:t>Rhythmical beating of the heart</a:t>
            </a:r>
          </a:p>
          <a:p>
            <a:pPr lvl="1"/>
            <a:r>
              <a:rPr lang="en-US" altLang="en-US" dirty="0"/>
              <a:t>Heart rate or pulse rate = per minute</a:t>
            </a:r>
          </a:p>
          <a:p>
            <a:pPr lvl="1"/>
            <a:r>
              <a:rPr lang="en-US" altLang="en-US" dirty="0"/>
              <a:t>Locations (radial and common carotid)</a:t>
            </a:r>
          </a:p>
          <a:p>
            <a:r>
              <a:rPr lang="en-US" altLang="en-US" dirty="0"/>
              <a:t>Target heart rate</a:t>
            </a:r>
          </a:p>
          <a:p>
            <a:pPr lvl="1"/>
            <a:r>
              <a:rPr lang="en-US" altLang="en-US" dirty="0"/>
              <a:t>Range of percentages of maximum heart rate safe to reach during exercise </a:t>
            </a:r>
          </a:p>
        </p:txBody>
      </p:sp>
    </p:spTree>
    <p:extLst>
      <p:ext uri="{BB962C8B-B14F-4D97-AF65-F5344CB8AC3E}">
        <p14:creationId xmlns:p14="http://schemas.microsoft.com/office/powerpoint/2010/main" val="14735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Body Substance Isolation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Protective equipment includes:</a:t>
            </a:r>
          </a:p>
          <a:p>
            <a:pPr lvl="1"/>
            <a:r>
              <a:rPr lang="en-US" altLang="en-US" dirty="0"/>
              <a:t>Sterile gloves</a:t>
            </a:r>
          </a:p>
          <a:p>
            <a:pPr lvl="1"/>
            <a:r>
              <a:rPr lang="en-US" altLang="en-US" dirty="0"/>
              <a:t>Protective eyewear</a:t>
            </a:r>
          </a:p>
          <a:p>
            <a:pPr lvl="1"/>
            <a:r>
              <a:rPr lang="en-US" altLang="en-US" dirty="0"/>
              <a:t>Surgical mask</a:t>
            </a:r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91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Infectious Disease Control</a:t>
            </a:r>
            <a:endParaRPr lang="en-US" alt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OSHA</a:t>
            </a:r>
          </a:p>
          <a:p>
            <a:r>
              <a:rPr lang="en-US" altLang="en-US" dirty="0"/>
              <a:t>Centers for Disease Control and Prevention</a:t>
            </a:r>
          </a:p>
          <a:p>
            <a:pPr lvl="1"/>
            <a:r>
              <a:rPr lang="en-US" altLang="en-US" dirty="0"/>
              <a:t>Monitors outbreaks of infections</a:t>
            </a:r>
          </a:p>
          <a:p>
            <a:pPr lvl="1"/>
            <a:r>
              <a:rPr lang="en-US" altLang="en-US" dirty="0"/>
              <a:t>Advises on how to handle and control disease spread </a:t>
            </a:r>
          </a:p>
          <a:p>
            <a:r>
              <a:rPr lang="en-US" altLang="en-US" dirty="0"/>
              <a:t>Standard precautions </a:t>
            </a:r>
          </a:p>
          <a:p>
            <a:pPr lvl="1"/>
            <a:r>
              <a:rPr lang="en-US" altLang="en-US" dirty="0"/>
              <a:t>Infection-control guidelines </a:t>
            </a:r>
          </a:p>
          <a:p>
            <a:pPr lvl="1"/>
            <a:r>
              <a:rPr lang="en-US" altLang="en-US" dirty="0"/>
              <a:t>Designed to protect workers from exposure to diseases spread by blood and bodily fluids 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47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Wound Care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Irrigate wound with clean, cool water</a:t>
            </a:r>
          </a:p>
          <a:p>
            <a:r>
              <a:rPr lang="en-US" altLang="en-US" dirty="0"/>
              <a:t>Gently wash with mild soap (superficial cuts)</a:t>
            </a:r>
          </a:p>
          <a:p>
            <a:r>
              <a:rPr lang="en-US" altLang="en-US" dirty="0"/>
              <a:t>All foreign particles must be removed or infection will result </a:t>
            </a:r>
          </a:p>
          <a:p>
            <a:r>
              <a:rPr lang="en-US" altLang="en-US" dirty="0"/>
              <a:t>Minor cuts and abrasions should be washed, dried with a sterile gauze sponge, treated with a first-aid cream, and covered with a sterile dressing</a:t>
            </a:r>
          </a:p>
        </p:txBody>
      </p:sp>
    </p:spTree>
    <p:extLst>
      <p:ext uri="{BB962C8B-B14F-4D97-AF65-F5344CB8AC3E}">
        <p14:creationId xmlns:p14="http://schemas.microsoft.com/office/powerpoint/2010/main" val="29380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dangers associated with shock.</a:t>
            </a:r>
          </a:p>
        </p:txBody>
      </p:sp>
      <p:pic>
        <p:nvPicPr>
          <p:cNvPr id="4" name="Picture 3" descr="File:Blue-bullseye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19400"/>
            <a:ext cx="2343150" cy="233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Bandages and Dressings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Proper bandaging and dressing of a wound will ensure proper healing and infection control</a:t>
            </a:r>
          </a:p>
          <a:p>
            <a:r>
              <a:rPr lang="en-US" altLang="en-US" dirty="0"/>
              <a:t>Two primary types of dressings: </a:t>
            </a:r>
          </a:p>
          <a:p>
            <a:pPr lvl="1"/>
            <a:r>
              <a:rPr lang="en-US" altLang="en-US" dirty="0"/>
              <a:t>Gauze </a:t>
            </a:r>
          </a:p>
          <a:p>
            <a:pPr lvl="1"/>
            <a:r>
              <a:rPr lang="en-US" altLang="en-US" dirty="0"/>
              <a:t>Occlusive</a:t>
            </a:r>
          </a:p>
          <a:p>
            <a:r>
              <a:rPr lang="en-US" altLang="en-US" dirty="0"/>
              <a:t>What is the difference? </a:t>
            </a:r>
          </a:p>
        </p:txBody>
      </p:sp>
    </p:spTree>
    <p:extLst>
      <p:ext uri="{BB962C8B-B14F-4D97-AF65-F5344CB8AC3E}">
        <p14:creationId xmlns:p14="http://schemas.microsoft.com/office/powerpoint/2010/main" val="39937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Bleeding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Three basic types of bleeding:</a:t>
            </a:r>
          </a:p>
          <a:p>
            <a:pPr lvl="1"/>
            <a:r>
              <a:rPr lang="en-US" altLang="en-US" dirty="0"/>
              <a:t>Arterial</a:t>
            </a:r>
          </a:p>
          <a:p>
            <a:pPr lvl="1"/>
            <a:r>
              <a:rPr lang="en-US" altLang="en-US" dirty="0"/>
              <a:t>Venous</a:t>
            </a:r>
          </a:p>
          <a:p>
            <a:pPr lvl="1"/>
            <a:r>
              <a:rPr lang="en-US" altLang="en-US" dirty="0"/>
              <a:t>Capillary</a:t>
            </a:r>
          </a:p>
        </p:txBody>
      </p:sp>
    </p:spTree>
    <p:extLst>
      <p:ext uri="{BB962C8B-B14F-4D97-AF65-F5344CB8AC3E}">
        <p14:creationId xmlns:p14="http://schemas.microsoft.com/office/powerpoint/2010/main" val="30806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Shock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Circulation system fails to send blood to all parts of the body</a:t>
            </a:r>
          </a:p>
          <a:p>
            <a:r>
              <a:rPr lang="en-US" altLang="en-US" dirty="0"/>
              <a:t>Hemorrhagic shock </a:t>
            </a:r>
          </a:p>
          <a:p>
            <a:pPr lvl="1"/>
            <a:r>
              <a:rPr lang="en-US" altLang="en-US" dirty="0"/>
              <a:t>Loss of blood from an injury </a:t>
            </a:r>
          </a:p>
          <a:p>
            <a:r>
              <a:rPr lang="en-US" altLang="en-US" dirty="0"/>
              <a:t>Neurogenic shock</a:t>
            </a:r>
          </a:p>
          <a:p>
            <a:pPr lvl="1"/>
            <a:r>
              <a:rPr lang="en-US" altLang="en-US" dirty="0"/>
              <a:t>Loss of vascular control by the nervous system</a:t>
            </a:r>
          </a:p>
          <a:p>
            <a:r>
              <a:rPr lang="en-US" altLang="en-US" dirty="0"/>
              <a:t>Cardiogenic shock </a:t>
            </a:r>
          </a:p>
          <a:p>
            <a:pPr lvl="1"/>
            <a:r>
              <a:rPr lang="en-US" altLang="en-US" dirty="0"/>
              <a:t>Inadequate functioning of the heart </a:t>
            </a:r>
          </a:p>
          <a:p>
            <a:r>
              <a:rPr lang="en-US" altLang="en-US" dirty="0"/>
              <a:t>Septic shock </a:t>
            </a:r>
          </a:p>
          <a:p>
            <a:pPr lvl="1"/>
            <a:r>
              <a:rPr lang="en-US" altLang="en-US" dirty="0"/>
              <a:t>Life-threatening reaction to a severe infection </a:t>
            </a:r>
          </a:p>
        </p:txBody>
      </p:sp>
    </p:spTree>
    <p:extLst>
      <p:ext uri="{BB962C8B-B14F-4D97-AF65-F5344CB8AC3E}">
        <p14:creationId xmlns:p14="http://schemas.microsoft.com/office/powerpoint/2010/main" val="39435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Psychogenic shock </a:t>
            </a:r>
          </a:p>
          <a:p>
            <a:pPr lvl="1"/>
            <a:r>
              <a:rPr lang="en-US" altLang="en-US" dirty="0"/>
              <a:t>Physiological response to fear, stress, or emotional crisis that causes the person to faint </a:t>
            </a:r>
          </a:p>
          <a:p>
            <a:r>
              <a:rPr lang="en-US" altLang="en-US" dirty="0"/>
              <a:t>Metabolic shock</a:t>
            </a:r>
          </a:p>
          <a:p>
            <a:pPr lvl="1"/>
            <a:r>
              <a:rPr lang="en-US" altLang="en-US" dirty="0"/>
              <a:t>Severe loss of bodily fluids </a:t>
            </a:r>
          </a:p>
          <a:p>
            <a:r>
              <a:rPr lang="en-US" altLang="en-US" dirty="0"/>
              <a:t>Anaphylactic shock </a:t>
            </a:r>
          </a:p>
          <a:p>
            <a:pPr lvl="1"/>
            <a:r>
              <a:rPr lang="en-US" altLang="en-US" dirty="0"/>
              <a:t>Severe allergic reaction </a:t>
            </a:r>
          </a:p>
          <a:p>
            <a:r>
              <a:rPr lang="en-US" altLang="en-US" dirty="0"/>
              <a:t>Respiratory shock </a:t>
            </a:r>
          </a:p>
          <a:p>
            <a:pPr lvl="1"/>
            <a:r>
              <a:rPr lang="en-US" altLang="en-US" dirty="0"/>
              <a:t>Lungs are unable to supply enough oxygen to blood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Signs and Symptoms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Restlessness and anxiety</a:t>
            </a:r>
          </a:p>
          <a:p>
            <a:r>
              <a:rPr lang="en-US" altLang="en-US" dirty="0"/>
              <a:t>Weak and rapid pulse</a:t>
            </a:r>
          </a:p>
          <a:p>
            <a:r>
              <a:rPr lang="en-US" altLang="en-US" dirty="0"/>
              <a:t>Cold and clammy skin</a:t>
            </a:r>
          </a:p>
          <a:p>
            <a:r>
              <a:rPr lang="en-US" altLang="en-US" dirty="0"/>
              <a:t>Profuse sweating</a:t>
            </a:r>
          </a:p>
          <a:p>
            <a:r>
              <a:rPr lang="en-US" altLang="en-US" dirty="0"/>
              <a:t>Pale face or cyanotic (blue) around the mouth</a:t>
            </a:r>
          </a:p>
          <a:p>
            <a:r>
              <a:rPr lang="en-US" altLang="en-US" dirty="0"/>
              <a:t>Shallow respirations</a:t>
            </a:r>
          </a:p>
          <a:p>
            <a:r>
              <a:rPr lang="en-US" altLang="en-US" dirty="0"/>
              <a:t>Dull eyes with dilated pupils</a:t>
            </a:r>
          </a:p>
          <a:p>
            <a:r>
              <a:rPr lang="en-US" altLang="en-US" dirty="0"/>
              <a:t>Thirst</a:t>
            </a:r>
          </a:p>
          <a:p>
            <a:r>
              <a:rPr lang="en-US" altLang="en-US" dirty="0"/>
              <a:t>Nausea and vomiting</a:t>
            </a:r>
          </a:p>
          <a:p>
            <a:r>
              <a:rPr lang="en-US" altLang="en-US" dirty="0"/>
              <a:t>Blood pressure that falls gradually and steadily</a:t>
            </a:r>
          </a:p>
          <a:p>
            <a:r>
              <a:rPr lang="en-US" altLang="en-US" dirty="0"/>
              <a:t>Loss of consciousness </a:t>
            </a:r>
          </a:p>
        </p:txBody>
      </p:sp>
    </p:spTree>
    <p:extLst>
      <p:ext uri="{BB962C8B-B14F-4D97-AF65-F5344CB8AC3E}">
        <p14:creationId xmlns:p14="http://schemas.microsoft.com/office/powerpoint/2010/main" val="11831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Treatment for Shock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Goal is to keep the victim from getting worse</a:t>
            </a:r>
          </a:p>
          <a:p>
            <a:pPr lvl="1"/>
            <a:r>
              <a:rPr lang="en-US" altLang="en-US" dirty="0"/>
              <a:t>Activate EMS</a:t>
            </a:r>
          </a:p>
          <a:p>
            <a:pPr lvl="1"/>
            <a:r>
              <a:rPr lang="en-US" altLang="en-US" dirty="0"/>
              <a:t>Airway</a:t>
            </a:r>
          </a:p>
          <a:p>
            <a:pPr lvl="1"/>
            <a:r>
              <a:rPr lang="en-US" altLang="en-US" dirty="0"/>
              <a:t>Control bleeding</a:t>
            </a:r>
          </a:p>
          <a:p>
            <a:pPr lvl="1"/>
            <a:r>
              <a:rPr lang="en-US" altLang="en-US" dirty="0"/>
              <a:t>Elevate extremities (only if no neck or back injury)</a:t>
            </a:r>
          </a:p>
          <a:p>
            <a:pPr lvl="1"/>
            <a:r>
              <a:rPr lang="en-US" altLang="en-US" dirty="0"/>
              <a:t>Splint fractures</a:t>
            </a:r>
          </a:p>
          <a:p>
            <a:pPr lvl="1"/>
            <a:r>
              <a:rPr lang="en-US" altLang="en-US" dirty="0"/>
              <a:t>Control body temperature</a:t>
            </a:r>
          </a:p>
          <a:p>
            <a:pPr lvl="1"/>
            <a:r>
              <a:rPr lang="en-US" altLang="en-US" dirty="0"/>
              <a:t>Do not give food or water</a:t>
            </a:r>
          </a:p>
          <a:p>
            <a:pPr lvl="1"/>
            <a:r>
              <a:rPr lang="en-US" altLang="en-US" dirty="0"/>
              <a:t>Record and monitor vital signs</a:t>
            </a:r>
          </a:p>
          <a:p>
            <a:pPr lvl="1"/>
            <a:r>
              <a:rPr lang="en-US" altLang="en-US" dirty="0"/>
              <a:t>Reassure the victim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09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pic>
        <p:nvPicPr>
          <p:cNvPr id="3074" name="Picture 2" descr="C:\Users\gam10096\AppData\Local\Microsoft\Windows\Temporary Internet Files\Content.IE5\9MZP5HTT\panda_bear_by_ponchofirewalker01-d5vq4uy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24" y="1714500"/>
            <a:ext cx="4151376" cy="311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Cardio-Respiratory Systems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Includes functions of the heart, blood vessels, circulation, and gas exchange between the blood and atmosphere </a:t>
            </a:r>
          </a:p>
          <a:p>
            <a:r>
              <a:rPr lang="en-US" altLang="en-US" dirty="0"/>
              <a:t>Heart pumps blood through the body through blood vessels</a:t>
            </a:r>
          </a:p>
          <a:p>
            <a:pPr lvl="2"/>
            <a:r>
              <a:rPr lang="en-US" altLang="en-US" dirty="0"/>
              <a:t>Blood is enriched with oxygen when it passes through lungs</a:t>
            </a:r>
          </a:p>
          <a:p>
            <a:pPr lvl="2"/>
            <a:r>
              <a:rPr lang="en-US" altLang="en-US" dirty="0"/>
              <a:t>As oxygen enters the bloodstream, carbon dioxide leaves it (respiration)</a:t>
            </a:r>
          </a:p>
        </p:txBody>
      </p:sp>
    </p:spTree>
    <p:extLst>
      <p:ext uri="{BB962C8B-B14F-4D97-AF65-F5344CB8AC3E}">
        <p14:creationId xmlns:p14="http://schemas.microsoft.com/office/powerpoint/2010/main" val="35531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73799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82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Circulatory System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Course taken by blood through arteries, capillaries, and veins and back to the heart</a:t>
            </a:r>
          </a:p>
          <a:p>
            <a:r>
              <a:rPr lang="en-US" altLang="en-US" dirty="0"/>
              <a:t>Uses blood to transport dissolved materials throughout the body (oxygen, carbon dioxide, nutrients, waste)</a:t>
            </a:r>
          </a:p>
        </p:txBody>
      </p:sp>
    </p:spTree>
    <p:extLst>
      <p:ext uri="{BB962C8B-B14F-4D97-AF65-F5344CB8AC3E}">
        <p14:creationId xmlns:p14="http://schemas.microsoft.com/office/powerpoint/2010/main" val="160203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Heart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Two major circulations (systemic and pulmonary)</a:t>
            </a:r>
          </a:p>
          <a:p>
            <a:pPr lvl="1"/>
            <a:r>
              <a:rPr lang="en-US" altLang="en-US" dirty="0"/>
              <a:t>Each has its own pump</a:t>
            </a:r>
          </a:p>
          <a:p>
            <a:pPr lvl="1"/>
            <a:r>
              <a:rPr lang="en-US" altLang="en-US" dirty="0"/>
              <a:t>Both pumps are incorporated into the heart </a:t>
            </a:r>
          </a:p>
          <a:p>
            <a:r>
              <a:rPr lang="en-US" altLang="en-US" dirty="0"/>
              <a:t>Heart structure</a:t>
            </a:r>
          </a:p>
          <a:p>
            <a:pPr lvl="1"/>
            <a:r>
              <a:rPr lang="en-US" altLang="en-US" dirty="0"/>
              <a:t>Shell with four chambers inside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>
                <a:hlinkClick r:id="rId2"/>
              </a:rPr>
              <a:t>https://www.youtube.com/watch?v=Q-kYYuStShI</a:t>
            </a:r>
            <a:r>
              <a:rPr lang="en-US" altLang="en-US" dirty="0"/>
              <a:t> </a:t>
            </a:r>
            <a:r>
              <a:rPr lang="en-US" altLang="en-US"/>
              <a:t>– </a:t>
            </a:r>
          </a:p>
          <a:p>
            <a:pPr lvl="2"/>
            <a:r>
              <a:rPr lang="en-US" altLang="en-US"/>
              <a:t>recap </a:t>
            </a:r>
            <a:r>
              <a:rPr lang="en-US" altLang="en-US" dirty="0"/>
              <a:t>the flow of blood in </a:t>
            </a:r>
            <a:r>
              <a:rPr lang="en-US" altLang="en-US"/>
              <a:t>the heart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97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6813"/>
            <a:ext cx="8222230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77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Blood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Only tissue that flows throughout the body</a:t>
            </a:r>
          </a:p>
          <a:p>
            <a:r>
              <a:rPr lang="en-US" altLang="en-US" dirty="0"/>
              <a:t>Carries oxygen and nutrients to all body parts</a:t>
            </a:r>
          </a:p>
          <a:p>
            <a:r>
              <a:rPr lang="en-US" altLang="en-US" dirty="0"/>
              <a:t>Transports waste products back to the lungs, kidneys, and liver for disposal</a:t>
            </a:r>
          </a:p>
        </p:txBody>
      </p:sp>
    </p:spTree>
    <p:extLst>
      <p:ext uri="{BB962C8B-B14F-4D97-AF65-F5344CB8AC3E}">
        <p14:creationId xmlns:p14="http://schemas.microsoft.com/office/powerpoint/2010/main" val="29444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Plasma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River in which blood cells travel (mostly water)</a:t>
            </a:r>
          </a:p>
          <a:p>
            <a:r>
              <a:rPr lang="en-US" altLang="en-US" dirty="0"/>
              <a:t>Makes up 55% of blood's total volume </a:t>
            </a:r>
          </a:p>
          <a:p>
            <a:r>
              <a:rPr lang="en-US" altLang="en-US" dirty="0"/>
              <a:t>Also carries nutrients, waste products, antibodies, clotting proteins, chemical messengers, and proteins 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23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307</TotalTime>
  <Words>783</Words>
  <Application>Microsoft Office PowerPoint</Application>
  <PresentationFormat>On-screen Show (4:3)</PresentationFormat>
  <Paragraphs>147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Arial Narrow</vt:lpstr>
      <vt:lpstr>Horizon</vt:lpstr>
      <vt:lpstr>Bleeding and Shock</vt:lpstr>
      <vt:lpstr>Learning Target</vt:lpstr>
      <vt:lpstr>The Cardio-Respiratory Systems</vt:lpstr>
      <vt:lpstr>PowerPoint Presentation</vt:lpstr>
      <vt:lpstr>The Circulatory System</vt:lpstr>
      <vt:lpstr>The Heart</vt:lpstr>
      <vt:lpstr>PowerPoint Presentation</vt:lpstr>
      <vt:lpstr>The Blood</vt:lpstr>
      <vt:lpstr>Plasma</vt:lpstr>
      <vt:lpstr>Blood Cells</vt:lpstr>
      <vt:lpstr>Blood Cells</vt:lpstr>
      <vt:lpstr>Blood Vessels</vt:lpstr>
      <vt:lpstr>The Heart’s Conduction System</vt:lpstr>
      <vt:lpstr>Heart’s Electrical System  </vt:lpstr>
      <vt:lpstr>Blood Pressure</vt:lpstr>
      <vt:lpstr>Pulse and Heart Rate</vt:lpstr>
      <vt:lpstr>Body Substance Isolation</vt:lpstr>
      <vt:lpstr>Infectious Disease Control</vt:lpstr>
      <vt:lpstr>Wound Care</vt:lpstr>
      <vt:lpstr>Bandages and Dressings</vt:lpstr>
      <vt:lpstr>Bleeding</vt:lpstr>
      <vt:lpstr>Shock</vt:lpstr>
      <vt:lpstr>Shock</vt:lpstr>
      <vt:lpstr>Signs and Symptoms</vt:lpstr>
      <vt:lpstr>Treatment for Shock</vt:lpstr>
      <vt:lpstr>The End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Bleeding and Shock</dc:title>
  <dc:creator>Angela Guggino</dc:creator>
  <cp:lastModifiedBy>Derek Sobczak</cp:lastModifiedBy>
  <cp:revision>24</cp:revision>
  <dcterms:created xsi:type="dcterms:W3CDTF">2015-01-20T14:44:36Z</dcterms:created>
  <dcterms:modified xsi:type="dcterms:W3CDTF">2019-05-14T17:14:08Z</dcterms:modified>
</cp:coreProperties>
</file>