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61" r:id="rId4"/>
    <p:sldId id="260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4" r:id="rId13"/>
    <p:sldId id="275" r:id="rId14"/>
    <p:sldId id="276" r:id="rId15"/>
    <p:sldId id="277" r:id="rId16"/>
    <p:sldId id="278" r:id="rId17"/>
    <p:sldId id="279" r:id="rId18"/>
    <p:sldId id="273" r:id="rId19"/>
    <p:sldId id="280" r:id="rId20"/>
    <p:sldId id="281" r:id="rId21"/>
    <p:sldId id="282" r:id="rId22"/>
    <p:sldId id="283" r:id="rId23"/>
    <p:sldId id="284" r:id="rId24"/>
    <p:sldId id="285" r:id="rId25"/>
    <p:sldId id="287" r:id="rId26"/>
    <p:sldId id="296" r:id="rId27"/>
    <p:sldId id="295" r:id="rId28"/>
    <p:sldId id="289" r:id="rId29"/>
    <p:sldId id="297" r:id="rId30"/>
    <p:sldId id="298" r:id="rId31"/>
    <p:sldId id="301" r:id="rId32"/>
    <p:sldId id="291" r:id="rId33"/>
    <p:sldId id="302" r:id="rId34"/>
    <p:sldId id="303" r:id="rId35"/>
    <p:sldId id="292" r:id="rId36"/>
    <p:sldId id="304" r:id="rId37"/>
    <p:sldId id="305" r:id="rId38"/>
    <p:sldId id="306" r:id="rId39"/>
    <p:sldId id="307" r:id="rId40"/>
    <p:sldId id="293" r:id="rId41"/>
    <p:sldId id="294" r:id="rId42"/>
    <p:sldId id="313" r:id="rId43"/>
    <p:sldId id="314" r:id="rId44"/>
    <p:sldId id="317" r:id="rId45"/>
    <p:sldId id="315" r:id="rId46"/>
    <p:sldId id="316" r:id="rId47"/>
    <p:sldId id="320" r:id="rId48"/>
    <p:sldId id="321" r:id="rId49"/>
    <p:sldId id="322" r:id="rId50"/>
    <p:sldId id="324" r:id="rId51"/>
    <p:sldId id="329" r:id="rId52"/>
    <p:sldId id="331" r:id="rId53"/>
    <p:sldId id="327" r:id="rId54"/>
    <p:sldId id="330" r:id="rId55"/>
    <p:sldId id="32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3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3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6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2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6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1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6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6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5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2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6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1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6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5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38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88784B-C802-40D9-8B63-18886B9C2E1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4AA93A9-3594-4C48-A2D8-D76A24C4666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0000"/>
                </a:solidFill>
              </a:rPr>
              <a:t>iRespond Question Master</a:t>
            </a: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A.) Response A</a:t>
            </a:r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B.) Response B</a:t>
            </a:r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C.) Response C</a:t>
            </a:r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D.) Response D</a:t>
            </a:r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E.) Response E</a:t>
            </a:r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  <p:extLst>
      <p:ext uri="{BB962C8B-B14F-4D97-AF65-F5344CB8AC3E}">
        <p14:creationId xmlns:p14="http://schemas.microsoft.com/office/powerpoint/2010/main" val="201138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altLang="en-US" sz="4000">
                <a:latin typeface="Arial" charset="0"/>
                <a:cs typeface="Arial" charset="0"/>
              </a:rPr>
              <a:t>Bones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7EBD5C-4FAC-4BDF-B23C-1B9AA451B1FA}" type="slidenum">
              <a:rPr lang="en-US" altLang="en-US" sz="1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Consist of osteocytes (mature bone cells)</a:t>
            </a:r>
          </a:p>
          <a:p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35% organic material</a:t>
            </a:r>
          </a:p>
          <a:p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65% inorganic mineral salts, and water</a:t>
            </a:r>
          </a:p>
          <a:p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Axial Skeleton vs. Appendicular Skeleton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8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Types of Fractures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Magnitude and direction of force</a:t>
            </a:r>
          </a:p>
          <a:p>
            <a:r>
              <a:rPr lang="en-US" altLang="en-US" dirty="0"/>
              <a:t>Closed</a:t>
            </a:r>
          </a:p>
          <a:p>
            <a:pPr marL="0" indent="0">
              <a:buNone/>
            </a:pPr>
            <a:r>
              <a:rPr lang="en-US" altLang="en-US" dirty="0"/>
              <a:t>	– Bone fragments do not pierce skin</a:t>
            </a:r>
          </a:p>
          <a:p>
            <a:r>
              <a:rPr lang="en-US" altLang="en-US" dirty="0"/>
              <a:t>Open/compound</a:t>
            </a:r>
          </a:p>
          <a:p>
            <a:pPr marL="0" indent="0">
              <a:buNone/>
            </a:pPr>
            <a:r>
              <a:rPr lang="en-US" altLang="en-US" dirty="0"/>
              <a:t>	– Bone fragments pierce skin</a:t>
            </a:r>
          </a:p>
          <a:p>
            <a:r>
              <a:rPr lang="en-US" altLang="en-US" dirty="0"/>
              <a:t>Displaced or non-displaced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043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Transverse Fracture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Usually caused by directly applied force to fracture site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3907" y="1895256"/>
            <a:ext cx="2438611" cy="357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70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Spiral or Oblique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Caused by violence transmitted through the distal limb </a:t>
            </a:r>
          </a:p>
          <a:p>
            <a:r>
              <a:rPr lang="en-US" altLang="en-US" dirty="0"/>
              <a:t>twisting movement</a:t>
            </a:r>
          </a:p>
          <a:p>
            <a:endParaRPr lang="en-US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2611" y="1779422"/>
            <a:ext cx="2981202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6600"/>
            <a:ext cx="782638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42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Greenstick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Occurs in children</a:t>
            </a:r>
          </a:p>
          <a:p>
            <a:pPr eaLnBrk="1" hangingPunct="1">
              <a:defRPr/>
            </a:pPr>
            <a:r>
              <a:rPr lang="en-US" altLang="en-US" dirty="0"/>
              <a:t>Bones soft and bend without fracturing completely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5617" y="1889160"/>
            <a:ext cx="2475191" cy="359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85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Avulsion Fracture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Traction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Bony fragment usually torn off by a tendon or ligament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3907" y="1779422"/>
            <a:ext cx="2438611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858000" y="2732314"/>
            <a:ext cx="1447800" cy="2057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7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Stress fracture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Abnormal stress on normal bone</a:t>
            </a:r>
          </a:p>
          <a:p>
            <a:pPr lvl="1"/>
            <a:r>
              <a:rPr lang="en-US" altLang="en-US" dirty="0"/>
              <a:t>Fatigue fracture</a:t>
            </a:r>
          </a:p>
          <a:p>
            <a:r>
              <a:rPr lang="en-US" altLang="en-US" dirty="0"/>
              <a:t>Normal stress on abnormal bone</a:t>
            </a:r>
          </a:p>
          <a:p>
            <a:pPr lvl="1"/>
            <a:r>
              <a:rPr lang="en-US" altLang="en-US" dirty="0"/>
              <a:t>Insufficiency fracture</a:t>
            </a:r>
          </a:p>
          <a:p>
            <a:endParaRPr lang="en-US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9453" y="1931835"/>
            <a:ext cx="3127519" cy="350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24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Fractures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Fracture signs and symptoms</a:t>
            </a:r>
          </a:p>
          <a:p>
            <a:pPr lvl="1"/>
            <a:r>
              <a:rPr lang="en-US" altLang="en-US" dirty="0"/>
              <a:t>Swelling, deformity, pain, tenderness, and discoloration </a:t>
            </a:r>
          </a:p>
          <a:p>
            <a:r>
              <a:rPr lang="en-US" altLang="en-US" dirty="0"/>
              <a:t>Treatment</a:t>
            </a:r>
          </a:p>
          <a:p>
            <a:pPr lvl="1"/>
            <a:r>
              <a:rPr lang="en-US" altLang="en-US" dirty="0"/>
              <a:t>Bones must sometimes be put back in proper position (reduction)</a:t>
            </a:r>
          </a:p>
          <a:p>
            <a:pPr lvl="1"/>
            <a:r>
              <a:rPr lang="en-US" altLang="en-US" dirty="0"/>
              <a:t>Open vs. closed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153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reduction (surgery)</a:t>
            </a:r>
          </a:p>
          <a:p>
            <a:pPr lvl="1"/>
            <a:r>
              <a:rPr lang="en-US" dirty="0"/>
              <a:t>very accurate </a:t>
            </a:r>
          </a:p>
          <a:p>
            <a:pPr lvl="1"/>
            <a:r>
              <a:rPr lang="en-US" dirty="0"/>
              <a:t>risk of infection</a:t>
            </a:r>
          </a:p>
          <a:p>
            <a:pPr lvl="1"/>
            <a:r>
              <a:rPr lang="en-US" dirty="0"/>
              <a:t>Usually when internal fixation is needed</a:t>
            </a:r>
          </a:p>
          <a:p>
            <a:r>
              <a:rPr lang="en-US" dirty="0"/>
              <a:t>Closed reduction (manipulation)</a:t>
            </a:r>
          </a:p>
          <a:p>
            <a:pPr lvl="1"/>
            <a:r>
              <a:rPr lang="en-US" dirty="0"/>
              <a:t>Usually with anesthesia</a:t>
            </a:r>
          </a:p>
          <a:p>
            <a:pPr lvl="1"/>
            <a:r>
              <a:rPr lang="en-US" dirty="0"/>
              <a:t>Traction (pulling)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Holding the Reduction</a:t>
            </a:r>
            <a:endParaRPr lang="en-US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/>
              <a:t>4-12 weeks</a:t>
            </a:r>
          </a:p>
          <a:p>
            <a:r>
              <a:rPr lang="en-US" altLang="en-US"/>
              <a:t>External fixation</a:t>
            </a:r>
          </a:p>
          <a:p>
            <a:r>
              <a:rPr lang="en-US" altLang="en-US"/>
              <a:t>Internal fixation</a:t>
            </a:r>
          </a:p>
          <a:p>
            <a:r>
              <a:rPr lang="en-US" altLang="en-US"/>
              <a:t>Frame fixation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50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External fixation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/>
              <a:t>Used for fractures that are too unstable for a cast. </a:t>
            </a:r>
          </a:p>
          <a:p>
            <a:r>
              <a:rPr lang="en-US" altLang="en-US"/>
              <a:t>Can shower and use the hand gently with the external fixator in place.</a:t>
            </a:r>
          </a:p>
          <a:p>
            <a:endParaRPr lang="en-US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28" y="1816001"/>
            <a:ext cx="2688569" cy="373717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82AD4A-F6DE-488D-AE6C-B5A7CAAFE2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84587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9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Functions of the Skeletal System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Aids in body movement</a:t>
            </a:r>
          </a:p>
          <a:p>
            <a:r>
              <a:rPr lang="en-US" altLang="en-US" dirty="0"/>
              <a:t>Supports and protects internal body organs</a:t>
            </a:r>
          </a:p>
          <a:p>
            <a:r>
              <a:rPr lang="en-US" altLang="en-US" dirty="0"/>
              <a:t>Produces red and white blood cells</a:t>
            </a:r>
          </a:p>
          <a:p>
            <a:r>
              <a:rPr lang="en-US" altLang="en-US" dirty="0"/>
              <a:t>Provides a storehouse for minerals</a:t>
            </a:r>
          </a:p>
        </p:txBody>
      </p:sp>
    </p:spTree>
    <p:extLst>
      <p:ext uri="{BB962C8B-B14F-4D97-AF65-F5344CB8AC3E}">
        <p14:creationId xmlns:p14="http://schemas.microsoft.com/office/powerpoint/2010/main" val="117331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Frame fixation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Allows correction of deformities by moving the pins in relation to the frame.</a:t>
            </a:r>
          </a:p>
          <a:p>
            <a:endParaRPr lang="en-US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67" y="1703216"/>
            <a:ext cx="3353091" cy="3962743"/>
          </a:xfrm>
        </p:spPr>
      </p:pic>
    </p:spTree>
    <p:extLst>
      <p:ext uri="{BB962C8B-B14F-4D97-AF65-F5344CB8AC3E}">
        <p14:creationId xmlns:p14="http://schemas.microsoft.com/office/powerpoint/2010/main" val="37450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/>
              <a:t>Internal fixation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/>
              <a:t>“</a:t>
            </a:r>
            <a:r>
              <a:rPr lang="en-US" dirty="0" err="1"/>
              <a:t>Homedepot</a:t>
            </a:r>
            <a:r>
              <a:rPr lang="en-US" dirty="0"/>
              <a:t> Method”</a:t>
            </a:r>
          </a:p>
          <a:p>
            <a:r>
              <a:rPr lang="en-US" dirty="0"/>
              <a:t>Rods</a:t>
            </a:r>
          </a:p>
          <a:p>
            <a:r>
              <a:rPr lang="en-US" dirty="0"/>
              <a:t>Screws</a:t>
            </a:r>
          </a:p>
          <a:p>
            <a:r>
              <a:rPr lang="en-US" dirty="0"/>
              <a:t>Pins</a:t>
            </a:r>
          </a:p>
          <a:p>
            <a:r>
              <a:rPr lang="en-US" dirty="0"/>
              <a:t>Plates</a:t>
            </a:r>
          </a:p>
          <a:p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8169" y="76200"/>
            <a:ext cx="2743438" cy="432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B808A6-EE5D-40AB-8A32-D34A7E62E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44980"/>
            <a:ext cx="2914650" cy="388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4D1CDB-F239-4245-8099-B338AD6B49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1" y="3688080"/>
            <a:ext cx="3135380" cy="235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5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743075"/>
            <a:ext cx="8523287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Healing</a:t>
            </a:r>
          </a:p>
        </p:txBody>
      </p:sp>
    </p:spTree>
    <p:extLst>
      <p:ext uri="{BB962C8B-B14F-4D97-AF65-F5344CB8AC3E}">
        <p14:creationId xmlns:p14="http://schemas.microsoft.com/office/powerpoint/2010/main" val="17234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Muscle Tissue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Skeletal</a:t>
            </a:r>
          </a:p>
          <a:p>
            <a:pPr lvl="1"/>
            <a:r>
              <a:rPr lang="en-US" altLang="en-US" dirty="0"/>
              <a:t>Under voluntary control</a:t>
            </a:r>
          </a:p>
          <a:p>
            <a:r>
              <a:rPr lang="en-US" altLang="en-US" dirty="0"/>
              <a:t>Smooth</a:t>
            </a:r>
          </a:p>
          <a:p>
            <a:pPr lvl="1"/>
            <a:r>
              <a:rPr lang="en-US" altLang="en-US" dirty="0"/>
              <a:t>Involuntary</a:t>
            </a:r>
          </a:p>
          <a:p>
            <a:r>
              <a:rPr lang="en-US" altLang="en-US" dirty="0"/>
              <a:t>Cardiac</a:t>
            </a:r>
          </a:p>
          <a:p>
            <a:pPr lvl="1"/>
            <a:r>
              <a:rPr lang="en-US" altLang="en-US" dirty="0"/>
              <a:t>Only found in the heart</a:t>
            </a:r>
          </a:p>
          <a:p>
            <a:pPr lvl="1"/>
            <a:r>
              <a:rPr lang="en-US" altLang="en-US" dirty="0"/>
              <a:t>Involuntary</a:t>
            </a:r>
          </a:p>
          <a:p>
            <a:pPr lvl="1"/>
            <a:endParaRPr lang="en-US" altLang="en-US" dirty="0"/>
          </a:p>
          <a:p>
            <a:pPr lvl="2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678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Sphincter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Circular muscle</a:t>
            </a:r>
          </a:p>
          <a:p>
            <a:r>
              <a:rPr lang="en-US" dirty="0"/>
              <a:t>Opening and closing</a:t>
            </a:r>
          </a:p>
          <a:p>
            <a:pPr lvl="1"/>
            <a:r>
              <a:rPr lang="en-US" dirty="0"/>
              <a:t>Esophagus and stomach</a:t>
            </a:r>
          </a:p>
          <a:p>
            <a:pPr lvl="1"/>
            <a:r>
              <a:rPr lang="en-US" dirty="0"/>
              <a:t>Stomach and small intestine</a:t>
            </a:r>
          </a:p>
          <a:p>
            <a:pPr lvl="1"/>
            <a:r>
              <a:rPr lang="en-US" dirty="0"/>
              <a:t>Anus </a:t>
            </a:r>
          </a:p>
          <a:p>
            <a:pPr lvl="1"/>
            <a:r>
              <a:rPr lang="en-US" dirty="0"/>
              <a:t>Urethra</a:t>
            </a:r>
          </a:p>
          <a:p>
            <a:pPr lvl="1"/>
            <a:r>
              <a:rPr lang="en-US" dirty="0"/>
              <a:t>Mouth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8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Muscle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Excitability</a:t>
            </a:r>
          </a:p>
          <a:p>
            <a:pPr lvl="1"/>
            <a:r>
              <a:rPr lang="en-US" dirty="0"/>
              <a:t>tissue can receive &amp; respond to stimulation </a:t>
            </a:r>
          </a:p>
          <a:p>
            <a:r>
              <a:rPr lang="en-US" dirty="0"/>
              <a:t>Contractibility</a:t>
            </a:r>
          </a:p>
          <a:p>
            <a:pPr lvl="1"/>
            <a:r>
              <a:rPr lang="en-US" dirty="0"/>
              <a:t>tissue can shorten &amp; thicken</a:t>
            </a:r>
          </a:p>
          <a:p>
            <a:r>
              <a:rPr lang="en-US" dirty="0"/>
              <a:t>Extensibility</a:t>
            </a:r>
          </a:p>
          <a:p>
            <a:pPr lvl="1"/>
            <a:r>
              <a:rPr lang="en-US" dirty="0"/>
              <a:t> tissue can lengthen</a:t>
            </a:r>
          </a:p>
          <a:p>
            <a:r>
              <a:rPr lang="en-US" dirty="0"/>
              <a:t>Elasticity</a:t>
            </a:r>
          </a:p>
          <a:p>
            <a:pPr lvl="1"/>
            <a:r>
              <a:rPr lang="en-US" dirty="0"/>
              <a:t>after contracting or lengthening, tissue always wants to return to its resting state</a:t>
            </a:r>
          </a:p>
        </p:txBody>
      </p:sp>
    </p:spTree>
    <p:extLst>
      <p:ext uri="{BB962C8B-B14F-4D97-AF65-F5344CB8AC3E}">
        <p14:creationId xmlns:p14="http://schemas.microsoft.com/office/powerpoint/2010/main" val="356235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Muscle Attachments and Functions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More than 650 muscles in the body</a:t>
            </a:r>
          </a:p>
          <a:p>
            <a:pPr lvl="1"/>
            <a:r>
              <a:rPr lang="en-US" altLang="en-US" dirty="0"/>
              <a:t>Muscles only pull, never push </a:t>
            </a:r>
          </a:p>
          <a:p>
            <a:r>
              <a:rPr lang="en-US" altLang="en-US" dirty="0"/>
              <a:t>Muscles attached to bones by tendons</a:t>
            </a:r>
          </a:p>
          <a:p>
            <a:pPr lvl="1"/>
            <a:r>
              <a:rPr lang="en-US" altLang="en-US" dirty="0"/>
              <a:t>Bones are connected at joints </a:t>
            </a:r>
          </a:p>
          <a:p>
            <a:r>
              <a:rPr lang="en-US" altLang="en-US" dirty="0"/>
              <a:t>Muscles are attached at both ends to bones, cartilage, ligaments, tendons, skin, or other muscles </a:t>
            </a:r>
          </a:p>
        </p:txBody>
      </p:sp>
    </p:spTree>
    <p:extLst>
      <p:ext uri="{BB962C8B-B14F-4D97-AF65-F5344CB8AC3E}">
        <p14:creationId xmlns:p14="http://schemas.microsoft.com/office/powerpoint/2010/main" val="46398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Skeletal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Origin</a:t>
            </a:r>
          </a:p>
          <a:p>
            <a:pPr lvl="1"/>
            <a:r>
              <a:rPr lang="en-US" dirty="0"/>
              <a:t>Point of attachment that remains fixed</a:t>
            </a:r>
          </a:p>
          <a:p>
            <a:r>
              <a:rPr lang="en-US" dirty="0"/>
              <a:t>Insertion</a:t>
            </a:r>
          </a:p>
          <a:p>
            <a:pPr lvl="1"/>
            <a:r>
              <a:rPr lang="en-US" dirty="0"/>
              <a:t>Point of attachment that moves</a:t>
            </a:r>
          </a:p>
          <a:p>
            <a:r>
              <a:rPr lang="en-US" dirty="0"/>
              <a:t>Action</a:t>
            </a:r>
          </a:p>
          <a:p>
            <a:pPr lvl="1"/>
            <a:r>
              <a:rPr lang="en-US" dirty="0"/>
              <a:t>What joint movement is produced</a:t>
            </a:r>
          </a:p>
          <a:p>
            <a:pPr lvl="1"/>
            <a:r>
              <a:rPr lang="en-US" dirty="0"/>
              <a:t>Flexion, extension, abduction, etc. . . </a:t>
            </a:r>
          </a:p>
        </p:txBody>
      </p:sp>
    </p:spTree>
    <p:extLst>
      <p:ext uri="{BB962C8B-B14F-4D97-AF65-F5344CB8AC3E}">
        <p14:creationId xmlns:p14="http://schemas.microsoft.com/office/powerpoint/2010/main" val="410337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Agonist, Antagonist, and Synergist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Muscles can only pull, not push</a:t>
            </a:r>
          </a:p>
          <a:p>
            <a:r>
              <a:rPr lang="en-US" dirty="0"/>
              <a:t>Muscles in the body rarely work alone, and are usually arranged in groups surrounding a joint</a:t>
            </a:r>
          </a:p>
          <a:p>
            <a:r>
              <a:rPr lang="en-US" dirty="0"/>
              <a:t>A muscle that contracts to create the desired action is known as an </a:t>
            </a:r>
            <a:r>
              <a:rPr lang="en-US" b="1" u="sng" dirty="0"/>
              <a:t>Agonist</a:t>
            </a:r>
            <a:r>
              <a:rPr lang="en-US" dirty="0"/>
              <a:t> or </a:t>
            </a:r>
            <a:r>
              <a:rPr lang="en-US" b="1" u="sng" dirty="0"/>
              <a:t>prime mover</a:t>
            </a:r>
          </a:p>
          <a:p>
            <a:r>
              <a:rPr lang="en-US" dirty="0"/>
              <a:t>A muscle that helps the Agonist is a </a:t>
            </a:r>
            <a:r>
              <a:rPr lang="en-US" b="1" u="sng" dirty="0"/>
              <a:t>Synergist</a:t>
            </a:r>
          </a:p>
          <a:p>
            <a:r>
              <a:rPr lang="en-US" dirty="0"/>
              <a:t>A muscle that opposes the action of the Agonist, therefore undoing the desired action is an </a:t>
            </a:r>
            <a:r>
              <a:rPr lang="en-US" b="1" u="sng" dirty="0"/>
              <a:t>Antagonist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Fibers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Muscle cell</a:t>
            </a:r>
          </a:p>
          <a:p>
            <a:r>
              <a:rPr lang="en-US" dirty="0"/>
              <a:t>Sarcolemma – muscle cell membrane</a:t>
            </a:r>
          </a:p>
          <a:p>
            <a:r>
              <a:rPr lang="en-US" dirty="0"/>
              <a:t>Sarcoplasm – material within the muscle cell, excluding the nucleus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3505504" cy="439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94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Osteocytes</a:t>
            </a:r>
          </a:p>
          <a:p>
            <a:pPr lvl="1"/>
            <a:r>
              <a:rPr lang="en-US" dirty="0"/>
              <a:t>Mature bone cells</a:t>
            </a:r>
          </a:p>
          <a:p>
            <a:r>
              <a:rPr lang="en-US" dirty="0"/>
              <a:t>Osteoblasts</a:t>
            </a:r>
          </a:p>
          <a:p>
            <a:pPr lvl="1"/>
            <a:r>
              <a:rPr lang="en-US" dirty="0"/>
              <a:t>Bone-forming cells</a:t>
            </a:r>
          </a:p>
          <a:p>
            <a:r>
              <a:rPr lang="en-US" dirty="0"/>
              <a:t>Osteoclasts</a:t>
            </a:r>
          </a:p>
          <a:p>
            <a:pPr lvl="1"/>
            <a:r>
              <a:rPr lang="en-US" dirty="0"/>
              <a:t>Bone-destroying cells</a:t>
            </a:r>
          </a:p>
          <a:p>
            <a:pPr lvl="1"/>
            <a:r>
              <a:rPr lang="en-US" dirty="0"/>
              <a:t>Break down bone matrix for remodeling and release of calcium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8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Sources of Energy and Heat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When muscles work, they move the body and produce heat</a:t>
            </a:r>
          </a:p>
          <a:p>
            <a:r>
              <a:rPr lang="en-US" altLang="en-US" dirty="0"/>
              <a:t>For muscles to contract and work, they need energy</a:t>
            </a:r>
          </a:p>
          <a:p>
            <a:pPr lvl="1"/>
            <a:r>
              <a:rPr lang="en-US" altLang="en-US" dirty="0"/>
              <a:t>Major source of energy is adenosine triphosphate (ATP)</a:t>
            </a:r>
          </a:p>
          <a:p>
            <a:pPr lvl="2"/>
            <a:r>
              <a:rPr lang="en-US" altLang="en-US" dirty="0"/>
              <a:t>Cell requires oxygen, glucose, and other materials</a:t>
            </a:r>
          </a:p>
          <a:p>
            <a:pPr lvl="1"/>
            <a:r>
              <a:rPr lang="en-US" altLang="en-US" dirty="0"/>
              <a:t>When a muscle is stimulated, ATP is broken down, producing energy </a:t>
            </a:r>
          </a:p>
        </p:txBody>
      </p:sp>
    </p:spTree>
    <p:extLst>
      <p:ext uri="{BB962C8B-B14F-4D97-AF65-F5344CB8AC3E}">
        <p14:creationId xmlns:p14="http://schemas.microsoft.com/office/powerpoint/2010/main" val="60895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Cellular Respiration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Oxygen (O</a:t>
            </a:r>
            <a:r>
              <a:rPr lang="en-US" altLang="en-US" baseline="-25000" dirty="0"/>
              <a:t>2</a:t>
            </a:r>
            <a:r>
              <a:rPr lang="en-US" altLang="en-US" dirty="0"/>
              <a:t>) is used by the cells</a:t>
            </a:r>
          </a:p>
          <a:p>
            <a:r>
              <a:rPr lang="en-US" altLang="en-US" dirty="0"/>
              <a:t>O</a:t>
            </a:r>
            <a:r>
              <a:rPr lang="en-US" altLang="en-US" baseline="-25000" dirty="0"/>
              <a:t>2</a:t>
            </a:r>
            <a:r>
              <a:rPr lang="en-US" altLang="en-US" dirty="0"/>
              <a:t> needed in conversion of glucose to cellular energy (ATP)</a:t>
            </a:r>
          </a:p>
          <a:p>
            <a:r>
              <a:rPr lang="en-US" altLang="en-US" dirty="0"/>
              <a:t>Carbon dioxide (CO</a:t>
            </a:r>
            <a:r>
              <a:rPr lang="en-US" altLang="en-US" baseline="-25000" dirty="0"/>
              <a:t>2</a:t>
            </a:r>
            <a:r>
              <a:rPr lang="en-US" altLang="en-US" dirty="0"/>
              <a:t>) is produced as a waste product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846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Glycolysis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r>
              <a:rPr lang="en-US" dirty="0"/>
              <a:t>The breakdown of glucose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34935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Glucose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232876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Pyruvic acid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4700" y="334191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Lactic Acid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3341914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ATP </a:t>
            </a:r>
          </a:p>
          <a:p>
            <a:r>
              <a:rPr lang="en-US" dirty="0"/>
              <a:t>&amp; Lactic acid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250" y="4648200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Kreb’s</a:t>
            </a:r>
            <a:r>
              <a:rPr lang="en-US" dirty="0"/>
              <a:t> Cycle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341914"/>
            <a:ext cx="1790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Pyruvic acid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5649686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 ATP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24075" y="2543736"/>
            <a:ext cx="6286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62400" y="2682742"/>
            <a:ext cx="0" cy="7071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717256" y="3532414"/>
            <a:ext cx="108108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075769" y="3493531"/>
            <a:ext cx="1182461" cy="48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219200" y="3810000"/>
            <a:ext cx="1" cy="6043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183141" y="5017532"/>
            <a:ext cx="0" cy="545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17256" y="298151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O</a:t>
            </a:r>
            <a:r>
              <a:rPr lang="en-US" baseline="-25000" dirty="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33600" y="2972582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O</a:t>
            </a:r>
            <a:r>
              <a:rPr lang="en-US" baseline="-25000" dirty="0"/>
              <a:t>2</a:t>
            </a:r>
          </a:p>
        </p:txBody>
      </p:sp>
      <p:sp>
        <p:nvSpPr>
          <p:cNvPr id="33" name="Right Brace 32"/>
          <p:cNvSpPr/>
          <p:nvPr/>
        </p:nvSpPr>
        <p:spPr>
          <a:xfrm>
            <a:off x="2438400" y="4112176"/>
            <a:ext cx="457200" cy="172801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067050" y="4724400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Mitochondria</a:t>
            </a:r>
          </a:p>
        </p:txBody>
      </p:sp>
      <p:sp>
        <p:nvSpPr>
          <p:cNvPr id="35" name="Right Brace 34"/>
          <p:cNvSpPr/>
          <p:nvPr/>
        </p:nvSpPr>
        <p:spPr>
          <a:xfrm>
            <a:off x="7315200" y="2417060"/>
            <a:ext cx="457200" cy="172801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772400" y="302098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cytoplasm</a:t>
            </a:r>
          </a:p>
        </p:txBody>
      </p:sp>
    </p:spTree>
    <p:extLst>
      <p:ext uri="{BB962C8B-B14F-4D97-AF65-F5344CB8AC3E}">
        <p14:creationId xmlns:p14="http://schemas.microsoft.com/office/powerpoint/2010/main" val="300817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Contraction of Skeletal Muscle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Muscle movement occurs as a result of: </a:t>
            </a:r>
          </a:p>
          <a:p>
            <a:pPr lvl="1"/>
            <a:r>
              <a:rPr lang="en-US" altLang="en-US" dirty="0" err="1"/>
              <a:t>Myoneural</a:t>
            </a:r>
            <a:r>
              <a:rPr lang="en-US" altLang="en-US" dirty="0"/>
              <a:t> stimulation </a:t>
            </a:r>
          </a:p>
          <a:p>
            <a:pPr lvl="1"/>
            <a:r>
              <a:rPr lang="en-US" altLang="en-US" dirty="0"/>
              <a:t>Contraction of muscle proteins </a:t>
            </a:r>
          </a:p>
          <a:p>
            <a:r>
              <a:rPr lang="en-US" altLang="en-US" dirty="0"/>
              <a:t>Skeletal muscles must be stimulated by nerve impulses to contract </a:t>
            </a:r>
          </a:p>
          <a:p>
            <a:pPr lvl="1"/>
            <a:r>
              <a:rPr lang="en-US" altLang="en-US" dirty="0"/>
              <a:t>Begins with action potential, which travels along muscle fiber length</a:t>
            </a:r>
          </a:p>
          <a:p>
            <a:pPr lvl="1"/>
            <a:r>
              <a:rPr lang="en-US" altLang="en-US" dirty="0"/>
              <a:t>Basic source of energy is glucose </a:t>
            </a:r>
          </a:p>
        </p:txBody>
      </p:sp>
    </p:spTree>
    <p:extLst>
      <p:ext uri="{BB962C8B-B14F-4D97-AF65-F5344CB8AC3E}">
        <p14:creationId xmlns:p14="http://schemas.microsoft.com/office/powerpoint/2010/main" val="60404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Contraction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Electrical impulse travels down a motor neuron and acetylcholine is released into the synapse.</a:t>
            </a:r>
          </a:p>
          <a:p>
            <a:r>
              <a:rPr lang="en-US" dirty="0"/>
              <a:t>Acetylcholine binds to special receptors on the muscle cell and causes an electrical impulse (Action Potential) to spread over the cell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041775" cy="408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85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Action Potentials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/>
              <a:t>Acetylcholine makes the sarcolemma more permeable</a:t>
            </a:r>
          </a:p>
          <a:p>
            <a:r>
              <a:rPr lang="en-US"/>
              <a:t>Channels open and Na+ rapidly invade the fiber</a:t>
            </a:r>
          </a:p>
          <a:p>
            <a:r>
              <a:rPr lang="en-US"/>
              <a:t>At the same time K+ rush out of the fiber</a:t>
            </a:r>
          </a:p>
          <a:p>
            <a:r>
              <a:rPr lang="en-US"/>
              <a:t>More Na+ enters than K+ exits and a positive charge is created</a:t>
            </a:r>
          </a:p>
          <a:p>
            <a:r>
              <a:rPr lang="en-US"/>
              <a:t>Flood of positive ions into the fiber generates and electrical charge called an Action Potential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5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Contraction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Ca</a:t>
            </a:r>
            <a:r>
              <a:rPr lang="en-US" baseline="30000" dirty="0"/>
              <a:t>2+ </a:t>
            </a:r>
            <a:r>
              <a:rPr lang="en-US" dirty="0"/>
              <a:t>released by the sarcoplasmic reticulum</a:t>
            </a:r>
          </a:p>
          <a:p>
            <a:r>
              <a:rPr lang="en-US" dirty="0"/>
              <a:t>Enables the attachment of actin and myosin</a:t>
            </a:r>
          </a:p>
          <a:p>
            <a:r>
              <a:rPr lang="en-US" dirty="0"/>
              <a:t>Contraction of the sarcomere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22539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93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/>
              <a:t>Skeletal muscle fibers shorten as thin filaments interact with thick filaments and sliding occurs. </a:t>
            </a:r>
          </a:p>
          <a:p>
            <a:r>
              <a:rPr lang="en-US"/>
              <a:t>The trigger for contraction is the calcium ions released by the sarcoplasmic reticulum when the muscle fiber is stimulated by its motor neuron (action potential)</a:t>
            </a:r>
          </a:p>
          <a:p>
            <a:r>
              <a:rPr lang="en-US"/>
              <a:t>Contraction is an active process; relaxation and the return to resting length is passive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7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Muscle Fatigue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Caused by accumulation of lactic acid in muscles</a:t>
            </a:r>
          </a:p>
          <a:p>
            <a:r>
              <a:rPr lang="en-US" altLang="en-US" dirty="0"/>
              <a:t>During vigorous exercise, blood is unable to transport enough oxygen for complete oxidation of glucose in the muscles </a:t>
            </a:r>
          </a:p>
          <a:p>
            <a:pPr lvl="1"/>
            <a:r>
              <a:rPr lang="en-US" altLang="en-US" dirty="0"/>
              <a:t>Causes muscles to contract anaerobically (without oxygen)</a:t>
            </a:r>
          </a:p>
        </p:txBody>
      </p:sp>
    </p:spTree>
    <p:extLst>
      <p:ext uri="{BB962C8B-B14F-4D97-AF65-F5344CB8AC3E}">
        <p14:creationId xmlns:p14="http://schemas.microsoft.com/office/powerpoint/2010/main" val="35918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Muscle Tone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Muscles should always be slightly contracted and ready to pull (muscle tone)</a:t>
            </a:r>
          </a:p>
          <a:p>
            <a:r>
              <a:rPr lang="en-US" altLang="en-US" dirty="0"/>
              <a:t>Muscle atrophy:</a:t>
            </a:r>
          </a:p>
          <a:p>
            <a:pPr lvl="1"/>
            <a:r>
              <a:rPr lang="en-US" altLang="en-US" dirty="0"/>
              <a:t>Wasting or loss of muscle tissue resulting from disease or lack of use </a:t>
            </a:r>
          </a:p>
          <a:p>
            <a:r>
              <a:rPr lang="en-US" altLang="en-US" dirty="0"/>
              <a:t>Hypertrophy:</a:t>
            </a:r>
          </a:p>
          <a:p>
            <a:pPr lvl="1"/>
            <a:r>
              <a:rPr lang="en-US" altLang="en-US" dirty="0"/>
              <a:t>Increase in the mass (size) of a muscle </a:t>
            </a:r>
          </a:p>
        </p:txBody>
      </p:sp>
    </p:spTree>
    <p:extLst>
      <p:ext uri="{BB962C8B-B14F-4D97-AF65-F5344CB8AC3E}">
        <p14:creationId xmlns:p14="http://schemas.microsoft.com/office/powerpoint/2010/main" val="115928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Categories of Bone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 bones</a:t>
            </a:r>
          </a:p>
          <a:p>
            <a:pPr lvl="1"/>
            <a:r>
              <a:rPr lang="en-US" dirty="0"/>
              <a:t>Generally cube-shape</a:t>
            </a:r>
          </a:p>
          <a:p>
            <a:pPr lvl="1"/>
            <a:r>
              <a:rPr lang="en-US" dirty="0"/>
              <a:t>Contain mostly spongy bone</a:t>
            </a:r>
          </a:p>
          <a:p>
            <a:pPr lvl="1"/>
            <a:r>
              <a:rPr lang="en-US" dirty="0"/>
              <a:t>Examples: Carpals, tarsals</a:t>
            </a:r>
          </a:p>
          <a:p>
            <a:r>
              <a:rPr lang="en-US" dirty="0"/>
              <a:t>Long bones</a:t>
            </a:r>
          </a:p>
          <a:p>
            <a:pPr lvl="1"/>
            <a:r>
              <a:rPr lang="en-US" dirty="0"/>
              <a:t>Typically longer than wide</a:t>
            </a:r>
          </a:p>
          <a:p>
            <a:pPr lvl="1"/>
            <a:r>
              <a:rPr lang="en-US" dirty="0"/>
              <a:t>Have a shaft with heads at both ends</a:t>
            </a:r>
          </a:p>
          <a:p>
            <a:pPr lvl="1"/>
            <a:r>
              <a:rPr lang="en-US" dirty="0"/>
              <a:t>Contain mostly compact bone</a:t>
            </a:r>
          </a:p>
          <a:p>
            <a:pPr lvl="1"/>
            <a:r>
              <a:rPr lang="en-US" dirty="0"/>
              <a:t>Examples: Femur, </a:t>
            </a:r>
            <a:r>
              <a:rPr lang="en-US" dirty="0" err="1"/>
              <a:t>humerus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Strain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Caused by twisting or pulling a muscle or tendon</a:t>
            </a:r>
          </a:p>
          <a:p>
            <a:r>
              <a:rPr lang="en-US" altLang="en-US" dirty="0"/>
              <a:t>Acute or chronic </a:t>
            </a:r>
          </a:p>
          <a:p>
            <a:r>
              <a:rPr lang="en-US" altLang="en-US" dirty="0"/>
              <a:t>Signs and Symptoms: pain, muscle spasm, and muscle weakness</a:t>
            </a:r>
          </a:p>
          <a:p>
            <a:r>
              <a:rPr lang="en-US" altLang="en-US" dirty="0"/>
              <a:t>Treatment: reduce swelling, anti-inflammatory drugs, surgery, rehabilitation</a:t>
            </a:r>
          </a:p>
          <a:p>
            <a:r>
              <a:rPr lang="en-US" altLang="en-US" dirty="0"/>
              <a:t>Delayed Onset Muscle Soreness (DOMS)</a:t>
            </a:r>
          </a:p>
          <a:p>
            <a:pPr lvl="2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96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Sprain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Caused by sudden twist, or a blow to the body</a:t>
            </a:r>
          </a:p>
          <a:p>
            <a:r>
              <a:rPr lang="en-US" altLang="en-US" dirty="0"/>
              <a:t>Ligament injury</a:t>
            </a:r>
          </a:p>
          <a:p>
            <a:r>
              <a:rPr lang="en-US" altLang="en-US" dirty="0"/>
              <a:t>Signs and Symptoms: pain, swelling, bruising, and loss of ability to move</a:t>
            </a:r>
          </a:p>
          <a:p>
            <a:r>
              <a:rPr lang="en-US" altLang="en-US" dirty="0"/>
              <a:t>Treatment is similar to care for a strain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671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Tendonitis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Inflammation of the tendon</a:t>
            </a:r>
          </a:p>
          <a:p>
            <a:r>
              <a:rPr lang="en-US" dirty="0"/>
              <a:t>Overuse injury</a:t>
            </a:r>
          </a:p>
          <a:p>
            <a:r>
              <a:rPr lang="en-US" dirty="0"/>
              <a:t>Signs and Symptoms: pain and inflammation along a tendon </a:t>
            </a:r>
          </a:p>
          <a:p>
            <a:r>
              <a:rPr lang="en-US" dirty="0"/>
              <a:t>Treatment: avoid aggravating movements, medications, rehabilitation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0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Bursitis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Inflammation of a bursa </a:t>
            </a:r>
          </a:p>
          <a:p>
            <a:r>
              <a:rPr lang="en-US" altLang="en-US" dirty="0"/>
              <a:t>Overuse injury</a:t>
            </a:r>
          </a:p>
          <a:p>
            <a:r>
              <a:rPr lang="en-US" altLang="en-US" dirty="0"/>
              <a:t>Signs and Symptoms: joint pain often mistaken for arthritis</a:t>
            </a:r>
          </a:p>
          <a:p>
            <a:r>
              <a:rPr lang="en-US" altLang="en-US" dirty="0"/>
              <a:t>Treatment: avoid aggravating movements, medications, rehabilitation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33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Contusion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Direct blow that does not break the skin</a:t>
            </a:r>
          </a:p>
          <a:p>
            <a:r>
              <a:rPr lang="en-US" altLang="en-US" dirty="0"/>
              <a:t>Signs and Symptoms: swelling, pain to the touch, redness, and ecchymosis </a:t>
            </a:r>
          </a:p>
          <a:p>
            <a:r>
              <a:rPr lang="en-US" altLang="en-US" dirty="0"/>
              <a:t>Treatment: monitoring, ice, medications, compressive dressing</a:t>
            </a:r>
          </a:p>
          <a:p>
            <a:r>
              <a:rPr lang="en-US" altLang="en-US" dirty="0"/>
              <a:t>Myositis </a:t>
            </a:r>
            <a:r>
              <a:rPr lang="en-US" altLang="en-US" dirty="0" err="1"/>
              <a:t>Ossificans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857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Nerves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Nerve tissue consists of nerve cells: </a:t>
            </a:r>
          </a:p>
          <a:p>
            <a:pPr lvl="1"/>
            <a:r>
              <a:rPr lang="en-US" altLang="en-US" dirty="0"/>
              <a:t>Neuroglia</a:t>
            </a:r>
          </a:p>
          <a:p>
            <a:pPr lvl="2"/>
            <a:r>
              <a:rPr lang="en-US" altLang="en-US" dirty="0"/>
              <a:t>Insulate, support, and protect neurons </a:t>
            </a:r>
          </a:p>
          <a:p>
            <a:pPr lvl="1"/>
            <a:r>
              <a:rPr lang="en-US" altLang="en-US" dirty="0"/>
              <a:t>Neurons </a:t>
            </a:r>
          </a:p>
          <a:p>
            <a:pPr lvl="2"/>
            <a:r>
              <a:rPr lang="en-US" altLang="en-US" dirty="0"/>
              <a:t>Sensory (afferent)</a:t>
            </a:r>
          </a:p>
          <a:p>
            <a:pPr lvl="2"/>
            <a:r>
              <a:rPr lang="en-US" altLang="en-US" dirty="0"/>
              <a:t>Motor (efferent)</a:t>
            </a:r>
          </a:p>
          <a:p>
            <a:pPr lvl="2"/>
            <a:r>
              <a:rPr lang="en-US" altLang="en-US" dirty="0"/>
              <a:t>Associative (interneuron):  carry impulses from sensory to the motor neuron</a:t>
            </a:r>
          </a:p>
        </p:txBody>
      </p:sp>
    </p:spTree>
    <p:extLst>
      <p:ext uri="{BB962C8B-B14F-4D97-AF65-F5344CB8AC3E}">
        <p14:creationId xmlns:p14="http://schemas.microsoft.com/office/powerpoint/2010/main" val="118924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Membrane Excitability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Nerves carry impulses by creating electric charges through membrane excitability</a:t>
            </a:r>
          </a:p>
          <a:p>
            <a:r>
              <a:rPr lang="en-US" altLang="en-US" dirty="0"/>
              <a:t>Myelin Sheath – provides insulation and increases the velocity of impulse transmission</a:t>
            </a:r>
          </a:p>
          <a:p>
            <a:r>
              <a:rPr lang="en-US" altLang="en-US" dirty="0"/>
              <a:t>A synapse is the space between adjacent neurons through the impulse is transmitted </a:t>
            </a:r>
          </a:p>
        </p:txBody>
      </p:sp>
    </p:spTree>
    <p:extLst>
      <p:ext uri="{BB962C8B-B14F-4D97-AF65-F5344CB8AC3E}">
        <p14:creationId xmlns:p14="http://schemas.microsoft.com/office/powerpoint/2010/main" val="6651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Injury to Nerves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Nerves are fragile and can be damaged by pressure, stretching, or cutting </a:t>
            </a:r>
          </a:p>
          <a:p>
            <a:r>
              <a:rPr lang="en-US" altLang="en-US" dirty="0"/>
              <a:t>Injury to a nerve can stop signals to and from the brain</a:t>
            </a:r>
          </a:p>
          <a:p>
            <a:pPr lvl="1"/>
            <a:r>
              <a:rPr lang="en-US" altLang="en-US" dirty="0"/>
              <a:t>Causes muscles to become unresponsive and a loss of feeling in the injured area </a:t>
            </a:r>
          </a:p>
          <a:p>
            <a:r>
              <a:rPr lang="en-US" altLang="en-US" dirty="0"/>
              <a:t>Neuroma – nerve scar</a:t>
            </a:r>
          </a:p>
        </p:txBody>
      </p:sp>
    </p:spTree>
    <p:extLst>
      <p:ext uri="{BB962C8B-B14F-4D97-AF65-F5344CB8AC3E}">
        <p14:creationId xmlns:p14="http://schemas.microsoft.com/office/powerpoint/2010/main" val="84973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Soft-Tissue Injuries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Open</a:t>
            </a:r>
          </a:p>
          <a:p>
            <a:pPr lvl="1"/>
            <a:r>
              <a:rPr lang="en-US" altLang="en-US" dirty="0"/>
              <a:t>Abrasions, lacerations, avulsions, and puncture wounds </a:t>
            </a:r>
          </a:p>
          <a:p>
            <a:r>
              <a:rPr lang="en-US" altLang="en-US" dirty="0"/>
              <a:t>Closed </a:t>
            </a:r>
          </a:p>
          <a:p>
            <a:pPr lvl="1"/>
            <a:r>
              <a:rPr lang="en-US" altLang="en-US" dirty="0"/>
              <a:t>Contusions, hematomas, </a:t>
            </a:r>
            <a:r>
              <a:rPr lang="en-US" altLang="en-US" dirty="0" err="1"/>
              <a:t>ecchymoses</a:t>
            </a:r>
            <a:r>
              <a:rPr lang="en-US" altLang="en-US" dirty="0"/>
              <a:t>, sprains, strains, tendonitis, bursitis, and stress-related injuries 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783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Inflammation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Reaction to invasion by an infectious agent or physical, chemical, or traumatic damage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Dilation of the vessels increasing blood supply to the damaged tissue.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Capillary permeability increases permitting specialized cells to reach the site of injury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Leukocytes, neutrophils, monocytes and lymphocytes migrate toward the site of injury</a:t>
            </a:r>
          </a:p>
          <a:p>
            <a:r>
              <a:rPr lang="en-US" dirty="0"/>
              <a:t>Can become chronic leading to mononuclear phagocytes if ineffective elimination of damaged tissues</a:t>
            </a:r>
          </a:p>
        </p:txBody>
      </p:sp>
    </p:spTree>
    <p:extLst>
      <p:ext uri="{BB962C8B-B14F-4D97-AF65-F5344CB8AC3E}">
        <p14:creationId xmlns:p14="http://schemas.microsoft.com/office/powerpoint/2010/main" val="28918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Categories of Bone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Flat bones</a:t>
            </a:r>
          </a:p>
          <a:p>
            <a:pPr lvl="1"/>
            <a:r>
              <a:rPr lang="en-US" dirty="0"/>
              <a:t>Thin, flattened and usually curved</a:t>
            </a:r>
          </a:p>
          <a:p>
            <a:pPr lvl="1"/>
            <a:r>
              <a:rPr lang="en-US" dirty="0"/>
              <a:t>Thin layers of compact bone around a layer of spongy bone</a:t>
            </a:r>
          </a:p>
          <a:p>
            <a:pPr lvl="1"/>
            <a:r>
              <a:rPr lang="en-US" dirty="0"/>
              <a:t>Examples: Skull, ribs, sternum</a:t>
            </a:r>
          </a:p>
          <a:p>
            <a:r>
              <a:rPr lang="en-US" dirty="0"/>
              <a:t>Irregular bones</a:t>
            </a:r>
          </a:p>
          <a:p>
            <a:pPr lvl="1"/>
            <a:r>
              <a:rPr lang="en-US" dirty="0"/>
              <a:t>Irregular shape</a:t>
            </a:r>
          </a:p>
          <a:p>
            <a:pPr lvl="1"/>
            <a:r>
              <a:rPr lang="en-US" dirty="0"/>
              <a:t>Do not fit into other bone classification categories</a:t>
            </a:r>
          </a:p>
          <a:p>
            <a:pPr lvl="1"/>
            <a:r>
              <a:rPr lang="en-US" dirty="0"/>
              <a:t>Example: Vertebrae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4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Regeneration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Act of wound healing</a:t>
            </a:r>
          </a:p>
          <a:p>
            <a:r>
              <a:rPr lang="en-US" dirty="0"/>
              <a:t>Cells around the area work to close and heal the wound</a:t>
            </a:r>
          </a:p>
          <a:p>
            <a:r>
              <a:rPr lang="en-US" dirty="0"/>
              <a:t>Scar tissue formed</a:t>
            </a:r>
          </a:p>
        </p:txBody>
      </p:sp>
    </p:spTree>
    <p:extLst>
      <p:ext uri="{BB962C8B-B14F-4D97-AF65-F5344CB8AC3E}">
        <p14:creationId xmlns:p14="http://schemas.microsoft.com/office/powerpoint/2010/main" val="82187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Dedifferentation</a:t>
            </a:r>
            <a:endParaRPr lang="en-US" alt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Regeneration </a:t>
            </a:r>
          </a:p>
          <a:p>
            <a:r>
              <a:rPr lang="en-US" altLang="en-US" dirty="0"/>
              <a:t>Cells revert to an earlier stage of development and reenter the cell cycle to produce more cells with the same function</a:t>
            </a:r>
          </a:p>
        </p:txBody>
      </p:sp>
    </p:spTree>
    <p:extLst>
      <p:ext uri="{BB962C8B-B14F-4D97-AF65-F5344CB8AC3E}">
        <p14:creationId xmlns:p14="http://schemas.microsoft.com/office/powerpoint/2010/main" val="294808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Cells revert to earlier stage of development and then become cells with completely different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Tissue Remodeling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Cells and molecules of tissue are modified and reassembled to yield a new composition of cell types and extracellular matrix</a:t>
            </a:r>
          </a:p>
          <a:p>
            <a:pPr lvl="1"/>
            <a:r>
              <a:rPr lang="en-US" altLang="en-US" dirty="0"/>
              <a:t>Formation of new blood vessels (angiogenesis)</a:t>
            </a:r>
          </a:p>
          <a:p>
            <a:pPr lvl="1"/>
            <a:r>
              <a:rPr lang="en-US" altLang="en-US" dirty="0"/>
              <a:t>Migration and proliferation of fibroblasts to fill and bridge the wound</a:t>
            </a:r>
          </a:p>
          <a:p>
            <a:pPr lvl="1"/>
            <a:r>
              <a:rPr lang="en-US" altLang="en-US" dirty="0"/>
              <a:t>Deposition of ECM</a:t>
            </a:r>
          </a:p>
          <a:p>
            <a:pPr lvl="1"/>
            <a:r>
              <a:rPr lang="en-US" altLang="en-US" dirty="0"/>
              <a:t>Maturation and reorganization of the fibrous tissue into a scar</a:t>
            </a:r>
          </a:p>
          <a:p>
            <a:r>
              <a:rPr lang="en-US" altLang="en-US" dirty="0"/>
              <a:t>The phase can last over a year</a:t>
            </a:r>
          </a:p>
        </p:txBody>
      </p:sp>
    </p:spTree>
    <p:extLst>
      <p:ext uri="{BB962C8B-B14F-4D97-AF65-F5344CB8AC3E}">
        <p14:creationId xmlns:p14="http://schemas.microsoft.com/office/powerpoint/2010/main" val="324949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Anatomical Structure of Long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Diaphysis</a:t>
            </a:r>
          </a:p>
          <a:p>
            <a:pPr lvl="1"/>
            <a:r>
              <a:rPr lang="en-US" dirty="0"/>
              <a:t>Shaft</a:t>
            </a:r>
          </a:p>
          <a:p>
            <a:pPr lvl="1"/>
            <a:r>
              <a:rPr lang="en-US" dirty="0"/>
              <a:t>Composed of compact bone</a:t>
            </a:r>
          </a:p>
          <a:p>
            <a:r>
              <a:rPr lang="en-US" dirty="0"/>
              <a:t>Epiphysis </a:t>
            </a:r>
          </a:p>
          <a:p>
            <a:pPr lvl="1"/>
            <a:r>
              <a:rPr lang="en-US" dirty="0"/>
              <a:t>Ends of the bone</a:t>
            </a:r>
          </a:p>
          <a:p>
            <a:pPr lvl="1"/>
            <a:r>
              <a:rPr lang="en-US" dirty="0"/>
              <a:t>Composed mostly of spongy bone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770" y="1216025"/>
            <a:ext cx="3246885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66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Periosteum</a:t>
            </a:r>
            <a:endParaRPr lang="en-US" dirty="0"/>
          </a:p>
          <a:p>
            <a:pPr lvl="1"/>
            <a:r>
              <a:rPr lang="en-US" dirty="0"/>
              <a:t>Outside covering of the diaphysis</a:t>
            </a:r>
          </a:p>
          <a:p>
            <a:pPr lvl="1"/>
            <a:r>
              <a:rPr lang="en-US" dirty="0"/>
              <a:t>Fibrous connective tissue membrane</a:t>
            </a:r>
          </a:p>
          <a:p>
            <a:r>
              <a:rPr lang="en-US" dirty="0" err="1"/>
              <a:t>Sharpey’s</a:t>
            </a:r>
            <a:r>
              <a:rPr lang="en-US" dirty="0"/>
              <a:t> fibers</a:t>
            </a:r>
          </a:p>
          <a:p>
            <a:pPr lvl="1"/>
            <a:r>
              <a:rPr lang="en-US" dirty="0"/>
              <a:t>Secure </a:t>
            </a:r>
            <a:r>
              <a:rPr lang="en-US" dirty="0" err="1"/>
              <a:t>periosteum</a:t>
            </a:r>
            <a:r>
              <a:rPr lang="en-US" dirty="0"/>
              <a:t> to underlying bone</a:t>
            </a:r>
          </a:p>
          <a:p>
            <a:r>
              <a:rPr lang="en-US" dirty="0"/>
              <a:t>Arteries</a:t>
            </a:r>
          </a:p>
          <a:p>
            <a:pPr lvl="1"/>
            <a:r>
              <a:rPr lang="en-US" dirty="0"/>
              <a:t>Supply bone cells with nutrients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325" y="1448583"/>
            <a:ext cx="4041775" cy="447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46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Articular cartilage</a:t>
            </a:r>
          </a:p>
          <a:p>
            <a:pPr lvl="1"/>
            <a:r>
              <a:rPr lang="en-US" dirty="0"/>
              <a:t>Covers the external surface of the epiphyses</a:t>
            </a:r>
          </a:p>
          <a:p>
            <a:pPr lvl="1"/>
            <a:r>
              <a:rPr lang="en-US" dirty="0"/>
              <a:t>Made of hyaline cartilage</a:t>
            </a:r>
          </a:p>
          <a:p>
            <a:pPr lvl="1"/>
            <a:r>
              <a:rPr lang="en-US" dirty="0"/>
              <a:t>Decreases friction at joint surfaces</a:t>
            </a:r>
          </a:p>
          <a:p>
            <a:r>
              <a:rPr lang="en-US" dirty="0"/>
              <a:t>Medullary cavity</a:t>
            </a:r>
          </a:p>
          <a:p>
            <a:pPr lvl="1"/>
            <a:r>
              <a:rPr lang="en-US" dirty="0"/>
              <a:t>Cavity of the shaft</a:t>
            </a:r>
          </a:p>
          <a:p>
            <a:pPr lvl="1"/>
            <a:r>
              <a:rPr lang="en-US" dirty="0"/>
              <a:t>Contains yellow marrow (mostly fat) in adults</a:t>
            </a:r>
          </a:p>
          <a:p>
            <a:pPr lvl="1"/>
            <a:r>
              <a:rPr lang="en-US" dirty="0"/>
              <a:t>Contains red marrow (for blood cell formation) in infants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418" y="1216025"/>
            <a:ext cx="3225588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0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Adult Bone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Bone mineral peaks</a:t>
            </a:r>
          </a:p>
          <a:p>
            <a:pPr lvl="1"/>
            <a:r>
              <a:rPr lang="en-US" dirty="0"/>
              <a:t>Women age 25-28 </a:t>
            </a:r>
          </a:p>
          <a:p>
            <a:pPr lvl="1"/>
            <a:r>
              <a:rPr lang="en-US" dirty="0"/>
              <a:t>Men age 30-35 </a:t>
            </a:r>
          </a:p>
          <a:p>
            <a:r>
              <a:rPr lang="en-US" dirty="0"/>
              <a:t>Remodeling</a:t>
            </a:r>
          </a:p>
          <a:p>
            <a:pPr lvl="1"/>
            <a:r>
              <a:rPr lang="en-US" dirty="0"/>
              <a:t>Process through which adult bone can change in density, strength, and sometimes shape</a:t>
            </a:r>
          </a:p>
          <a:p>
            <a:r>
              <a:rPr lang="en-US" dirty="0"/>
              <a:t>When bone is subjected to high force it tends to increase density</a:t>
            </a:r>
          </a:p>
          <a:p>
            <a:r>
              <a:rPr lang="en-US" dirty="0"/>
              <a:t>Bone only accounts for about 15% of body weight</a:t>
            </a:r>
          </a:p>
        </p:txBody>
      </p:sp>
    </p:spTree>
    <p:extLst>
      <p:ext uri="{BB962C8B-B14F-4D97-AF65-F5344CB8AC3E}">
        <p14:creationId xmlns:p14="http://schemas.microsoft.com/office/powerpoint/2010/main" val="131230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1675</Words>
  <Application>Microsoft Office PowerPoint</Application>
  <PresentationFormat>On-screen Show (4:3)</PresentationFormat>
  <Paragraphs>301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Bookman Old Style</vt:lpstr>
      <vt:lpstr>Calibri</vt:lpstr>
      <vt:lpstr>Gill Sans MT</vt:lpstr>
      <vt:lpstr>Wingdings</vt:lpstr>
      <vt:lpstr>Wingdings 3</vt:lpstr>
      <vt:lpstr>iRespondGraphMaster</vt:lpstr>
      <vt:lpstr>Origin</vt:lpstr>
      <vt:lpstr>iRespondQuestionMaster</vt:lpstr>
      <vt:lpstr>Bones</vt:lpstr>
      <vt:lpstr>Functions of the Skeletal System</vt:lpstr>
      <vt:lpstr>Bone Cells</vt:lpstr>
      <vt:lpstr>Shape Categories of Bone</vt:lpstr>
      <vt:lpstr>Shape Categories of Bone</vt:lpstr>
      <vt:lpstr>Anatomical Structure of Long Bones</vt:lpstr>
      <vt:lpstr>Long Bones</vt:lpstr>
      <vt:lpstr>Long Bones</vt:lpstr>
      <vt:lpstr>Adult Bone </vt:lpstr>
      <vt:lpstr>Types of Fractures</vt:lpstr>
      <vt:lpstr>Transverse Fracture</vt:lpstr>
      <vt:lpstr>Spiral or Oblique</vt:lpstr>
      <vt:lpstr>Greenstick</vt:lpstr>
      <vt:lpstr>Avulsion Fracture</vt:lpstr>
      <vt:lpstr>Stress fracture</vt:lpstr>
      <vt:lpstr>Fractures</vt:lpstr>
      <vt:lpstr>Reduction</vt:lpstr>
      <vt:lpstr>Holding the Reduction</vt:lpstr>
      <vt:lpstr>External fixation</vt:lpstr>
      <vt:lpstr>Frame fixation</vt:lpstr>
      <vt:lpstr>Internal fixation </vt:lpstr>
      <vt:lpstr>Fracture Healing</vt:lpstr>
      <vt:lpstr>Types of Muscle Tissue</vt:lpstr>
      <vt:lpstr>Sphincter Muscles</vt:lpstr>
      <vt:lpstr>Characteristics of Muscle Tissue</vt:lpstr>
      <vt:lpstr>Muscle Attachments and Functions</vt:lpstr>
      <vt:lpstr>Skeletal Muscles</vt:lpstr>
      <vt:lpstr>Agonist, Antagonist, and Synergist</vt:lpstr>
      <vt:lpstr>Muscle Fibers</vt:lpstr>
      <vt:lpstr>Sources of Energy and Heat</vt:lpstr>
      <vt:lpstr>Cellular Respiration</vt:lpstr>
      <vt:lpstr>Glycolysis</vt:lpstr>
      <vt:lpstr>Contraction of Skeletal Muscle</vt:lpstr>
      <vt:lpstr>Muscle Contraction</vt:lpstr>
      <vt:lpstr>Generating Action Potentials</vt:lpstr>
      <vt:lpstr>Muscle Contraction</vt:lpstr>
      <vt:lpstr>Summary</vt:lpstr>
      <vt:lpstr>Muscle Fatigue</vt:lpstr>
      <vt:lpstr>Muscle Tone</vt:lpstr>
      <vt:lpstr>Strain</vt:lpstr>
      <vt:lpstr>Sprain</vt:lpstr>
      <vt:lpstr>Tendonitis</vt:lpstr>
      <vt:lpstr>Bursitis</vt:lpstr>
      <vt:lpstr>Contusion</vt:lpstr>
      <vt:lpstr>Nerves</vt:lpstr>
      <vt:lpstr>Membrane Excitability</vt:lpstr>
      <vt:lpstr>Injury to Nerves</vt:lpstr>
      <vt:lpstr>Soft-Tissue Injuries</vt:lpstr>
      <vt:lpstr>Inflammation</vt:lpstr>
      <vt:lpstr>Cell Regeneration</vt:lpstr>
      <vt:lpstr>Dedifferentation</vt:lpstr>
      <vt:lpstr>Transdifferentiation</vt:lpstr>
      <vt:lpstr>Tissue Remodeling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Bones and Soft Tissues</dc:title>
  <dc:creator>Angela Guggino</dc:creator>
  <cp:lastModifiedBy>Derek Sobczak</cp:lastModifiedBy>
  <cp:revision>27</cp:revision>
  <dcterms:created xsi:type="dcterms:W3CDTF">2015-01-27T13:33:45Z</dcterms:created>
  <dcterms:modified xsi:type="dcterms:W3CDTF">2020-02-13T15:36:39Z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</Properties>
</file>