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1" r:id="rId2"/>
  </p:sldMasterIdLst>
  <p:notesMasterIdLst>
    <p:notesMasterId r:id="rId49"/>
  </p:notesMasterIdLst>
  <p:sldIdLst>
    <p:sldId id="256" r:id="rId3"/>
    <p:sldId id="257" r:id="rId4"/>
    <p:sldId id="267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59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7" r:id="rId29"/>
    <p:sldId id="288" r:id="rId30"/>
    <p:sldId id="289" r:id="rId31"/>
    <p:sldId id="290" r:id="rId32"/>
    <p:sldId id="291" r:id="rId33"/>
    <p:sldId id="292" r:id="rId34"/>
    <p:sldId id="294" r:id="rId35"/>
    <p:sldId id="299" r:id="rId36"/>
    <p:sldId id="295" r:id="rId37"/>
    <p:sldId id="296" r:id="rId38"/>
    <p:sldId id="311" r:id="rId39"/>
    <p:sldId id="269" r:id="rId40"/>
    <p:sldId id="310" r:id="rId41"/>
    <p:sldId id="301" r:id="rId42"/>
    <p:sldId id="302" r:id="rId43"/>
    <p:sldId id="303" r:id="rId44"/>
    <p:sldId id="307" r:id="rId45"/>
    <p:sldId id="309" r:id="rId46"/>
    <p:sldId id="312" r:id="rId47"/>
    <p:sldId id="300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B9F7B-BE24-40A3-BF4B-3164E16AFB7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2BDA2-A86E-4703-B863-14A0452B5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57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71A319-8483-4BA5-A40B-8D4F7B2B354F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70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D4016A-DD98-44B5-B10D-73E6297CE8B1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73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9F905D-D162-4FB1-BE85-8B48BA4395BA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87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EA4F62-1328-41DF-A603-F9C066281BAD}" type="slidenum">
              <a:rPr lang="en-US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80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8A54D3-8033-472B-8EEF-A616B6F6D55E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63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05074E-6534-41C8-81FF-1C9224F20755}" type="slidenum">
              <a:rPr lang="en-US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35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AA083D-AB38-437C-B447-C5FD7511710A}" type="slidenum">
              <a:rPr lang="en-US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74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9AEF7A-528B-4DC8-AA68-9BA4344312AF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20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32CF1F-689A-4F3F-B2A1-A6C0D940734B}" type="slidenum">
              <a:rPr lang="en-US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00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1A6EBF-6829-4007-B04D-CC9219129A54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3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2F3CB0-F636-4683-97AC-0A39627644FF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90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02A902-CE5D-475D-B30F-843ABE64B050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99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F80EAF-4979-4AF2-9462-271F198B1BF2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34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FAD620-1303-4FD8-8482-997B25FF0162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03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2F9919-DA47-4F14-AE4A-B1D8E63E57BC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34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09F6F2-1CB2-4F4C-8618-CF6AB05AE161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16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2C8CB5-CBA2-416F-9E85-A53BDABDB0CC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14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6D5967-7219-4C70-8637-68DCCFD6C8B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B8C2DD-93FF-4F1F-A6B9-520910DB7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7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6D5967-7219-4C70-8637-68DCCFD6C8B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B8C2DD-93FF-4F1F-A6B9-520910DB7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5967-7219-4C70-8637-68DCCFD6C8B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B8C2DD-93FF-4F1F-A6B9-520910DB799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5967-7219-4C70-8637-68DCCFD6C8B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C2DD-93FF-4F1F-A6B9-520910DB7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5967-7219-4C70-8637-68DCCFD6C8B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C2DD-93FF-4F1F-A6B9-520910DB799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5967-7219-4C70-8637-68DCCFD6C8B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C2DD-93FF-4F1F-A6B9-520910DB7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5967-7219-4C70-8637-68DCCFD6C8B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C2DD-93FF-4F1F-A6B9-520910DB7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5967-7219-4C70-8637-68DCCFD6C8B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C2DD-93FF-4F1F-A6B9-520910DB7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5967-7219-4C70-8637-68DCCFD6C8B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C2DD-93FF-4F1F-A6B9-520910DB7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5967-7219-4C70-8637-68DCCFD6C8B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C2DD-93FF-4F1F-A6B9-520910DB79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5967-7219-4C70-8637-68DCCFD6C8B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C2DD-93FF-4F1F-A6B9-520910DB799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6D5967-7219-4C70-8637-68DCCFD6C8B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B8C2DD-93FF-4F1F-A6B9-520910DB7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5967-7219-4C70-8637-68DCCFD6C8B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C2DD-93FF-4F1F-A6B9-520910DB7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5967-7219-4C70-8637-68DCCFD6C8B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C2DD-93FF-4F1F-A6B9-520910DB7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07D8-659F-477F-BF7F-39C7E42CE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1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6D5967-7219-4C70-8637-68DCCFD6C8B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B8C2DD-93FF-4F1F-A6B9-520910DB7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3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6D5967-7219-4C70-8637-68DCCFD6C8B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B8C2DD-93FF-4F1F-A6B9-520910DB7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9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6D5967-7219-4C70-8637-68DCCFD6C8B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B8C2DD-93FF-4F1F-A6B9-520910DB7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8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6D5967-7219-4C70-8637-68DCCFD6C8B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B8C2DD-93FF-4F1F-A6B9-520910DB7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1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6D5967-7219-4C70-8637-68DCCFD6C8B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B8C2DD-93FF-4F1F-A6B9-520910DB7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5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6D5967-7219-4C70-8637-68DCCFD6C8B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B8C2DD-93FF-4F1F-A6B9-520910DB7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6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6D5967-7219-4C70-8637-68DCCFD6C8B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B8C2DD-93FF-4F1F-A6B9-520910DB7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6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251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footdoc.ca/Hammertoe.jpg&amp;imgrefurl=http://www.footdoc.ca/Website%20Hammertoes.htm&amp;usg=__vxHiBHWojUkPH44aNyz-jy6XyEQ=&amp;h=367&amp;w=500&amp;sz=21&amp;hl=en&amp;start=29&amp;um=1&amp;tbnid=YSQqpCPFhL_t-M:&amp;tbnh=95&amp;tbnw=130&amp;prev=/images?q=hammer+toes+pictures&amp;ndsp=18&amp;hl=en&amp;sa=N&amp;start=18&amp;um=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jpeg"/><Relationship Id="rId5" Type="http://schemas.openxmlformats.org/officeDocument/2006/relationships/hyperlink" Target="http://images.google.com/imgres?imgurl=http://www.azfoot.com/bunions_files/bunsurg.jpg&amp;imgrefurl=http://www.azfoot.com/buni.html&amp;usg=__nnoH6lekdbsp-LCVck4ybrL4FK0=&amp;h=383&amp;w=300&amp;sz=14&amp;hl=en&amp;start=1&amp;um=1&amp;tbnid=I-0pDgQrnzuQ8M:&amp;tbnh=123&amp;tbnw=96&amp;prev=/images?q=hallux+valgus&amp;hl=en&amp;um=1" TargetMode="Externa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64.143.176.9/library/healthguide/en-us/images/media/medical/hw/hwkb17_021.jpg&amp;imgrefurl=http://64.143.176.9/library/healthguide/en-us/support/topic.asp?hwid=zm6151&amp;usg=__q77-j1NHk9Oye1BOmPcn5Il47co=&amp;h=300&amp;w=460&amp;sz=17&amp;hl=en&amp;start=6&amp;um=1&amp;tbnid=C8_IJRpRrPN0SM:&amp;tbnh=83&amp;tbnw=128&amp;prev=/images?q=ingrown+toenail+pictures&amp;hl=en&amp;sa=N&amp;um=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jpeg"/><Relationship Id="rId5" Type="http://schemas.openxmlformats.org/officeDocument/2006/relationships/hyperlink" Target="http://images.google.com/imgres?imgurl=http://z.about.com/d/dermatology/1/0/U/8/Ingrown_Toenail.jpg&amp;imgrefurl=http://dermatology.about.com/od/dermphotos/ig/Infection-Rash/Ingrown-Toenail.htm&amp;usg=__vYUAa7isktMAaLb5Dlf9mJduuYc=&amp;h=500&amp;w=500&amp;sz=19&amp;hl=en&amp;start=7&amp;um=1&amp;tbnid=HYSarsh3Av9MoM:&amp;tbnh=130&amp;tbnw=130&amp;prev=/images?q=ingrown+toenail+pictures&amp;hl=en&amp;sa=N&amp;um=1" TargetMode="Externa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vetsurgerycentral.com/images/orthopedics/achilles_tear/gastroc2.jpg&amp;imgrefurl=http://www.vetsurgerycentral.com/gastroc_rupture.htm&amp;usg=__A3E1meR9zAkT5VMOKN6Ou8_bz2c=&amp;h=307&amp;w=410&amp;sz=23&amp;hl=en&amp;start=11&amp;um=1&amp;tbnid=ed4zrIhGmCBbFM:&amp;tbnh=94&amp;tbnw=125&amp;prev=/images?q=achilles+tendon+ruptures&amp;hl=en&amp;sa=X&amp;um=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ZocTa8RqR8" TargetMode="Externa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NZocTa8RqR8" TargetMode="External"/><Relationship Id="rId4" Type="http://schemas.openxmlformats.org/officeDocument/2006/relationships/image" Target="../media/image3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Angie Guggino, MS, ATC, LAT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Foot, Ankle, and Lower Leg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914400"/>
            <a:ext cx="1568196" cy="180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3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Posterior Lower Leg Muscles</a:t>
            </a:r>
          </a:p>
        </p:txBody>
      </p:sp>
      <p:pic>
        <p:nvPicPr>
          <p:cNvPr id="3080" name="Picture 6" descr="Lower Leg Muscles Posterio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62200" y="1524000"/>
            <a:ext cx="4129088" cy="4678363"/>
          </a:xfrm>
          <a:noFill/>
        </p:spPr>
      </p:pic>
    </p:spTree>
    <p:extLst>
      <p:ext uri="{BB962C8B-B14F-4D97-AF65-F5344CB8AC3E}">
        <p14:creationId xmlns:p14="http://schemas.microsoft.com/office/powerpoint/2010/main" val="126537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Injuries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Foot and Ankle</a:t>
            </a:r>
          </a:p>
        </p:txBody>
      </p:sp>
      <p:pic>
        <p:nvPicPr>
          <p:cNvPr id="3074" name="Picture 2" descr="C:\Users\gam10096\AppData\Local\Microsoft\Windows\Temporary Internet Files\Content.IE5\M08QGSW5\black-footprints-clipar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"/>
            <a:ext cx="2624137" cy="26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82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Ankle Sprains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Excessive inversion &amp; plantar flexion</a:t>
            </a:r>
          </a:p>
          <a:p>
            <a:r>
              <a:rPr lang="en-US" dirty="0"/>
              <a:t>Lateral ligaments are usually involved</a:t>
            </a:r>
          </a:p>
          <a:p>
            <a:r>
              <a:rPr lang="en-US" dirty="0"/>
              <a:t>Medial sprain less common</a:t>
            </a:r>
          </a:p>
          <a:p>
            <a:r>
              <a:rPr lang="en-US" dirty="0"/>
              <a:t>“High” ankle sprain involves the structures between the tibia and fibula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3973" name="Picture 6" descr="ankle ligament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56163" y="3085049"/>
            <a:ext cx="3754437" cy="1907101"/>
          </a:xfrm>
        </p:spPr>
      </p:pic>
    </p:spTree>
    <p:extLst>
      <p:ext uri="{BB962C8B-B14F-4D97-AF65-F5344CB8AC3E}">
        <p14:creationId xmlns:p14="http://schemas.microsoft.com/office/powerpoint/2010/main" val="31971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Lateral Ankle Sprain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Mechanism of Injury</a:t>
            </a:r>
            <a:endParaRPr lang="en-US" dirty="0"/>
          </a:p>
        </p:txBody>
      </p:sp>
      <p:pic>
        <p:nvPicPr>
          <p:cNvPr id="18435" name="Picture 4" descr="ankle spra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447800" y="2971800"/>
            <a:ext cx="1872014" cy="2129631"/>
          </a:xfrm>
        </p:spPr>
      </p:pic>
      <p:pic>
        <p:nvPicPr>
          <p:cNvPr id="18436" name="Picture 8" descr="Ankle Sprai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540469"/>
            <a:ext cx="4041775" cy="3483625"/>
          </a:xfrm>
        </p:spPr>
      </p:pic>
      <p:sp>
        <p:nvSpPr>
          <p:cNvPr id="18437" name="Line 9"/>
          <p:cNvSpPr>
            <a:spLocks noChangeShapeType="1"/>
          </p:cNvSpPr>
          <p:nvPr/>
        </p:nvSpPr>
        <p:spPr bwMode="auto">
          <a:xfrm flipH="1">
            <a:off x="3581400" y="3657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4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and Symptoms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Determined by Grade of injury</a:t>
            </a:r>
          </a:p>
          <a:p>
            <a:r>
              <a:rPr lang="en-US" dirty="0"/>
              <a:t>Grade I</a:t>
            </a:r>
          </a:p>
          <a:p>
            <a:pPr lvl="1"/>
            <a:r>
              <a:rPr lang="en-US" dirty="0"/>
              <a:t>One or more ligaments stretched</a:t>
            </a:r>
          </a:p>
          <a:p>
            <a:r>
              <a:rPr lang="en-US" dirty="0"/>
              <a:t>Grade II</a:t>
            </a:r>
          </a:p>
          <a:p>
            <a:pPr lvl="1"/>
            <a:r>
              <a:rPr lang="en-US" dirty="0"/>
              <a:t>One or more ligaments torn</a:t>
            </a:r>
          </a:p>
          <a:p>
            <a:r>
              <a:rPr lang="en-US" dirty="0"/>
              <a:t>Grade III</a:t>
            </a:r>
          </a:p>
          <a:p>
            <a:pPr lvl="1"/>
            <a:r>
              <a:rPr lang="en-US" dirty="0"/>
              <a:t>One or more ligaments completely torn</a:t>
            </a:r>
          </a:p>
          <a:p>
            <a:pPr lvl="1"/>
            <a:r>
              <a:rPr lang="en-US" dirty="0"/>
              <a:t>Sever joint instability</a:t>
            </a:r>
          </a:p>
        </p:txBody>
      </p:sp>
    </p:spTree>
    <p:extLst>
      <p:ext uri="{BB962C8B-B14F-4D97-AF65-F5344CB8AC3E}">
        <p14:creationId xmlns:p14="http://schemas.microsoft.com/office/powerpoint/2010/main" val="61398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Lateral Ankle Sprain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P.R.I.C.E.</a:t>
            </a:r>
          </a:p>
          <a:p>
            <a:r>
              <a:rPr lang="en-US" dirty="0"/>
              <a:t>Rehabilitation exercises to improve range-of-motion should begin as soon as possible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Prevention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Does wearing an ankle brace make the ankle weaker?</a:t>
            </a:r>
          </a:p>
          <a:p>
            <a:r>
              <a:rPr lang="en-US" dirty="0"/>
              <a:t>Strengthen the lower leg muscles</a:t>
            </a:r>
          </a:p>
        </p:txBody>
      </p:sp>
    </p:spTree>
    <p:extLst>
      <p:ext uri="{BB962C8B-B14F-4D97-AF65-F5344CB8AC3E}">
        <p14:creationId xmlns:p14="http://schemas.microsoft.com/office/powerpoint/2010/main" val="223386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Arch Sprain</a:t>
            </a:r>
          </a:p>
        </p:txBody>
      </p:sp>
      <p:sp>
        <p:nvSpPr>
          <p:cNvPr id="16387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Mid-foot sprain</a:t>
            </a:r>
          </a:p>
          <a:p>
            <a:r>
              <a:rPr lang="en-US" dirty="0"/>
              <a:t>Transverse or Longitudinal</a:t>
            </a:r>
          </a:p>
          <a:p>
            <a:r>
              <a:rPr lang="en-US" dirty="0"/>
              <a:t>Improper footwear, repetitive stress, hard surfaces</a:t>
            </a:r>
          </a:p>
          <a:p>
            <a:r>
              <a:rPr lang="en-US" dirty="0"/>
              <a:t>Signs and symptoms will vary</a:t>
            </a:r>
          </a:p>
        </p:txBody>
      </p:sp>
      <p:pic>
        <p:nvPicPr>
          <p:cNvPr id="16392" name="Picture 5" descr="medial foot and ank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02708" y="2112201"/>
            <a:ext cx="3529584" cy="3621024"/>
          </a:xfrm>
          <a:noFill/>
        </p:spPr>
      </p:pic>
      <p:sp>
        <p:nvSpPr>
          <p:cNvPr id="5" name="Oval 4"/>
          <p:cNvSpPr/>
          <p:nvPr/>
        </p:nvSpPr>
        <p:spPr>
          <a:xfrm>
            <a:off x="5410200" y="3200400"/>
            <a:ext cx="1219200" cy="1447800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1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 Sprain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Treatment 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P.R.I.C.E.</a:t>
            </a:r>
          </a:p>
          <a:p>
            <a:r>
              <a:rPr lang="en-US" dirty="0"/>
              <a:t>Can take several weeks to heal and may require a protective boot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Prevention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Proper footwear for the activity</a:t>
            </a:r>
          </a:p>
        </p:txBody>
      </p:sp>
    </p:spTree>
    <p:extLst>
      <p:ext uri="{BB962C8B-B14F-4D97-AF65-F5344CB8AC3E}">
        <p14:creationId xmlns:p14="http://schemas.microsoft.com/office/powerpoint/2010/main" val="283257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Blisters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Caused by friction</a:t>
            </a:r>
          </a:p>
          <a:p>
            <a:r>
              <a:rPr lang="en-US"/>
              <a:t>Separation of the dermis and the epidermis</a:t>
            </a:r>
          </a:p>
          <a:p>
            <a:r>
              <a:rPr lang="en-US"/>
              <a:t>Drain fluid if necessary</a:t>
            </a:r>
          </a:p>
          <a:p>
            <a:r>
              <a:rPr lang="en-US"/>
              <a:t>Keep clean and protected</a:t>
            </a:r>
          </a:p>
          <a:p>
            <a:r>
              <a:rPr lang="en-US"/>
              <a:t>Watch for signs of infection</a:t>
            </a:r>
          </a:p>
          <a:p>
            <a:r>
              <a:rPr lang="en-US"/>
              <a:t>Prevent by wearing appropriate shoes, socks, and reducing friction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Large Toe Sprain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“turf toe”</a:t>
            </a:r>
          </a:p>
          <a:p>
            <a:pPr eaLnBrk="1" hangingPunct="1"/>
            <a:r>
              <a:rPr lang="en-US" sz="2800" dirty="0"/>
              <a:t>Forced flexion or extension</a:t>
            </a:r>
          </a:p>
          <a:p>
            <a:pPr eaLnBrk="1" hangingPunct="1"/>
            <a:r>
              <a:rPr lang="en-US" sz="2800" dirty="0"/>
              <a:t>Signs and symptoms will vary</a:t>
            </a:r>
          </a:p>
          <a:p>
            <a:pPr eaLnBrk="1" hangingPunct="1"/>
            <a:r>
              <a:rPr lang="en-US" sz="2800" dirty="0"/>
              <a:t>P.R.I.C.E.</a:t>
            </a:r>
          </a:p>
          <a:p>
            <a:pPr eaLnBrk="1" hangingPunct="1"/>
            <a:r>
              <a:rPr lang="en-US" sz="2800" dirty="0"/>
              <a:t>Proper footwear can help prevent</a:t>
            </a:r>
          </a:p>
          <a:p>
            <a:pPr eaLnBrk="1" hangingPunct="1">
              <a:buFont typeface="Wingdings" pitchFamily="2" charset="2"/>
              <a:buNone/>
            </a:pPr>
            <a:endParaRPr lang="en-US" sz="2800" dirty="0"/>
          </a:p>
          <a:p>
            <a:pPr eaLnBrk="1" hangingPunct="1"/>
            <a:endParaRPr lang="en-US" sz="2800" dirty="0"/>
          </a:p>
        </p:txBody>
      </p:sp>
      <p:pic>
        <p:nvPicPr>
          <p:cNvPr id="15364" name="Picture 5" descr="medial foot and ank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2057400"/>
            <a:ext cx="3529013" cy="3621088"/>
          </a:xfrm>
          <a:noFill/>
        </p:spPr>
      </p:pic>
      <p:sp>
        <p:nvSpPr>
          <p:cNvPr id="5" name="Oval 4"/>
          <p:cNvSpPr/>
          <p:nvPr/>
        </p:nvSpPr>
        <p:spPr>
          <a:xfrm>
            <a:off x="5334000" y="4572000"/>
            <a:ext cx="838200" cy="685800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0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Target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common injuries to the foot, ankle, and lower leg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048000"/>
            <a:ext cx="2573761" cy="256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7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Plantar Faciitis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Strain to the plantar aponeurosis or fascia</a:t>
            </a:r>
          </a:p>
          <a:p>
            <a:r>
              <a:rPr lang="en-US" dirty="0"/>
              <a:t>Pain increase first thing in the morning</a:t>
            </a:r>
          </a:p>
          <a:p>
            <a:r>
              <a:rPr lang="en-US" dirty="0"/>
              <a:t>Overuse injury from repeated forceful plantar flexion</a:t>
            </a:r>
          </a:p>
          <a:p>
            <a:r>
              <a:rPr lang="en-US" dirty="0"/>
              <a:t>Shoe inserts</a:t>
            </a:r>
          </a:p>
          <a:p>
            <a:r>
              <a:rPr lang="en-US" dirty="0"/>
              <a:t>Stretching exercises</a:t>
            </a:r>
          </a:p>
          <a:p>
            <a:pPr lvl="1"/>
            <a:r>
              <a:rPr lang="en-US" dirty="0"/>
              <a:t>Gastrocnemius</a:t>
            </a:r>
          </a:p>
          <a:p>
            <a:pPr lvl="1"/>
            <a:r>
              <a:rPr lang="en-US" dirty="0"/>
              <a:t>Soleus</a:t>
            </a:r>
          </a:p>
          <a:p>
            <a:endParaRPr lang="en-US" dirty="0"/>
          </a:p>
        </p:txBody>
      </p:sp>
      <p:pic>
        <p:nvPicPr>
          <p:cNvPr id="17412" name="Picture 5" descr="plantar aponeuros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53221" y="2410968"/>
            <a:ext cx="2560320" cy="3255264"/>
          </a:xfrm>
        </p:spPr>
      </p:pic>
    </p:spTree>
    <p:extLst>
      <p:ext uri="{BB962C8B-B14F-4D97-AF65-F5344CB8AC3E}">
        <p14:creationId xmlns:p14="http://schemas.microsoft.com/office/powerpoint/2010/main" val="205680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Heel Injuries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Bruise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/>
              <a:t>Contusion to the calcaneus or other tissue around the heel</a:t>
            </a:r>
          </a:p>
          <a:p>
            <a:r>
              <a:rPr lang="en-US"/>
              <a:t>Running and jumping activities</a:t>
            </a:r>
          </a:p>
          <a:p>
            <a:r>
              <a:rPr lang="en-US"/>
              <a:t>P.R.I.C.E.</a:t>
            </a:r>
          </a:p>
          <a:p>
            <a:r>
              <a:rPr lang="en-US"/>
              <a:t>Proper footwear can prevent injury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Spur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Bony growth on the calcaneus usually at the attachment of the plantar fascia</a:t>
            </a:r>
          </a:p>
          <a:p>
            <a:r>
              <a:rPr lang="en-US"/>
              <a:t>Goal for treatment should be to increase the flexibility of the plantar fascia</a:t>
            </a:r>
          </a:p>
          <a:p>
            <a:r>
              <a:rPr lang="en-US"/>
              <a:t>Proper footwear can prevent injury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0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5</a:t>
            </a:r>
            <a:r>
              <a:rPr lang="en-US" baseline="30000"/>
              <a:t>th</a:t>
            </a:r>
            <a:r>
              <a:rPr lang="en-US"/>
              <a:t> Metatarsal Avulsion Fracture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eaLnBrk="1" hangingPunct="1"/>
            <a:r>
              <a:rPr lang="en-US" sz="2800" dirty="0"/>
              <a:t>“Jones Fracture”</a:t>
            </a:r>
          </a:p>
          <a:p>
            <a:pPr eaLnBrk="1" hangingPunct="1"/>
            <a:r>
              <a:rPr lang="en-US" sz="2800" dirty="0"/>
              <a:t>Peroneus brevis tendon pulls away from its attachment to the 5</a:t>
            </a:r>
            <a:r>
              <a:rPr lang="en-US" sz="2800" baseline="30000" dirty="0"/>
              <a:t>th</a:t>
            </a:r>
            <a:r>
              <a:rPr lang="en-US" sz="2800" dirty="0"/>
              <a:t> metatarsal</a:t>
            </a:r>
          </a:p>
          <a:p>
            <a:pPr eaLnBrk="1" hangingPunct="1"/>
            <a:r>
              <a:rPr lang="en-US" sz="2800" dirty="0"/>
              <a:t>Inversion force with forceful eversion</a:t>
            </a:r>
          </a:p>
        </p:txBody>
      </p:sp>
      <p:pic>
        <p:nvPicPr>
          <p:cNvPr id="23560" name="Picture 5" descr="lateral foot and ankle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2057400"/>
            <a:ext cx="4054475" cy="3468688"/>
          </a:xfrm>
          <a:noFill/>
        </p:spPr>
      </p:pic>
      <p:sp>
        <p:nvSpPr>
          <p:cNvPr id="5" name="Oval 4"/>
          <p:cNvSpPr/>
          <p:nvPr/>
        </p:nvSpPr>
        <p:spPr>
          <a:xfrm>
            <a:off x="2133600" y="4057650"/>
            <a:ext cx="419100" cy="419100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4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Toe Abnormalities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Halux</a:t>
            </a:r>
            <a:r>
              <a:rPr lang="en-US" dirty="0"/>
              <a:t> Valgus - bunion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Hammer toes</a:t>
            </a:r>
          </a:p>
        </p:txBody>
      </p:sp>
      <p:pic>
        <p:nvPicPr>
          <p:cNvPr id="30729" name="Picture 9" descr="Hammerto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200400"/>
            <a:ext cx="3188238" cy="2330450"/>
          </a:xfrm>
          <a:prstGeom prst="rect">
            <a:avLst/>
          </a:prstGeom>
          <a:noFill/>
        </p:spPr>
      </p:pic>
      <p:pic>
        <p:nvPicPr>
          <p:cNvPr id="30731" name="Picture 11" descr="bunsur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2616777"/>
            <a:ext cx="2498125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658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Ingrown Toenail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skin extends over the edge of the nail while the nail grows into the nail bed</a:t>
            </a:r>
          </a:p>
          <a:p>
            <a:r>
              <a:rPr lang="en-US" dirty="0"/>
              <a:t>Causes pain and possible infection</a:t>
            </a:r>
          </a:p>
          <a:p>
            <a:r>
              <a:rPr lang="en-US" dirty="0"/>
              <a:t>Proper cutting of the nail is important</a:t>
            </a:r>
          </a:p>
        </p:txBody>
      </p:sp>
      <p:pic>
        <p:nvPicPr>
          <p:cNvPr id="28678" name="Picture 6" descr="hwkb17_0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068618"/>
            <a:ext cx="3048000" cy="1976438"/>
          </a:xfrm>
          <a:prstGeom prst="rect">
            <a:avLst/>
          </a:prstGeom>
          <a:noFill/>
        </p:spPr>
      </p:pic>
      <p:pic>
        <p:nvPicPr>
          <p:cNvPr id="28681" name="Picture 9" descr="Ingrown_Toenai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53075" y="1676400"/>
            <a:ext cx="2152650" cy="2152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825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Athlete’s Foot (</a:t>
            </a:r>
            <a:r>
              <a:rPr lang="en-US" dirty="0" err="1"/>
              <a:t>Tinea</a:t>
            </a:r>
            <a:r>
              <a:rPr lang="en-US" dirty="0"/>
              <a:t> </a:t>
            </a:r>
            <a:r>
              <a:rPr lang="en-US" dirty="0" err="1"/>
              <a:t>Pedis</a:t>
            </a:r>
            <a:r>
              <a:rPr lang="en-US"/>
              <a:t>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Fungal infection of the foot </a:t>
            </a:r>
          </a:p>
          <a:p>
            <a:pPr eaLnBrk="1" hangingPunct="1"/>
            <a:r>
              <a:rPr lang="en-US" dirty="0"/>
              <a:t>Moisture, heat, darkness</a:t>
            </a:r>
          </a:p>
          <a:p>
            <a:pPr eaLnBrk="1" hangingPunct="1"/>
            <a:r>
              <a:rPr lang="en-US" dirty="0"/>
              <a:t>Itching, rash, pimples or blisters</a:t>
            </a:r>
          </a:p>
          <a:p>
            <a:pPr eaLnBrk="1" hangingPunct="1"/>
            <a:r>
              <a:rPr lang="en-US" dirty="0"/>
              <a:t>Keep feet clean and dry as much as possible</a:t>
            </a:r>
          </a:p>
        </p:txBody>
      </p:sp>
    </p:spTree>
    <p:extLst>
      <p:ext uri="{BB962C8B-B14F-4D97-AF65-F5344CB8AC3E}">
        <p14:creationId xmlns:p14="http://schemas.microsoft.com/office/powerpoint/2010/main" val="10899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Injuries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Lower Leg</a:t>
            </a:r>
          </a:p>
        </p:txBody>
      </p:sp>
      <p:pic>
        <p:nvPicPr>
          <p:cNvPr id="4098" name="Picture 2" descr="C:\Users\gam10096\AppData\Local\Microsoft\Windows\Temporary Internet Files\Content.IE5\LDEJ278F\crutche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990600"/>
            <a:ext cx="15811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3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Contusions</a:t>
            </a:r>
          </a:p>
        </p:txBody>
      </p:sp>
      <p:pic>
        <p:nvPicPr>
          <p:cNvPr id="27653" name="Picture 5" descr="DSC001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5450" y="2408238"/>
            <a:ext cx="4038600" cy="3028950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368" y="1719263"/>
            <a:ext cx="3292264" cy="4406900"/>
          </a:xfrm>
        </p:spPr>
      </p:pic>
    </p:spTree>
    <p:extLst>
      <p:ext uri="{BB962C8B-B14F-4D97-AF65-F5344CB8AC3E}">
        <p14:creationId xmlns:p14="http://schemas.microsoft.com/office/powerpoint/2010/main" val="306433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Contusion Complications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Compartment syndrome (discussed later)</a:t>
            </a:r>
          </a:p>
          <a:p>
            <a:r>
              <a:rPr lang="en-US" dirty="0"/>
              <a:t>Myositis </a:t>
            </a:r>
            <a:r>
              <a:rPr lang="en-US" dirty="0" err="1"/>
              <a:t>ossificans</a:t>
            </a:r>
            <a:endParaRPr lang="en-US" dirty="0"/>
          </a:p>
          <a:p>
            <a:r>
              <a:rPr lang="en-US" dirty="0" err="1"/>
              <a:t>Peroneal</a:t>
            </a:r>
            <a:r>
              <a:rPr lang="en-US" dirty="0"/>
              <a:t> nerve damage that can cause “foot drop”</a:t>
            </a:r>
          </a:p>
        </p:txBody>
      </p:sp>
    </p:spTree>
    <p:extLst>
      <p:ext uri="{BB962C8B-B14F-4D97-AF65-F5344CB8AC3E}">
        <p14:creationId xmlns:p14="http://schemas.microsoft.com/office/powerpoint/2010/main" val="406459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 Strains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Gastrocnemius muscle the most common</a:t>
            </a:r>
          </a:p>
          <a:p>
            <a:r>
              <a:rPr lang="en-US" dirty="0"/>
              <a:t>Forceful contraction, overstretching, or overuse</a:t>
            </a:r>
          </a:p>
          <a:p>
            <a:r>
              <a:rPr lang="en-US" dirty="0"/>
              <a:t>Signs and symptoms will vary</a:t>
            </a:r>
          </a:p>
          <a:p>
            <a:r>
              <a:rPr lang="en-US" dirty="0"/>
              <a:t>Usual treatment and prevention for any muscle strain</a:t>
            </a:r>
          </a:p>
        </p:txBody>
      </p:sp>
    </p:spTree>
    <p:extLst>
      <p:ext uri="{BB962C8B-B14F-4D97-AF65-F5344CB8AC3E}">
        <p14:creationId xmlns:p14="http://schemas.microsoft.com/office/powerpoint/2010/main" val="115261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Foot and Ankle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26 bones in the foot</a:t>
            </a:r>
          </a:p>
          <a:p>
            <a:pPr lvl="1"/>
            <a:r>
              <a:rPr lang="en-US" dirty="0"/>
              <a:t>7 tarsals</a:t>
            </a:r>
          </a:p>
          <a:p>
            <a:pPr lvl="1"/>
            <a:r>
              <a:rPr lang="en-US" dirty="0"/>
              <a:t>5 metatarsals</a:t>
            </a:r>
          </a:p>
          <a:p>
            <a:pPr lvl="1"/>
            <a:r>
              <a:rPr lang="en-US" dirty="0"/>
              <a:t>14 phalanges</a:t>
            </a:r>
          </a:p>
          <a:p>
            <a:r>
              <a:rPr lang="en-US" dirty="0"/>
              <a:t>38 joints in the foot</a:t>
            </a:r>
          </a:p>
          <a:p>
            <a:r>
              <a:rPr lang="en-US" dirty="0"/>
              <a:t>Ankle joint</a:t>
            </a:r>
          </a:p>
          <a:p>
            <a:pPr lvl="1"/>
            <a:r>
              <a:rPr lang="en-US" dirty="0" err="1"/>
              <a:t>Talocrural</a:t>
            </a:r>
            <a:r>
              <a:rPr lang="en-US" dirty="0"/>
              <a:t> joint</a:t>
            </a:r>
          </a:p>
          <a:p>
            <a:pPr lvl="1"/>
            <a:r>
              <a:rPr lang="en-US" dirty="0" err="1"/>
              <a:t>Subtalar</a:t>
            </a:r>
            <a:r>
              <a:rPr lang="en-US" dirty="0"/>
              <a:t> joint</a:t>
            </a:r>
          </a:p>
          <a:p>
            <a:endParaRPr lang="en-US" dirty="0"/>
          </a:p>
        </p:txBody>
      </p:sp>
      <p:pic>
        <p:nvPicPr>
          <p:cNvPr id="2050" name="Picture 2" descr="C:\Users\gam10096\AppData\Local\Microsoft\Windows\Temporary Internet Files\Content.IE5\M08QGSW5\1 baby foo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305" y="3352800"/>
            <a:ext cx="2783387" cy="241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46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 Cramp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Sudden and involuntary contraction of the muscle</a:t>
            </a:r>
          </a:p>
          <a:p>
            <a:pPr lvl="1"/>
            <a:r>
              <a:rPr lang="en-US" dirty="0"/>
              <a:t>Fatigue</a:t>
            </a:r>
          </a:p>
          <a:p>
            <a:pPr lvl="1"/>
            <a:r>
              <a:rPr lang="en-US" dirty="0"/>
              <a:t>Dehydration</a:t>
            </a:r>
          </a:p>
          <a:p>
            <a:pPr lvl="1"/>
            <a:r>
              <a:rPr lang="en-US" dirty="0"/>
              <a:t>muscle atrophy after fracture</a:t>
            </a:r>
          </a:p>
          <a:p>
            <a:pPr lvl="1"/>
            <a:r>
              <a:rPr lang="en-US" dirty="0"/>
              <a:t>lack of nutrient</a:t>
            </a:r>
          </a:p>
          <a:p>
            <a:pPr lvl="1"/>
            <a:r>
              <a:rPr lang="en-US" dirty="0"/>
              <a:t>poor flexibility</a:t>
            </a:r>
          </a:p>
          <a:p>
            <a:pPr lvl="1"/>
            <a:r>
              <a:rPr lang="en-US" dirty="0"/>
              <a:t>improperly fitted equipment</a:t>
            </a:r>
          </a:p>
          <a:p>
            <a:r>
              <a:rPr lang="en-US" dirty="0"/>
              <a:t>Rest, passive stretching, and massage</a:t>
            </a:r>
          </a:p>
          <a:p>
            <a:r>
              <a:rPr lang="en-US" dirty="0"/>
              <a:t>Prevention will vary depending upon the cause</a:t>
            </a:r>
          </a:p>
        </p:txBody>
      </p:sp>
    </p:spTree>
    <p:extLst>
      <p:ext uri="{BB962C8B-B14F-4D97-AF65-F5344CB8AC3E}">
        <p14:creationId xmlns:p14="http://schemas.microsoft.com/office/powerpoint/2010/main" val="324812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Achilles Tendonitis</a:t>
            </a:r>
          </a:p>
        </p:txBody>
      </p:sp>
      <p:sp>
        <p:nvSpPr>
          <p:cNvPr id="21507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Usually caused by repeated running, jumping, and landing</a:t>
            </a:r>
          </a:p>
          <a:p>
            <a:r>
              <a:rPr lang="en-US" dirty="0"/>
              <a:t>Symptoms develop gradually</a:t>
            </a:r>
          </a:p>
          <a:p>
            <a:r>
              <a:rPr lang="en-US" dirty="0"/>
              <a:t>P.R.I.C.E.</a:t>
            </a:r>
          </a:p>
          <a:p>
            <a:r>
              <a:rPr lang="en-US" dirty="0"/>
              <a:t>Best treatment is prevention</a:t>
            </a:r>
          </a:p>
          <a:p>
            <a:r>
              <a:rPr lang="en-US" dirty="0"/>
              <a:t>Proper condition and warm-up exercises</a:t>
            </a:r>
          </a:p>
          <a:p>
            <a:r>
              <a:rPr lang="en-US" dirty="0"/>
              <a:t>Improve flexibility</a:t>
            </a:r>
          </a:p>
        </p:txBody>
      </p:sp>
      <p:pic>
        <p:nvPicPr>
          <p:cNvPr id="6" name="Content Placeholder 5" descr="Achilles Tendon Stra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15000" y="3179763"/>
            <a:ext cx="1905000" cy="1485900"/>
          </a:xfrm>
        </p:spPr>
      </p:pic>
    </p:spTree>
    <p:extLst>
      <p:ext uri="{BB962C8B-B14F-4D97-AF65-F5344CB8AC3E}">
        <p14:creationId xmlns:p14="http://schemas.microsoft.com/office/powerpoint/2010/main" val="70293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Achilles Tendon Rupture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Feels like a kick to the area</a:t>
            </a:r>
          </a:p>
          <a:p>
            <a:pPr eaLnBrk="1" hangingPunct="1"/>
            <a:r>
              <a:rPr lang="en-US" dirty="0"/>
              <a:t>Inability to plantar flex the foot</a:t>
            </a:r>
          </a:p>
          <a:p>
            <a:pPr eaLnBrk="1" hangingPunct="1"/>
            <a:r>
              <a:rPr lang="en-US" dirty="0"/>
              <a:t>Usually occurs in people over 30 </a:t>
            </a:r>
          </a:p>
          <a:p>
            <a:r>
              <a:rPr lang="en-US" dirty="0"/>
              <a:t>Will require surgery to fix</a:t>
            </a:r>
          </a:p>
          <a:p>
            <a:r>
              <a:rPr lang="en-US" dirty="0"/>
              <a:t>Could take up to one year to recover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22536" name="Picture 8" descr="gastroc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590800"/>
            <a:ext cx="2867025" cy="2155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210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Shin Splints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Describes a variety of conditions characterized by pain and irritation or inflammation in the lower leg</a:t>
            </a:r>
          </a:p>
          <a:p>
            <a:r>
              <a:rPr lang="en-US"/>
              <a:t>Medial Tibial Stress Syndrome</a:t>
            </a:r>
          </a:p>
          <a:p>
            <a:r>
              <a:rPr lang="en-US"/>
              <a:t>Overuse injury</a:t>
            </a:r>
          </a:p>
          <a:p>
            <a:r>
              <a:rPr lang="en-US"/>
              <a:t>Tightness in the soleus and gastrocnemius muscles</a:t>
            </a:r>
          </a:p>
          <a:p>
            <a:r>
              <a:rPr lang="en-US"/>
              <a:t>R.I.C.E.</a:t>
            </a:r>
          </a:p>
          <a:p>
            <a:r>
              <a:rPr lang="en-US"/>
              <a:t>Strengthen the lower leg muscles and improve flexibility</a:t>
            </a:r>
          </a:p>
          <a:p>
            <a:r>
              <a:rPr lang="en-US"/>
              <a:t>Address any biomechanical issues such overpronation</a:t>
            </a:r>
          </a:p>
          <a:p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69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Fracture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in the tibia</a:t>
            </a:r>
          </a:p>
          <a:p>
            <a:r>
              <a:rPr lang="en-US" dirty="0"/>
              <a:t>Definite “hot spot” with palpation</a:t>
            </a:r>
          </a:p>
          <a:p>
            <a:r>
              <a:rPr lang="en-US" dirty="0"/>
              <a:t>Hurts to walk, especially at the end of the day</a:t>
            </a:r>
          </a:p>
          <a:p>
            <a:r>
              <a:rPr lang="en-US" dirty="0"/>
              <a:t>Rest – usually 4-8 weeks with gradual, progressive return to activity</a:t>
            </a:r>
          </a:p>
          <a:p>
            <a:r>
              <a:rPr lang="en-US" dirty="0"/>
              <a:t>Need to answer why this happened to this person?</a:t>
            </a:r>
          </a:p>
        </p:txBody>
      </p:sp>
    </p:spTree>
    <p:extLst>
      <p:ext uri="{BB962C8B-B14F-4D97-AF65-F5344CB8AC3E}">
        <p14:creationId xmlns:p14="http://schemas.microsoft.com/office/powerpoint/2010/main" val="426366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Compartment Syndrome</a:t>
            </a: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Swelling of the compartment, or muscular area, between the tibia and the fibula</a:t>
            </a:r>
          </a:p>
          <a:p>
            <a:r>
              <a:rPr lang="en-US"/>
              <a:t>Usually the Anterior Compartment</a:t>
            </a:r>
          </a:p>
          <a:p>
            <a:r>
              <a:rPr lang="en-US"/>
              <a:t>Overuse or direct blow</a:t>
            </a:r>
          </a:p>
          <a:p>
            <a:r>
              <a:rPr lang="en-US"/>
              <a:t>Symptoms similar to shin splints</a:t>
            </a:r>
          </a:p>
          <a:p>
            <a:r>
              <a:rPr lang="en-US"/>
              <a:t>Intense pain that is exacerbated by movement, touch, pressure, and stretching</a:t>
            </a:r>
          </a:p>
          <a:p>
            <a:r>
              <a:rPr lang="en-US"/>
              <a:t>Muscle will feel tense with palpation</a:t>
            </a:r>
          </a:p>
          <a:p>
            <a:r>
              <a:rPr lang="en-US"/>
              <a:t>Acute cases are medical emergencies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3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Tibia and Fibula</a:t>
            </a:r>
          </a:p>
          <a:p>
            <a:r>
              <a:rPr lang="en-US" dirty="0"/>
              <a:t>Twisting force, direct blow, or overuse (stress fractures)</a:t>
            </a:r>
          </a:p>
          <a:p>
            <a:r>
              <a:rPr lang="en-US" dirty="0"/>
              <a:t>Is it an ankle sprain or a fibula fracture?</a:t>
            </a:r>
          </a:p>
          <a:p>
            <a:r>
              <a:rPr lang="en-US" dirty="0"/>
              <a:t>Stress fractures are common in the Tibia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045752"/>
            <a:ext cx="3581400" cy="238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fracture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1428" y="1752600"/>
            <a:ext cx="3281144" cy="43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5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Foot, Ankle, and Lower Leg </a:t>
            </a:r>
          </a:p>
        </p:txBody>
      </p:sp>
    </p:spTree>
    <p:extLst>
      <p:ext uri="{BB962C8B-B14F-4D97-AF65-F5344CB8AC3E}">
        <p14:creationId xmlns:p14="http://schemas.microsoft.com/office/powerpoint/2010/main" val="43219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S.O.A.P.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Subjective</a:t>
            </a:r>
          </a:p>
          <a:p>
            <a:pPr lvl="1"/>
            <a:r>
              <a:rPr lang="en-US" dirty="0"/>
              <a:t>History – chronic or acute injury?</a:t>
            </a:r>
          </a:p>
          <a:p>
            <a:r>
              <a:rPr lang="en-US" dirty="0"/>
              <a:t>Objective</a:t>
            </a:r>
          </a:p>
          <a:p>
            <a:pPr lvl="1"/>
            <a:r>
              <a:rPr lang="en-US" dirty="0"/>
              <a:t>Observation</a:t>
            </a:r>
          </a:p>
          <a:p>
            <a:pPr lvl="1"/>
            <a:r>
              <a:rPr lang="en-US" dirty="0"/>
              <a:t>Palpation</a:t>
            </a:r>
          </a:p>
          <a:p>
            <a:pPr lvl="1"/>
            <a:r>
              <a:rPr lang="en-US" dirty="0"/>
              <a:t>Range of Motion (active, passive, resistive)</a:t>
            </a:r>
          </a:p>
          <a:p>
            <a:pPr lvl="1"/>
            <a:r>
              <a:rPr lang="en-US" dirty="0"/>
              <a:t>Special Testing</a:t>
            </a:r>
          </a:p>
          <a:p>
            <a:r>
              <a:rPr lang="en-US" dirty="0"/>
              <a:t>Assessment</a:t>
            </a:r>
          </a:p>
          <a:p>
            <a:r>
              <a:rPr lang="en-US" dirty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146389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Foot and Ankle Anatomy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Medial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52" y="2471769"/>
            <a:ext cx="3529584" cy="3621024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Lateral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592" y="2743041"/>
            <a:ext cx="3596640" cy="3078480"/>
          </a:xfrm>
        </p:spPr>
      </p:pic>
    </p:spTree>
    <p:extLst>
      <p:ext uri="{BB962C8B-B14F-4D97-AF65-F5344CB8AC3E}">
        <p14:creationId xmlns:p14="http://schemas.microsoft.com/office/powerpoint/2010/main" val="426219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Foot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Ankle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3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Foot Palpation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https://www.youtube.com/watch?v=NZocTa8RqR8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Online Media 3" title="Ankle and Foot Examination - OSCE Guide">
            <a:hlinkClick r:id="" action="ppaction://media"/>
            <a:extLst>
              <a:ext uri="{FF2B5EF4-FFF2-40B4-BE49-F238E27FC236}">
                <a16:creationId xmlns:a16="http://schemas.microsoft.com/office/drawing/2014/main" id="{7C61D92A-D643-4903-8F71-8414E1F1B77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2667000"/>
            <a:ext cx="5858933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5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Ankle Range of Motion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Dorsiflexion &amp; </a:t>
            </a:r>
            <a:r>
              <a:rPr lang="en-US" dirty="0" err="1"/>
              <a:t>Plantarflexion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Inversion &amp; Eversion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7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Ankle Special Test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Anterior Drawer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Talar</a:t>
            </a:r>
            <a:r>
              <a:rPr lang="en-US" dirty="0"/>
              <a:t> Tilt - Inversion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https://www.youtube.com/watch?v=vAcBEYZKcto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https://www.youtube.com/watch?v=UHNbm6Z3XK4</a:t>
            </a:r>
          </a:p>
        </p:txBody>
      </p:sp>
    </p:spTree>
    <p:extLst>
      <p:ext uri="{BB962C8B-B14F-4D97-AF65-F5344CB8AC3E}">
        <p14:creationId xmlns:p14="http://schemas.microsoft.com/office/powerpoint/2010/main" val="378002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Fracture Special Tests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Bump Test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Squeeze Test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1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Thompson Test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https://www.youtube.com/watch?v=z-7cJ7LpCqY</a:t>
            </a:r>
          </a:p>
        </p:txBody>
      </p:sp>
    </p:spTree>
    <p:extLst>
      <p:ext uri="{BB962C8B-B14F-4D97-AF65-F5344CB8AC3E}">
        <p14:creationId xmlns:p14="http://schemas.microsoft.com/office/powerpoint/2010/main" val="41465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pic>
        <p:nvPicPr>
          <p:cNvPr id="5122" name="Picture 2" descr="C:\Users\gam10096\AppData\Local\Microsoft\Windows\Temporary Internet Files\Content.IE5\KC99Z44X\panda1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97" y="1752600"/>
            <a:ext cx="7768605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72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Arches</a:t>
            </a:r>
          </a:p>
        </p:txBody>
      </p:sp>
      <p:pic>
        <p:nvPicPr>
          <p:cNvPr id="7" name="Content Placeholder 6" descr="foot arc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2133600"/>
            <a:ext cx="4521200" cy="3390900"/>
          </a:xfrm>
        </p:spPr>
      </p:pic>
    </p:spTree>
    <p:extLst>
      <p:ext uri="{BB962C8B-B14F-4D97-AF65-F5344CB8AC3E}">
        <p14:creationId xmlns:p14="http://schemas.microsoft.com/office/powerpoint/2010/main" val="369310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Foot and Ankle Anatomy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Medial &amp; Lateral Malleolus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92" y="2733897"/>
            <a:ext cx="2889504" cy="309676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Plantar fascia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752" y="2654649"/>
            <a:ext cx="2560320" cy="3255264"/>
          </a:xfrm>
        </p:spPr>
      </p:pic>
    </p:spTree>
    <p:extLst>
      <p:ext uri="{BB962C8B-B14F-4D97-AF65-F5344CB8AC3E}">
        <p14:creationId xmlns:p14="http://schemas.microsoft.com/office/powerpoint/2010/main" val="181326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Lateral Ankle Ligaments</a:t>
            </a:r>
          </a:p>
        </p:txBody>
      </p:sp>
      <p:pic>
        <p:nvPicPr>
          <p:cNvPr id="13315" name="Picture 6" descr="ankle ligament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1600" y="2438400"/>
            <a:ext cx="5789613" cy="2873375"/>
          </a:xfrm>
          <a:noFill/>
        </p:spPr>
      </p:pic>
    </p:spTree>
    <p:extLst>
      <p:ext uri="{BB962C8B-B14F-4D97-AF65-F5344CB8AC3E}">
        <p14:creationId xmlns:p14="http://schemas.microsoft.com/office/powerpoint/2010/main" val="291550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Lower Leg Bones</a:t>
            </a:r>
          </a:p>
        </p:txBody>
      </p:sp>
      <p:pic>
        <p:nvPicPr>
          <p:cNvPr id="1036" name="Picture 6" descr="Lower Leg Bone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00200" y="1644650"/>
            <a:ext cx="5632450" cy="4527550"/>
          </a:xfrm>
          <a:noFill/>
        </p:spPr>
      </p:pic>
    </p:spTree>
    <p:extLst>
      <p:ext uri="{BB962C8B-B14F-4D97-AF65-F5344CB8AC3E}">
        <p14:creationId xmlns:p14="http://schemas.microsoft.com/office/powerpoint/2010/main" val="209961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Anterior Lower Leg Muscles</a:t>
            </a:r>
          </a:p>
        </p:txBody>
      </p:sp>
      <p:pic>
        <p:nvPicPr>
          <p:cNvPr id="2058" name="Picture 6" descr="Lower Leg Muscles Anterio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81200" y="1295400"/>
            <a:ext cx="4495800" cy="5197842"/>
          </a:xfrm>
          <a:noFill/>
        </p:spPr>
      </p:pic>
    </p:spTree>
    <p:extLst>
      <p:ext uri="{BB962C8B-B14F-4D97-AF65-F5344CB8AC3E}">
        <p14:creationId xmlns:p14="http://schemas.microsoft.com/office/powerpoint/2010/main" val="399179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othecary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998</Words>
  <Application>Microsoft Office PowerPoint</Application>
  <PresentationFormat>On-screen Show (4:3)</PresentationFormat>
  <Paragraphs>218</Paragraphs>
  <Slides>46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Book Antiqua</vt:lpstr>
      <vt:lpstr>Calibri</vt:lpstr>
      <vt:lpstr>Century Gothic</vt:lpstr>
      <vt:lpstr>Wingdings</vt:lpstr>
      <vt:lpstr>iRespondGraphMaster</vt:lpstr>
      <vt:lpstr>Apothecary</vt:lpstr>
      <vt:lpstr>The Foot, Ankle, and Lower Leg</vt:lpstr>
      <vt:lpstr>Learning Target</vt:lpstr>
      <vt:lpstr>Foot and Ankle</vt:lpstr>
      <vt:lpstr>Foot and Ankle Anatomy</vt:lpstr>
      <vt:lpstr>Arches</vt:lpstr>
      <vt:lpstr>Foot and Ankle Anatomy</vt:lpstr>
      <vt:lpstr>Lateral Ankle Ligaments</vt:lpstr>
      <vt:lpstr>Lower Leg Bones</vt:lpstr>
      <vt:lpstr>Anterior Lower Leg Muscles</vt:lpstr>
      <vt:lpstr>Posterior Lower Leg Muscles</vt:lpstr>
      <vt:lpstr>Injuries</vt:lpstr>
      <vt:lpstr>Ankle Sprains</vt:lpstr>
      <vt:lpstr>Lateral Ankle Sprain</vt:lpstr>
      <vt:lpstr>Signs and Symptoms</vt:lpstr>
      <vt:lpstr>Lateral Ankle Sprain </vt:lpstr>
      <vt:lpstr>Arch Sprain</vt:lpstr>
      <vt:lpstr>Arch Sprain</vt:lpstr>
      <vt:lpstr>Blisters</vt:lpstr>
      <vt:lpstr>Large Toe Sprain</vt:lpstr>
      <vt:lpstr>Plantar Faciitis</vt:lpstr>
      <vt:lpstr>Heel Injuries</vt:lpstr>
      <vt:lpstr>5th Metatarsal Avulsion Fracture</vt:lpstr>
      <vt:lpstr>Toe Abnormalities</vt:lpstr>
      <vt:lpstr>Ingrown Toenail</vt:lpstr>
      <vt:lpstr>Athlete’s Foot (Tinea Pedis)</vt:lpstr>
      <vt:lpstr>Injuries</vt:lpstr>
      <vt:lpstr>Contusions</vt:lpstr>
      <vt:lpstr>Contusion Complications</vt:lpstr>
      <vt:lpstr>Muscle Strains</vt:lpstr>
      <vt:lpstr>Muscle Cramp</vt:lpstr>
      <vt:lpstr>Achilles Tendonitis</vt:lpstr>
      <vt:lpstr>Achilles Tendon Rupture</vt:lpstr>
      <vt:lpstr>Shin Splints</vt:lpstr>
      <vt:lpstr>Stress Fracture</vt:lpstr>
      <vt:lpstr>Compartment Syndrome</vt:lpstr>
      <vt:lpstr>Fractures</vt:lpstr>
      <vt:lpstr>Compound fracture</vt:lpstr>
      <vt:lpstr>Evaluations</vt:lpstr>
      <vt:lpstr>S.O.A.P.</vt:lpstr>
      <vt:lpstr>Observation</vt:lpstr>
      <vt:lpstr>Foot Palpation</vt:lpstr>
      <vt:lpstr>Ankle Range of Motion</vt:lpstr>
      <vt:lpstr>Ankle Special Test</vt:lpstr>
      <vt:lpstr>Fracture Special Tests</vt:lpstr>
      <vt:lpstr>Thompson Test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Foot, Ankle, and Lower Leg</dc:title>
  <dc:creator>Angela Guggino</dc:creator>
  <cp:lastModifiedBy>Derek Sobczak</cp:lastModifiedBy>
  <cp:revision>36</cp:revision>
  <dcterms:created xsi:type="dcterms:W3CDTF">2015-02-08T21:06:58Z</dcterms:created>
  <dcterms:modified xsi:type="dcterms:W3CDTF">2019-09-13T19:02:39Z</dcterms:modified>
</cp:coreProperties>
</file>