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58"/>
  </p:notesMasterIdLst>
  <p:sldIdLst>
    <p:sldId id="256" r:id="rId6"/>
    <p:sldId id="257" r:id="rId7"/>
    <p:sldId id="260" r:id="rId8"/>
    <p:sldId id="261" r:id="rId9"/>
    <p:sldId id="262" r:id="rId10"/>
    <p:sldId id="263" r:id="rId11"/>
    <p:sldId id="264" r:id="rId12"/>
    <p:sldId id="265" r:id="rId13"/>
    <p:sldId id="313" r:id="rId14"/>
    <p:sldId id="267" r:id="rId15"/>
    <p:sldId id="268" r:id="rId16"/>
    <p:sldId id="266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5" r:id="rId32"/>
    <p:sldId id="269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86" r:id="rId44"/>
    <p:sldId id="297" r:id="rId45"/>
    <p:sldId id="299" r:id="rId46"/>
    <p:sldId id="300" r:id="rId47"/>
    <p:sldId id="301" r:id="rId48"/>
    <p:sldId id="303" r:id="rId49"/>
    <p:sldId id="304" r:id="rId50"/>
    <p:sldId id="305" r:id="rId51"/>
    <p:sldId id="306" r:id="rId52"/>
    <p:sldId id="307" r:id="rId53"/>
    <p:sldId id="309" r:id="rId54"/>
    <p:sldId id="310" r:id="rId55"/>
    <p:sldId id="312" r:id="rId56"/>
    <p:sldId id="311" r:id="rId5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9121C6-2E92-4D97-BD98-1EA9C3227C38}" v="2" dt="2020-03-05T14:17:21.6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9" autoAdjust="0"/>
    <p:restoredTop sz="94660"/>
  </p:normalViewPr>
  <p:slideViewPr>
    <p:cSldViewPr>
      <p:cViewPr varScale="1">
        <p:scale>
          <a:sx n="46" d="100"/>
          <a:sy n="46" d="100"/>
        </p:scale>
        <p:origin x="1116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832A1-23C4-43FF-A123-A1F22FC7B70A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32F48-CEE0-4793-94DF-590BFDB1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52DDB-1318-4935-9306-06AC64103FE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89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B04EE1-B7B0-4958-8D38-F92D2FF04EBE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24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B814CC-6216-48B3-9D34-A915645B6180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4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4ECB8B-6C4D-47CD-8695-B4C99BFCF55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10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9FA783-5973-41A9-B4D8-DB9AA13F1478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34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5F87FE-B8ED-45C1-942A-BFF1A35B79A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95D148-83C9-484A-9B4E-0E0CEB1F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5F87FE-B8ED-45C1-942A-BFF1A35B79A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95D148-83C9-484A-9B4E-0E0CEB1F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1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35F87FE-B8ED-45C1-942A-BFF1A35B79A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F95D148-83C9-484A-9B4E-0E0CEB1FC94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87FE-B8ED-45C1-942A-BFF1A35B79A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D148-83C9-484A-9B4E-0E0CEB1FC9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87FE-B8ED-45C1-942A-BFF1A35B79A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D148-83C9-484A-9B4E-0E0CEB1FC9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87FE-B8ED-45C1-942A-BFF1A35B79A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D148-83C9-484A-9B4E-0E0CEB1FC94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87FE-B8ED-45C1-942A-BFF1A35B79A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D148-83C9-484A-9B4E-0E0CEB1FC9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87FE-B8ED-45C1-942A-BFF1A35B79A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D148-83C9-484A-9B4E-0E0CEB1FC9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87FE-B8ED-45C1-942A-BFF1A35B79A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D148-83C9-484A-9B4E-0E0CEB1FC9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87FE-B8ED-45C1-942A-BFF1A35B79A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D148-83C9-484A-9B4E-0E0CEB1FC94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87FE-B8ED-45C1-942A-BFF1A35B79A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D148-83C9-484A-9B4E-0E0CEB1FC9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5F87FE-B8ED-45C1-942A-BFF1A35B79A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95D148-83C9-484A-9B4E-0E0CEB1F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9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87FE-B8ED-45C1-942A-BFF1A35B79A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D148-83C9-484A-9B4E-0E0CEB1FC9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87FE-B8ED-45C1-942A-BFF1A35B79A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D148-83C9-484A-9B4E-0E0CEB1FC9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5F87FE-B8ED-45C1-942A-BFF1A35B79A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95D148-83C9-484A-9B4E-0E0CEB1F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2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5F87FE-B8ED-45C1-942A-BFF1A35B79A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95D148-83C9-484A-9B4E-0E0CEB1F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0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5F87FE-B8ED-45C1-942A-BFF1A35B79A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95D148-83C9-484A-9B4E-0E0CEB1F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7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5F87FE-B8ED-45C1-942A-BFF1A35B79A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95D148-83C9-484A-9B4E-0E0CEB1F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4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5F87FE-B8ED-45C1-942A-BFF1A35B79A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95D148-83C9-484A-9B4E-0E0CEB1F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7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5F87FE-B8ED-45C1-942A-BFF1A35B79A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95D148-83C9-484A-9B4E-0E0CEB1F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3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5F87FE-B8ED-45C1-942A-BFF1A35B79A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95D148-83C9-484A-9B4E-0E0CEB1F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831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35F87FE-B8ED-45C1-942A-BFF1A35B79A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F95D148-83C9-484A-9B4E-0E0CEB1FC9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google.com/imgres?imgurl=http://www.raems.com/dislocated%20patella.jpg&amp;imgrefurl=http://www.raems.com/ouchxword.htm&amp;usg=__vyqdPAfbBkkOU5loDAAvxg-ywfs=&amp;h=453&amp;w=800&amp;sz=60&amp;hl=en&amp;start=3&amp;um=1&amp;tbnid=4_AUXWX9pTc2ZM:&amp;tbnh=81&amp;tbnw=143&amp;prev=/images?q=dislocated+patella&amp;hl=en&amp;sa=N&amp;um=1" TargetMode="Externa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dnBKv38EEQ" TargetMode="Externa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Knee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Angie Guggino, MS, ATC, LAT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81200"/>
            <a:ext cx="2691924" cy="310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9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Patellofemoral Problems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Articulation of the patella with the femur (trochlear grove)</a:t>
            </a:r>
          </a:p>
          <a:p>
            <a:r>
              <a:rPr lang="en-US" dirty="0">
                <a:highlight>
                  <a:srgbClr val="FFFF00"/>
                </a:highlight>
              </a:rPr>
              <a:t>Gradual onset of pain in the anterior knee</a:t>
            </a:r>
          </a:p>
          <a:p>
            <a:r>
              <a:rPr lang="en-US" dirty="0">
                <a:highlight>
                  <a:srgbClr val="FFFF00"/>
                </a:highlight>
              </a:rPr>
              <a:t>Crepitus 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grinding noise or sensation within a joint</a:t>
            </a:r>
          </a:p>
          <a:p>
            <a:r>
              <a:rPr lang="en-US" dirty="0"/>
              <a:t>Squinting patellae</a:t>
            </a:r>
          </a:p>
          <a:p>
            <a:r>
              <a:rPr lang="en-US" dirty="0" err="1"/>
              <a:t>Chondromalacia</a:t>
            </a:r>
            <a:r>
              <a:rPr lang="en-US" dirty="0"/>
              <a:t> Patellae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92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Chondromalacia Patellae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ighlight>
                  <a:srgbClr val="FFFF00"/>
                </a:highlight>
              </a:rPr>
              <a:t>Gradual degenerative change that occurs to the cartilage beneath the patella and on the surface of the femur</a:t>
            </a:r>
          </a:p>
          <a:p>
            <a:r>
              <a:rPr lang="en-US" dirty="0"/>
              <a:t>Muscle strength is not balanced causing the patella to move off center of the trochlear groove</a:t>
            </a:r>
          </a:p>
          <a:p>
            <a:r>
              <a:rPr lang="en-US" dirty="0"/>
              <a:t>Squats, walking down stairs, sitting for long periods cause an increase in pain</a:t>
            </a:r>
          </a:p>
          <a:p>
            <a:r>
              <a:rPr lang="en-US" dirty="0"/>
              <a:t>Very, very, very, common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4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Patellofemoral</a:t>
            </a:r>
            <a:r>
              <a:rPr lang="en-US" dirty="0"/>
              <a:t>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Manage pain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Ice, heat, NSAID’s</a:t>
            </a:r>
          </a:p>
          <a:p>
            <a:r>
              <a:rPr lang="en-US" dirty="0"/>
              <a:t>Therapeutic exercises to </a:t>
            </a:r>
            <a:r>
              <a:rPr lang="en-US" dirty="0">
                <a:highlight>
                  <a:srgbClr val="FFFF00"/>
                </a:highlight>
              </a:rPr>
              <a:t>improve strength and flexibility</a:t>
            </a:r>
          </a:p>
          <a:p>
            <a:pPr lvl="1"/>
            <a:r>
              <a:rPr lang="en-US" dirty="0"/>
              <a:t>Must continue to do exercises or pain will return</a:t>
            </a:r>
          </a:p>
          <a:p>
            <a:r>
              <a:rPr lang="en-US" dirty="0"/>
              <a:t>Taping and/or bracing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25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Patellar Tendonitis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“jumper’s knee”</a:t>
            </a:r>
          </a:p>
          <a:p>
            <a:r>
              <a:rPr lang="en-US" dirty="0">
                <a:highlight>
                  <a:srgbClr val="FFFF00"/>
                </a:highlight>
              </a:rPr>
              <a:t>Repeated forceful extension of the knee</a:t>
            </a:r>
          </a:p>
          <a:p>
            <a:r>
              <a:rPr lang="en-US" dirty="0"/>
              <a:t>Running down hill or down stairs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Lateral Knee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789051"/>
            <a:ext cx="3419475" cy="2541960"/>
          </a:xfrm>
        </p:spPr>
      </p:pic>
    </p:spTree>
    <p:extLst>
      <p:ext uri="{BB962C8B-B14F-4D97-AF65-F5344CB8AC3E}">
        <p14:creationId xmlns:p14="http://schemas.microsoft.com/office/powerpoint/2010/main" val="217720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Patellar Tendonitis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Signs and Symptoms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Pain over the site of the patellar tendon on palpation</a:t>
            </a:r>
          </a:p>
          <a:p>
            <a:r>
              <a:rPr lang="en-US" dirty="0"/>
              <a:t>Mild swelling in some cases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Treatment and Prevention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ighlight>
                  <a:srgbClr val="FFFF00"/>
                </a:highlight>
              </a:rPr>
              <a:t>Ice</a:t>
            </a:r>
          </a:p>
          <a:p>
            <a:r>
              <a:rPr lang="en-US" dirty="0">
                <a:highlight>
                  <a:srgbClr val="FFFF00"/>
                </a:highlight>
              </a:rPr>
              <a:t>Rest</a:t>
            </a:r>
          </a:p>
          <a:p>
            <a:r>
              <a:rPr lang="en-US" dirty="0"/>
              <a:t>Taping/bracing</a:t>
            </a:r>
          </a:p>
          <a:p>
            <a:r>
              <a:rPr lang="en-US" dirty="0">
                <a:highlight>
                  <a:srgbClr val="FFFF00"/>
                </a:highlight>
              </a:rPr>
              <a:t>Stretching quadriceps</a:t>
            </a:r>
          </a:p>
          <a:p>
            <a:r>
              <a:rPr lang="en-US" dirty="0"/>
              <a:t>Activity modification</a:t>
            </a:r>
          </a:p>
        </p:txBody>
      </p:sp>
    </p:spTree>
    <p:extLst>
      <p:ext uri="{BB962C8B-B14F-4D97-AF65-F5344CB8AC3E}">
        <p14:creationId xmlns:p14="http://schemas.microsoft.com/office/powerpoint/2010/main" val="114697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Fat Pad Syndrome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Inflammation of the fat pad underneath the patella (Hoffa’s fat pad)</a:t>
            </a:r>
          </a:p>
          <a:p>
            <a:r>
              <a:rPr lang="en-US" dirty="0">
                <a:highlight>
                  <a:srgbClr val="FFFF00"/>
                </a:highlight>
              </a:rPr>
              <a:t>Pain just below the patella</a:t>
            </a:r>
          </a:p>
          <a:p>
            <a:r>
              <a:rPr lang="en-US" dirty="0"/>
              <a:t>Often confused with patellar tendonitis</a:t>
            </a:r>
          </a:p>
          <a:p>
            <a:r>
              <a:rPr lang="en-US" dirty="0">
                <a:highlight>
                  <a:srgbClr val="FFFF00"/>
                </a:highlight>
              </a:rPr>
              <a:t>Hurts with full knee extension</a:t>
            </a:r>
          </a:p>
          <a:p>
            <a:r>
              <a:rPr lang="en-US" dirty="0"/>
              <a:t>Ice and anti-inflammatory medication</a:t>
            </a:r>
          </a:p>
          <a:p>
            <a:r>
              <a:rPr lang="en-US" dirty="0"/>
              <a:t>Strengthening exercises and taping</a:t>
            </a:r>
          </a:p>
        </p:txBody>
      </p:sp>
    </p:spTree>
    <p:extLst>
      <p:ext uri="{BB962C8B-B14F-4D97-AF65-F5344CB8AC3E}">
        <p14:creationId xmlns:p14="http://schemas.microsoft.com/office/powerpoint/2010/main" val="202173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Medial Collateral Ligament Sprain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Blow to the lateral aspect of the knee 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valgus force</a:t>
            </a:r>
          </a:p>
          <a:p>
            <a:r>
              <a:rPr lang="en-US" dirty="0"/>
              <a:t>Symptoms will vary depending upon degree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83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MCL Sprain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highlight>
                  <a:srgbClr val="FFFF00"/>
                </a:highlight>
              </a:rPr>
              <a:t>Grade I 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Mild tenderness and swelling with no joint laxity</a:t>
            </a:r>
          </a:p>
          <a:p>
            <a:r>
              <a:rPr lang="en-US" dirty="0">
                <a:highlight>
                  <a:srgbClr val="FFFF00"/>
                </a:highlight>
              </a:rPr>
              <a:t>Grade II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Significant tenderness with some swelling and noticeable joint laxity with end point</a:t>
            </a:r>
          </a:p>
          <a:p>
            <a:r>
              <a:rPr lang="en-US" dirty="0">
                <a:highlight>
                  <a:srgbClr val="FFFF00"/>
                </a:highlight>
              </a:rPr>
              <a:t>Grade III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Significant joint laxity and pain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Unstable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Most likely will have additional injuries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73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and Prevention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P.R.I.C.E.</a:t>
            </a:r>
          </a:p>
          <a:p>
            <a:r>
              <a:rPr lang="en-US" dirty="0"/>
              <a:t>Usually does not require surgery to fix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8615" y="2916932"/>
            <a:ext cx="2292295" cy="228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91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Lateral Collateral Ligament Sprain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Blow to the medial aspect of the knee</a:t>
            </a:r>
          </a:p>
          <a:p>
            <a:pPr lvl="1"/>
            <a:r>
              <a:rPr lang="en-US" dirty="0" err="1">
                <a:highlight>
                  <a:srgbClr val="FFFF00"/>
                </a:highlight>
              </a:rPr>
              <a:t>Varus</a:t>
            </a:r>
            <a:r>
              <a:rPr lang="en-US" dirty="0">
                <a:highlight>
                  <a:srgbClr val="FFFF00"/>
                </a:highlight>
              </a:rPr>
              <a:t> force</a:t>
            </a:r>
          </a:p>
          <a:p>
            <a:r>
              <a:rPr lang="en-US" dirty="0"/>
              <a:t>Not common</a:t>
            </a:r>
          </a:p>
          <a:p>
            <a:r>
              <a:rPr lang="en-US" dirty="0"/>
              <a:t>P.R.I.C.E.</a:t>
            </a:r>
          </a:p>
          <a:p>
            <a:r>
              <a:rPr lang="en-US" dirty="0"/>
              <a:t>Usually do not require surgery to fix</a:t>
            </a:r>
          </a:p>
        </p:txBody>
      </p:sp>
      <p:pic>
        <p:nvPicPr>
          <p:cNvPr id="5" name="Picture 4" descr="A stop sign&#10;&#10;Description automatically generated">
            <a:extLst>
              <a:ext uri="{FF2B5EF4-FFF2-40B4-BE49-F238E27FC236}">
                <a16:creationId xmlns:a16="http://schemas.microsoft.com/office/drawing/2014/main" id="{F1E71CE7-8D78-4B55-884B-C9BF1ADA0E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777" y="5105400"/>
            <a:ext cx="88382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8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Target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common injuries to the knee joint.</a:t>
            </a:r>
          </a:p>
        </p:txBody>
      </p:sp>
    </p:spTree>
    <p:extLst>
      <p:ext uri="{BB962C8B-B14F-4D97-AF65-F5344CB8AC3E}">
        <p14:creationId xmlns:p14="http://schemas.microsoft.com/office/powerpoint/2010/main" val="251881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Anterior Cruciate Ligament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Usually do not follow a grading scale</a:t>
            </a:r>
          </a:p>
          <a:p>
            <a:r>
              <a:rPr lang="en-US"/>
              <a:t>Now more common in females than males</a:t>
            </a:r>
          </a:p>
          <a:p>
            <a:pPr lvl="1"/>
            <a:r>
              <a:rPr lang="en-US"/>
              <a:t>Biomechanical factors</a:t>
            </a:r>
          </a:p>
          <a:p>
            <a:pPr lvl="1"/>
            <a:r>
              <a:rPr lang="en-US"/>
              <a:t>Hormonal influences</a:t>
            </a:r>
          </a:p>
          <a:p>
            <a:pPr lvl="1"/>
            <a:r>
              <a:rPr lang="en-US"/>
              <a:t>Environmental factors</a:t>
            </a:r>
          </a:p>
          <a:p>
            <a:pPr lvl="1"/>
            <a:r>
              <a:rPr lang="en-US"/>
              <a:t>Anatomic risk factors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612" y="2438400"/>
            <a:ext cx="2600587" cy="3349241"/>
          </a:xfrm>
        </p:spPr>
      </p:pic>
    </p:spTree>
    <p:extLst>
      <p:ext uri="{BB962C8B-B14F-4D97-AF65-F5344CB8AC3E}">
        <p14:creationId xmlns:p14="http://schemas.microsoft.com/office/powerpoint/2010/main" val="199399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Anterior Cruciate Ligament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Mechanism of Injury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twisting force applied to the knee while the foot is firmly planted </a:t>
            </a:r>
          </a:p>
          <a:p>
            <a:pPr lvl="1"/>
            <a:r>
              <a:rPr lang="en-US" dirty="0"/>
              <a:t>can also result from a direct blow to the knee, usually the lateral side</a:t>
            </a:r>
          </a:p>
          <a:p>
            <a:pPr lvl="1"/>
            <a:r>
              <a:rPr lang="en-US" dirty="0"/>
              <a:t>sometimes seen in combination with a medial meniscus tear and MCL sprain</a:t>
            </a:r>
          </a:p>
        </p:txBody>
      </p:sp>
    </p:spTree>
    <p:extLst>
      <p:ext uri="{BB962C8B-B14F-4D97-AF65-F5344CB8AC3E}">
        <p14:creationId xmlns:p14="http://schemas.microsoft.com/office/powerpoint/2010/main" val="208230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Signs and Symptoms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highlight>
                  <a:srgbClr val="FFFF00"/>
                </a:highlight>
              </a:rPr>
              <a:t>may be an audible pop or crack at the time of injury </a:t>
            </a:r>
          </a:p>
          <a:p>
            <a:r>
              <a:rPr lang="en-US" dirty="0">
                <a:highlight>
                  <a:srgbClr val="FFFF00"/>
                </a:highlight>
              </a:rPr>
              <a:t>feeling of initial instability, may be masked later by extensive swelling </a:t>
            </a:r>
          </a:p>
          <a:p>
            <a:pPr lvl="1"/>
            <a:r>
              <a:rPr lang="en-US" dirty="0"/>
              <a:t>joint effusion</a:t>
            </a:r>
          </a:p>
          <a:p>
            <a:r>
              <a:rPr lang="en-US" dirty="0"/>
              <a:t>extremely painful, in particular, immediately after sustaining the injury. </a:t>
            </a:r>
          </a:p>
          <a:p>
            <a:r>
              <a:rPr lang="en-US" dirty="0">
                <a:highlight>
                  <a:srgbClr val="FFFF00"/>
                </a:highlight>
              </a:rPr>
              <a:t>swelling of the knee, usually immediate and extensive, but can be minimal or delayed. </a:t>
            </a:r>
          </a:p>
          <a:p>
            <a:r>
              <a:rPr lang="en-US" dirty="0">
                <a:highlight>
                  <a:srgbClr val="FFFF00"/>
                </a:highlight>
              </a:rPr>
              <a:t>restricted movement, especially an inability to fully straighten the leg </a:t>
            </a:r>
          </a:p>
          <a:p>
            <a:pPr lvl="1"/>
            <a:r>
              <a:rPr lang="en-US" dirty="0"/>
              <a:t>flexion contracture</a:t>
            </a:r>
          </a:p>
          <a:p>
            <a:r>
              <a:rPr lang="en-US" dirty="0"/>
              <a:t>Possible widespread mild tenderness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74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Surgical reconstruction</a:t>
            </a:r>
          </a:p>
          <a:p>
            <a:pPr lvl="1"/>
            <a:r>
              <a:rPr lang="en-US"/>
              <a:t>extra articular technique (taking a structure that lies outside the joint capsule such as a portion of the hamstring tendon) </a:t>
            </a:r>
          </a:p>
          <a:p>
            <a:pPr lvl="1"/>
            <a:r>
              <a:rPr lang="en-US"/>
              <a:t>Intra articular technique (using a structure from within the knee such as part of the patellar tendon) which will replace the anterior cruciate ligament. </a:t>
            </a:r>
          </a:p>
          <a:p>
            <a:pPr lvl="1"/>
            <a:r>
              <a:rPr lang="en-US"/>
              <a:t>Cadaver used often today</a:t>
            </a:r>
          </a:p>
          <a:p>
            <a:r>
              <a:rPr lang="en-US"/>
              <a:t>Usually a 6-12 month recovery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34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Can ACL tears be prevented?</a:t>
            </a:r>
          </a:p>
          <a:p>
            <a:pPr lvl="1"/>
            <a:r>
              <a:rPr lang="en-US"/>
              <a:t>Stronger hamstrings and gluteus muscles</a:t>
            </a:r>
          </a:p>
          <a:p>
            <a:pPr lvl="1"/>
            <a:r>
              <a:rPr lang="en-US"/>
              <a:t>Landing techniques</a:t>
            </a:r>
          </a:p>
          <a:p>
            <a:pPr lvl="1"/>
            <a:r>
              <a:rPr lang="en-US"/>
              <a:t>Bracing in some sports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46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Posterior Cruciate Ligament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ighlight>
                  <a:srgbClr val="FFFF00"/>
                </a:highlight>
              </a:rPr>
              <a:t>less common than ACL due to the greater thickness and strength of the PCL. </a:t>
            </a:r>
          </a:p>
          <a:p>
            <a:r>
              <a:rPr lang="en-US" dirty="0">
                <a:highlight>
                  <a:srgbClr val="FFFF00"/>
                </a:highlight>
              </a:rPr>
              <a:t>direct impact to the front of the tibia usually when the knee is bent (falling with the knee bent)</a:t>
            </a:r>
          </a:p>
          <a:p>
            <a:r>
              <a:rPr lang="en-US" dirty="0"/>
              <a:t>pain at the time of impact which, over time, may also be felt in the calf region. </a:t>
            </a:r>
          </a:p>
          <a:p>
            <a:r>
              <a:rPr lang="en-US" dirty="0"/>
              <a:t>swelling, instability of the joint, perhaps associated with the feeling of the knee 'giving way. </a:t>
            </a:r>
          </a:p>
          <a:p>
            <a:r>
              <a:rPr lang="en-US" dirty="0"/>
              <a:t>P.R.I.C.E, sometimes surgery, brace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13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Tears of the Meniscus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highlight>
                  <a:srgbClr val="FFFF00"/>
                </a:highlight>
              </a:rPr>
              <a:t>Result from rotation or twisting of the knee</a:t>
            </a:r>
          </a:p>
          <a:p>
            <a:r>
              <a:rPr lang="en-US" dirty="0"/>
              <a:t>Menisci lose rubbery consistency, soften, and fray with age</a:t>
            </a:r>
          </a:p>
          <a:p>
            <a:r>
              <a:rPr lang="en-US" dirty="0"/>
              <a:t>May or may not be severe pain or loss of motion</a:t>
            </a:r>
          </a:p>
          <a:p>
            <a:r>
              <a:rPr lang="en-US" dirty="0">
                <a:highlight>
                  <a:srgbClr val="FFFF00"/>
                </a:highlight>
              </a:rPr>
              <a:t>Pain, popping, locking, or giving way of the knee</a:t>
            </a:r>
          </a:p>
        </p:txBody>
      </p:sp>
      <p:pic>
        <p:nvPicPr>
          <p:cNvPr id="5" name="Content Placeholder 4" descr="Knee Superior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4328896" y="2438400"/>
            <a:ext cx="4357904" cy="2706897"/>
          </a:xfrm>
        </p:spPr>
      </p:pic>
    </p:spTree>
    <p:extLst>
      <p:ext uri="{BB962C8B-B14F-4D97-AF65-F5344CB8AC3E}">
        <p14:creationId xmlns:p14="http://schemas.microsoft.com/office/powerpoint/2010/main" val="194904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 &amp; Prevention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Immediate treatment is R.I.C.E.</a:t>
            </a:r>
          </a:p>
          <a:p>
            <a:r>
              <a:rPr lang="en-US" dirty="0"/>
              <a:t>Physical therapy to strengthen the muscles around the knee</a:t>
            </a:r>
          </a:p>
          <a:p>
            <a:r>
              <a:rPr lang="en-US" dirty="0"/>
              <a:t>May require surgery to fix</a:t>
            </a:r>
          </a:p>
          <a:p>
            <a:r>
              <a:rPr lang="en-US" dirty="0"/>
              <a:t>No prevention</a:t>
            </a:r>
          </a:p>
        </p:txBody>
      </p:sp>
    </p:spTree>
    <p:extLst>
      <p:ext uri="{BB962C8B-B14F-4D97-AF65-F5344CB8AC3E}">
        <p14:creationId xmlns:p14="http://schemas.microsoft.com/office/powerpoint/2010/main" val="278783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Epiphyseal Injuries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Growth- plate injury</a:t>
            </a:r>
          </a:p>
          <a:p>
            <a:r>
              <a:rPr lang="en-US" dirty="0"/>
              <a:t>Younger children are less likely to tear ligaments</a:t>
            </a:r>
          </a:p>
        </p:txBody>
      </p:sp>
    </p:spTree>
    <p:extLst>
      <p:ext uri="{BB962C8B-B14F-4D97-AF65-F5344CB8AC3E}">
        <p14:creationId xmlns:p14="http://schemas.microsoft.com/office/powerpoint/2010/main" val="88933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Osgood-Schlatter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Inflammation or irritation of the tibia at its point of attachment with the patellar tendon</a:t>
            </a:r>
          </a:p>
          <a:p>
            <a:r>
              <a:rPr lang="en-US" dirty="0"/>
              <a:t>Genetic predisposition </a:t>
            </a:r>
          </a:p>
          <a:p>
            <a:r>
              <a:rPr lang="en-US" dirty="0"/>
              <a:t>Occurs during adolescence as a result of repeated stress on the patellar tendon</a:t>
            </a:r>
          </a:p>
          <a:p>
            <a:pPr lvl="1"/>
            <a:r>
              <a:rPr lang="en-US" dirty="0"/>
              <a:t>Ex: jumping and squats in the weight training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86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Lateral Knee</a:t>
            </a:r>
          </a:p>
        </p:txBody>
      </p:sp>
      <p:pic>
        <p:nvPicPr>
          <p:cNvPr id="1032" name="Picture 6" descr="Lateral Kne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90514" y="2709735"/>
            <a:ext cx="3681984" cy="2737104"/>
          </a:xfrm>
        </p:spPr>
      </p:pic>
    </p:spTree>
    <p:extLst>
      <p:ext uri="{BB962C8B-B14F-4D97-AF65-F5344CB8AC3E}">
        <p14:creationId xmlns:p14="http://schemas.microsoft.com/office/powerpoint/2010/main" val="411392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Osgood-Schlatter Disease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Signs &amp; Symptoms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Pain on </a:t>
            </a:r>
            <a:r>
              <a:rPr lang="en-US" dirty="0" err="1">
                <a:highlight>
                  <a:srgbClr val="FFFF00"/>
                </a:highlight>
              </a:rPr>
              <a:t>tibial</a:t>
            </a:r>
            <a:r>
              <a:rPr lang="en-US" dirty="0">
                <a:highlight>
                  <a:srgbClr val="FFFF00"/>
                </a:highlight>
              </a:rPr>
              <a:t> tuberosity</a:t>
            </a:r>
          </a:p>
          <a:p>
            <a:r>
              <a:rPr lang="en-US" dirty="0">
                <a:highlight>
                  <a:srgbClr val="FFFF00"/>
                </a:highlight>
              </a:rPr>
              <a:t>Swelling</a:t>
            </a:r>
          </a:p>
          <a:p>
            <a:r>
              <a:rPr lang="en-US" dirty="0">
                <a:highlight>
                  <a:srgbClr val="FFFF00"/>
                </a:highlight>
              </a:rPr>
              <a:t>Weakness in quadriceps</a:t>
            </a:r>
          </a:p>
          <a:p>
            <a:r>
              <a:rPr lang="en-US" dirty="0">
                <a:highlight>
                  <a:srgbClr val="FFFF00"/>
                </a:highlight>
              </a:rPr>
              <a:t>Visible lump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209800"/>
            <a:ext cx="3237257" cy="3127519"/>
          </a:xfrm>
        </p:spPr>
      </p:pic>
    </p:spTree>
    <p:extLst>
      <p:ext uri="{BB962C8B-B14F-4D97-AF65-F5344CB8AC3E}">
        <p14:creationId xmlns:p14="http://schemas.microsoft.com/office/powerpoint/2010/main" val="155891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Manage the pain and decrease swelling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Ice, NSAID’s, heat</a:t>
            </a:r>
          </a:p>
          <a:p>
            <a:r>
              <a:rPr lang="en-US" dirty="0">
                <a:highlight>
                  <a:srgbClr val="FFFF00"/>
                </a:highlight>
              </a:rPr>
              <a:t>Improve flexibility</a:t>
            </a:r>
          </a:p>
          <a:p>
            <a:pPr lvl="1"/>
            <a:r>
              <a:rPr lang="en-US" dirty="0"/>
              <a:t>Quadriceps, hamstrings, adductors, IT Band</a:t>
            </a:r>
          </a:p>
          <a:p>
            <a:r>
              <a:rPr lang="en-US" dirty="0"/>
              <a:t>Protective padding over the area</a:t>
            </a:r>
          </a:p>
          <a:p>
            <a:r>
              <a:rPr lang="en-US" dirty="0"/>
              <a:t>Decrease activity if necessary until condition improves</a:t>
            </a:r>
          </a:p>
        </p:txBody>
      </p:sp>
    </p:spTree>
    <p:extLst>
      <p:ext uri="{BB962C8B-B14F-4D97-AF65-F5344CB8AC3E}">
        <p14:creationId xmlns:p14="http://schemas.microsoft.com/office/powerpoint/2010/main" val="93333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Iliotibial Band Friction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highlight>
                  <a:srgbClr val="FFFF00"/>
                </a:highlight>
              </a:rPr>
              <a:t>Inflammation of the I.T. Band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Thick fibrous tissue that runs down the lateral side of the thigh from the ilium to the tibia</a:t>
            </a:r>
          </a:p>
          <a:p>
            <a:pPr lvl="1"/>
            <a:r>
              <a:rPr lang="en-US" dirty="0"/>
              <a:t>Provide stability and assist with knee flexion</a:t>
            </a:r>
          </a:p>
          <a:p>
            <a:r>
              <a:rPr lang="en-US" dirty="0">
                <a:highlight>
                  <a:srgbClr val="FFFF00"/>
                </a:highlight>
              </a:rPr>
              <a:t>Irritation usually occurs over the lateral knee joint over the lateral portion of the femur</a:t>
            </a:r>
          </a:p>
          <a:p>
            <a:r>
              <a:rPr lang="en-US" dirty="0"/>
              <a:t>Sudden increase in activity is usually the cause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82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 &amp; Prevention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Analysis of the gait and training </a:t>
            </a:r>
          </a:p>
          <a:p>
            <a:r>
              <a:rPr lang="en-US" dirty="0"/>
              <a:t>Proper footwear</a:t>
            </a:r>
          </a:p>
          <a:p>
            <a:r>
              <a:rPr lang="en-US"/>
              <a:t>Icing and stretching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3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Patella, Tibia, Fibula, Femur</a:t>
            </a:r>
          </a:p>
          <a:p>
            <a:r>
              <a:rPr lang="en-US" dirty="0"/>
              <a:t>Usually the result of a direct blow</a:t>
            </a:r>
          </a:p>
          <a:p>
            <a:r>
              <a:rPr lang="en-US" dirty="0"/>
              <a:t>Stress fractures are a possibility</a:t>
            </a:r>
          </a:p>
          <a:p>
            <a:r>
              <a:rPr lang="en-US" dirty="0" err="1"/>
              <a:t>Tibial</a:t>
            </a:r>
            <a:r>
              <a:rPr lang="en-US" dirty="0"/>
              <a:t> Plateau</a:t>
            </a:r>
          </a:p>
          <a:p>
            <a:endParaRPr lang="en-US" dirty="0"/>
          </a:p>
        </p:txBody>
      </p:sp>
      <p:pic>
        <p:nvPicPr>
          <p:cNvPr id="5" name="Picture 5" descr="j0385791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5106874" y="2312988"/>
            <a:ext cx="2495776" cy="3494087"/>
          </a:xfrm>
        </p:spPr>
      </p:pic>
    </p:spTree>
    <p:extLst>
      <p:ext uri="{BB962C8B-B14F-4D97-AF65-F5344CB8AC3E}">
        <p14:creationId xmlns:p14="http://schemas.microsoft.com/office/powerpoint/2010/main" val="65796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Dislocations and Subluxations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ighlight>
                  <a:srgbClr val="FFFF00"/>
                </a:highlight>
              </a:rPr>
              <a:t>Usually to the patella</a:t>
            </a:r>
          </a:p>
          <a:p>
            <a:r>
              <a:rPr lang="en-US" dirty="0">
                <a:highlight>
                  <a:srgbClr val="FFFF00"/>
                </a:highlight>
              </a:rPr>
              <a:t>Usually the result of sudden internal rotation of the trunk while the foot is planted</a:t>
            </a:r>
          </a:p>
          <a:p>
            <a:r>
              <a:rPr lang="en-US" dirty="0"/>
              <a:t>Dislocations of the femur/tibia are medical emergencies</a:t>
            </a:r>
          </a:p>
          <a:p>
            <a:endParaRPr lang="en-US" dirty="0"/>
          </a:p>
        </p:txBody>
      </p:sp>
      <p:pic>
        <p:nvPicPr>
          <p:cNvPr id="5" name="Content Placeholder 4" descr="dislocated%2520patella">
            <a:hlinkClick r:id="rId2"/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5029200" y="2667000"/>
            <a:ext cx="3360345" cy="1903412"/>
          </a:xfrm>
        </p:spPr>
      </p:pic>
    </p:spTree>
    <p:extLst>
      <p:ext uri="{BB962C8B-B14F-4D97-AF65-F5344CB8AC3E}">
        <p14:creationId xmlns:p14="http://schemas.microsoft.com/office/powerpoint/2010/main" val="262704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Treatment and Prevention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Icing, NSAID’s</a:t>
            </a:r>
          </a:p>
          <a:p>
            <a:r>
              <a:rPr lang="en-US" dirty="0"/>
              <a:t>Muscle strengthening and bracing to prevent reoccurrence</a:t>
            </a:r>
          </a:p>
        </p:txBody>
      </p:sp>
    </p:spTree>
    <p:extLst>
      <p:ext uri="{BB962C8B-B14F-4D97-AF65-F5344CB8AC3E}">
        <p14:creationId xmlns:p14="http://schemas.microsoft.com/office/powerpoint/2010/main" val="297165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cause considerable swelling which can limit range of motion</a:t>
            </a:r>
          </a:p>
          <a:p>
            <a:r>
              <a:rPr lang="en-US" dirty="0"/>
              <a:t>Direct blow</a:t>
            </a:r>
          </a:p>
          <a:p>
            <a:r>
              <a:rPr lang="en-US" dirty="0"/>
              <a:t>P.R.I.C.E.</a:t>
            </a:r>
          </a:p>
          <a:p>
            <a:r>
              <a:rPr lang="en-US" dirty="0"/>
              <a:t>Knee pads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728" y="3276600"/>
            <a:ext cx="32004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7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Bursitis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>
                <a:highlight>
                  <a:srgbClr val="FFFF00"/>
                </a:highlight>
              </a:rPr>
              <a:t>Prepatellar</a:t>
            </a:r>
            <a:r>
              <a:rPr lang="en-US" dirty="0">
                <a:highlight>
                  <a:srgbClr val="FFFF00"/>
                </a:highlight>
              </a:rPr>
              <a:t> bursa is susceptible</a:t>
            </a:r>
          </a:p>
          <a:p>
            <a:r>
              <a:rPr lang="en-US" dirty="0"/>
              <a:t>Can cause significant swelling a loss of motion</a:t>
            </a:r>
          </a:p>
          <a:p>
            <a:r>
              <a:rPr lang="en-US" dirty="0"/>
              <a:t>Wrestling, volleyball, basketball</a:t>
            </a:r>
          </a:p>
          <a:p>
            <a:r>
              <a:rPr lang="en-US" dirty="0"/>
              <a:t>P.R.I.C.E.</a:t>
            </a:r>
          </a:p>
          <a:p>
            <a:r>
              <a:rPr lang="en-US" dirty="0"/>
              <a:t>Knee pads!!!</a:t>
            </a:r>
          </a:p>
          <a:p>
            <a:endParaRPr lang="en-US" dirty="0"/>
          </a:p>
        </p:txBody>
      </p:sp>
      <p:pic>
        <p:nvPicPr>
          <p:cNvPr id="5" name="Content Placeholder 4" descr="patella bursitis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5483225" y="2745581"/>
            <a:ext cx="1743075" cy="2628900"/>
          </a:xfrm>
        </p:spPr>
      </p:pic>
    </p:spTree>
    <p:extLst>
      <p:ext uri="{BB962C8B-B14F-4D97-AF65-F5344CB8AC3E}">
        <p14:creationId xmlns:p14="http://schemas.microsoft.com/office/powerpoint/2010/main" val="114562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Knee</a:t>
            </a:r>
          </a:p>
        </p:txBody>
      </p:sp>
    </p:spTree>
    <p:extLst>
      <p:ext uri="{BB962C8B-B14F-4D97-AF65-F5344CB8AC3E}">
        <p14:creationId xmlns:p14="http://schemas.microsoft.com/office/powerpoint/2010/main" val="399225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Medial Knee</a:t>
            </a:r>
          </a:p>
        </p:txBody>
      </p:sp>
      <p:pic>
        <p:nvPicPr>
          <p:cNvPr id="2054" name="Picture 6" descr="Medial Kne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62200" y="2384335"/>
            <a:ext cx="5181600" cy="3878963"/>
          </a:xfrm>
        </p:spPr>
      </p:pic>
    </p:spTree>
    <p:extLst>
      <p:ext uri="{BB962C8B-B14F-4D97-AF65-F5344CB8AC3E}">
        <p14:creationId xmlns:p14="http://schemas.microsoft.com/office/powerpoint/2010/main" val="354234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S.O.A.P Note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Subjective</a:t>
            </a:r>
          </a:p>
          <a:p>
            <a:pPr lvl="1"/>
            <a:r>
              <a:rPr lang="en-US" dirty="0"/>
              <a:t>History</a:t>
            </a:r>
          </a:p>
          <a:p>
            <a:r>
              <a:rPr lang="en-US" dirty="0"/>
              <a:t>Objective</a:t>
            </a:r>
          </a:p>
          <a:p>
            <a:pPr lvl="1"/>
            <a:r>
              <a:rPr lang="en-US" dirty="0"/>
              <a:t>Observation</a:t>
            </a:r>
          </a:p>
          <a:p>
            <a:pPr lvl="1"/>
            <a:r>
              <a:rPr lang="en-US" dirty="0"/>
              <a:t>Palpation</a:t>
            </a:r>
          </a:p>
          <a:p>
            <a:pPr lvl="1"/>
            <a:r>
              <a:rPr lang="en-US" dirty="0"/>
              <a:t>Range of motion</a:t>
            </a:r>
          </a:p>
          <a:p>
            <a:pPr lvl="1"/>
            <a:r>
              <a:rPr lang="en-US" dirty="0"/>
              <a:t>Special Testing</a:t>
            </a:r>
          </a:p>
          <a:p>
            <a:r>
              <a:rPr lang="en-US" dirty="0"/>
              <a:t>Assessment</a:t>
            </a:r>
          </a:p>
          <a:p>
            <a:r>
              <a:rPr lang="en-US" dirty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409423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Knee 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0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Palpation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Knee Range of Motion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Zero to 135 degrees </a:t>
            </a:r>
          </a:p>
        </p:txBody>
      </p:sp>
    </p:spTree>
    <p:extLst>
      <p:ext uri="{BB962C8B-B14F-4D97-AF65-F5344CB8AC3E}">
        <p14:creationId xmlns:p14="http://schemas.microsoft.com/office/powerpoint/2010/main" val="381823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Patella Grind Test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https://www.youtube.com/watch?v=pRqnODPqxFs</a:t>
            </a:r>
          </a:p>
        </p:txBody>
      </p:sp>
    </p:spTree>
    <p:extLst>
      <p:ext uri="{BB962C8B-B14F-4D97-AF65-F5344CB8AC3E}">
        <p14:creationId xmlns:p14="http://schemas.microsoft.com/office/powerpoint/2010/main" val="393637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Noble’s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https://www.youtube.com/watch?v=PmUGl7ryQOo</a:t>
            </a:r>
          </a:p>
        </p:txBody>
      </p:sp>
    </p:spTree>
    <p:extLst>
      <p:ext uri="{BB962C8B-B14F-4D97-AF65-F5344CB8AC3E}">
        <p14:creationId xmlns:p14="http://schemas.microsoft.com/office/powerpoint/2010/main" val="302066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Patellar Apprehension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https://www.youtube.com/watch?v=4TnCQppTy1g</a:t>
            </a:r>
          </a:p>
        </p:txBody>
      </p:sp>
    </p:spTree>
    <p:extLst>
      <p:ext uri="{BB962C8B-B14F-4D97-AF65-F5344CB8AC3E}">
        <p14:creationId xmlns:p14="http://schemas.microsoft.com/office/powerpoint/2010/main" val="110695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Valgus and Varus Stress Test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https://www.youtube.com/watch?v=sg1gk6QKARw</a:t>
            </a:r>
          </a:p>
        </p:txBody>
      </p:sp>
    </p:spTree>
    <p:extLst>
      <p:ext uri="{BB962C8B-B14F-4D97-AF65-F5344CB8AC3E}">
        <p14:creationId xmlns:p14="http://schemas.microsoft.com/office/powerpoint/2010/main" val="47296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Tests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Anterior Drawer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Lachmans Test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https://www.youtube.com/watch?v=IdnBKv38EEQ</a:t>
            </a:r>
            <a:endParaRPr lang="en-US" dirty="0"/>
          </a:p>
          <a:p>
            <a:r>
              <a:rPr lang="en-US" dirty="0"/>
              <a:t>Positive Test https://www.youtube.com/watch?v=TX1cm8jzhHQ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https://www.youtube.com/watch?v=JFkbKNNa7xQ</a:t>
            </a:r>
          </a:p>
        </p:txBody>
      </p:sp>
    </p:spTree>
    <p:extLst>
      <p:ext uri="{BB962C8B-B14F-4D97-AF65-F5344CB8AC3E}">
        <p14:creationId xmlns:p14="http://schemas.microsoft.com/office/powerpoint/2010/main" val="42662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Special Tests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Posterior Drawer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Posterior Sag Test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https://www.youtube.com/watch?v=wDIGll5wzZs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https://www.youtube.com/watch?v=7vgTMnfP4fs</a:t>
            </a:r>
          </a:p>
        </p:txBody>
      </p:sp>
    </p:spTree>
    <p:extLst>
      <p:ext uri="{BB962C8B-B14F-4D97-AF65-F5344CB8AC3E}">
        <p14:creationId xmlns:p14="http://schemas.microsoft.com/office/powerpoint/2010/main" val="278858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Posterior Knee</a:t>
            </a:r>
          </a:p>
        </p:txBody>
      </p:sp>
      <p:pic>
        <p:nvPicPr>
          <p:cNvPr id="8195" name="Picture 6" descr="Posterior Kne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28800" y="2174564"/>
            <a:ext cx="5847291" cy="3790372"/>
          </a:xfrm>
        </p:spPr>
      </p:pic>
    </p:spTree>
    <p:extLst>
      <p:ext uri="{BB962C8B-B14F-4D97-AF65-F5344CB8AC3E}">
        <p14:creationId xmlns:p14="http://schemas.microsoft.com/office/powerpoint/2010/main" val="339309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Special Test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Apley’s</a:t>
            </a:r>
            <a:r>
              <a:rPr lang="en-US" dirty="0"/>
              <a:t> Compression Test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McMurray’s Test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https://www.youtube.com/watch?v=lwDFPAyGGgI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https://www.youtube.com/watch?v=6Z_9lfX_Pc8</a:t>
            </a:r>
          </a:p>
        </p:txBody>
      </p:sp>
    </p:spTree>
    <p:extLst>
      <p:ext uri="{BB962C8B-B14F-4D97-AF65-F5344CB8AC3E}">
        <p14:creationId xmlns:p14="http://schemas.microsoft.com/office/powerpoint/2010/main" val="207063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S.O.A.P Note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Subjective</a:t>
            </a:r>
          </a:p>
          <a:p>
            <a:pPr lvl="1"/>
            <a:r>
              <a:rPr lang="en-US" dirty="0"/>
              <a:t>History</a:t>
            </a:r>
          </a:p>
          <a:p>
            <a:r>
              <a:rPr lang="en-US" dirty="0"/>
              <a:t>Objective</a:t>
            </a:r>
          </a:p>
          <a:p>
            <a:pPr lvl="1"/>
            <a:r>
              <a:rPr lang="en-US" dirty="0"/>
              <a:t>Observation</a:t>
            </a:r>
          </a:p>
          <a:p>
            <a:pPr lvl="1"/>
            <a:r>
              <a:rPr lang="en-US" dirty="0"/>
              <a:t>Palpation</a:t>
            </a:r>
          </a:p>
          <a:p>
            <a:pPr lvl="1"/>
            <a:r>
              <a:rPr lang="en-US" dirty="0"/>
              <a:t>Range of motion</a:t>
            </a:r>
          </a:p>
          <a:p>
            <a:pPr lvl="1"/>
            <a:r>
              <a:rPr lang="en-US" dirty="0"/>
              <a:t>Special Testing</a:t>
            </a:r>
          </a:p>
          <a:p>
            <a:r>
              <a:rPr lang="en-US" dirty="0"/>
              <a:t>Assessment</a:t>
            </a:r>
          </a:p>
          <a:p>
            <a:r>
              <a:rPr lang="en-US" dirty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422440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pic>
        <p:nvPicPr>
          <p:cNvPr id="2050" name="Picture 2" descr="C:\Users\gam10096\AppData\Local\Microsoft\Windows\Temporary Internet Files\Content.IE5\LDEJ278F\panda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68" y="2324100"/>
            <a:ext cx="4397277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21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Anterior Knee (patella removed)</a:t>
            </a:r>
          </a:p>
        </p:txBody>
      </p:sp>
      <p:pic>
        <p:nvPicPr>
          <p:cNvPr id="9219" name="Picture 6" descr="Anterior Kne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87594" y="2484183"/>
            <a:ext cx="4687824" cy="3188208"/>
          </a:xfrm>
        </p:spPr>
      </p:pic>
    </p:spTree>
    <p:extLst>
      <p:ext uri="{BB962C8B-B14F-4D97-AF65-F5344CB8AC3E}">
        <p14:creationId xmlns:p14="http://schemas.microsoft.com/office/powerpoint/2010/main" val="202646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Superior Knee</a:t>
            </a:r>
          </a:p>
        </p:txBody>
      </p:sp>
      <p:pic>
        <p:nvPicPr>
          <p:cNvPr id="10243" name="Picture 6" descr="Knee Superio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07634" y="2438400"/>
            <a:ext cx="4998968" cy="2755455"/>
          </a:xfrm>
        </p:spPr>
      </p:pic>
    </p:spTree>
    <p:extLst>
      <p:ext uri="{BB962C8B-B14F-4D97-AF65-F5344CB8AC3E}">
        <p14:creationId xmlns:p14="http://schemas.microsoft.com/office/powerpoint/2010/main" val="408041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71600"/>
            <a:ext cx="3733800" cy="4808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Q-Angle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7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Knee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Injuries</a:t>
            </a:r>
          </a:p>
        </p:txBody>
      </p:sp>
    </p:spTree>
    <p:extLst>
      <p:ext uri="{BB962C8B-B14F-4D97-AF65-F5344CB8AC3E}">
        <p14:creationId xmlns:p14="http://schemas.microsoft.com/office/powerpoint/2010/main" val="142374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715553538DC949BD1E58D61F495361" ma:contentTypeVersion="7" ma:contentTypeDescription="Create a new document." ma:contentTypeScope="" ma:versionID="5ccffdcf4fe0b18d5eb4c75f9c2da2c4">
  <xsd:schema xmlns:xsd="http://www.w3.org/2001/XMLSchema" xmlns:xs="http://www.w3.org/2001/XMLSchema" xmlns:p="http://schemas.microsoft.com/office/2006/metadata/properties" xmlns:ns3="2b378c99-50e7-4f2c-99d0-168cf1fb5a13" xmlns:ns4="e1b9fa5f-f9fd-4f64-b128-3c09e9698940" targetNamespace="http://schemas.microsoft.com/office/2006/metadata/properties" ma:root="true" ma:fieldsID="1fd53d05a9f4f3459ad23385c1ce5a78" ns3:_="" ns4:_="">
    <xsd:import namespace="2b378c99-50e7-4f2c-99d0-168cf1fb5a13"/>
    <xsd:import namespace="e1b9fa5f-f9fd-4f64-b128-3c09e96989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378c99-50e7-4f2c-99d0-168cf1fb5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b9fa5f-f9fd-4f64-b128-3c09e969894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25BDB8-D592-4ADE-BD1F-EF15FE5653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B8F0A1-6FDE-43A7-B895-CD78FAE145D5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2b378c99-50e7-4f2c-99d0-168cf1fb5a13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e1b9fa5f-f9fd-4f64-b128-3c09e9698940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2216944-F25D-43F6-A0F6-CD3512FDEA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378c99-50e7-4f2c-99d0-168cf1fb5a13"/>
    <ds:schemaRef ds:uri="e1b9fa5f-f9fd-4f64-b128-3c09e96989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4367</TotalTime>
  <Words>1294</Words>
  <Application>Microsoft Office PowerPoint</Application>
  <PresentationFormat>On-screen Show (4:3)</PresentationFormat>
  <Paragraphs>231</Paragraphs>
  <Slides>52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Century Gothic</vt:lpstr>
      <vt:lpstr>Wingdings 2</vt:lpstr>
      <vt:lpstr>iRespondGraphMaster</vt:lpstr>
      <vt:lpstr>Austin</vt:lpstr>
      <vt:lpstr>The Knee</vt:lpstr>
      <vt:lpstr>Learning Target</vt:lpstr>
      <vt:lpstr>Lateral Knee</vt:lpstr>
      <vt:lpstr>Medial Knee</vt:lpstr>
      <vt:lpstr>Posterior Knee</vt:lpstr>
      <vt:lpstr>Anterior Knee (patella removed)</vt:lpstr>
      <vt:lpstr>Superior Knee</vt:lpstr>
      <vt:lpstr>Q-Angle</vt:lpstr>
      <vt:lpstr>The Knee </vt:lpstr>
      <vt:lpstr>Patellofemoral Problems</vt:lpstr>
      <vt:lpstr>Chondromalacia Patellae</vt:lpstr>
      <vt:lpstr>Patellofemoral Treatment</vt:lpstr>
      <vt:lpstr>Patellar Tendonitis</vt:lpstr>
      <vt:lpstr>Patellar Tendonitis</vt:lpstr>
      <vt:lpstr>Fat Pad Syndrome</vt:lpstr>
      <vt:lpstr>Medial Collateral Ligament Sprain</vt:lpstr>
      <vt:lpstr>MCL Sprain</vt:lpstr>
      <vt:lpstr>Treatment and Prevention</vt:lpstr>
      <vt:lpstr>Lateral Collateral Ligament Sprain</vt:lpstr>
      <vt:lpstr>Anterior Cruciate Ligament</vt:lpstr>
      <vt:lpstr>Anterior Cruciate Ligament</vt:lpstr>
      <vt:lpstr>Signs and Symptoms</vt:lpstr>
      <vt:lpstr>Treatment</vt:lpstr>
      <vt:lpstr>Prevention</vt:lpstr>
      <vt:lpstr>Posterior Cruciate Ligament</vt:lpstr>
      <vt:lpstr>Tears of the Meniscus</vt:lpstr>
      <vt:lpstr>Treatment &amp; Prevention</vt:lpstr>
      <vt:lpstr>Epiphyseal Injuries</vt:lpstr>
      <vt:lpstr>Osgood-Schlatter Disease</vt:lpstr>
      <vt:lpstr>Osgood-Schlatter Disease</vt:lpstr>
      <vt:lpstr>Treatment</vt:lpstr>
      <vt:lpstr>Iliotibial Band Friction Syndrome</vt:lpstr>
      <vt:lpstr>Treatment &amp; Prevention</vt:lpstr>
      <vt:lpstr>Fractures</vt:lpstr>
      <vt:lpstr>Dislocations and Subluxations</vt:lpstr>
      <vt:lpstr>Treatment and Prevention</vt:lpstr>
      <vt:lpstr>Contusions</vt:lpstr>
      <vt:lpstr>Bursitis</vt:lpstr>
      <vt:lpstr>Evaluation</vt:lpstr>
      <vt:lpstr>S.O.A.P Note</vt:lpstr>
      <vt:lpstr>Knee Observation</vt:lpstr>
      <vt:lpstr>Palpation</vt:lpstr>
      <vt:lpstr>Knee Range of Motion</vt:lpstr>
      <vt:lpstr>Patella Grind Test</vt:lpstr>
      <vt:lpstr>Noble’s Compression</vt:lpstr>
      <vt:lpstr>Patellar Apprehension Test</vt:lpstr>
      <vt:lpstr>Valgus and Varus Stress Test</vt:lpstr>
      <vt:lpstr>Special Tests</vt:lpstr>
      <vt:lpstr>Special Tests</vt:lpstr>
      <vt:lpstr>Special Test</vt:lpstr>
      <vt:lpstr>S.O.A.P Note</vt:lpstr>
      <vt:lpstr>The End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Knee</dc:title>
  <dc:creator>Angela Guggino</dc:creator>
  <cp:lastModifiedBy>Derek Sobczak</cp:lastModifiedBy>
  <cp:revision>39</cp:revision>
  <cp:lastPrinted>2020-03-03T16:16:01Z</cp:lastPrinted>
  <dcterms:created xsi:type="dcterms:W3CDTF">2015-02-11T12:55:45Z</dcterms:created>
  <dcterms:modified xsi:type="dcterms:W3CDTF">2020-03-05T15:42:50Z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ContentTypeId">
    <vt:lpwstr>0x0101006B715553538DC949BD1E58D61F495361</vt:lpwstr>
  </property>
</Properties>
</file>