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8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59" r:id="rId21"/>
    <p:sldId id="275" r:id="rId22"/>
    <p:sldId id="277" r:id="rId23"/>
    <p:sldId id="278" r:id="rId24"/>
    <p:sldId id="279" r:id="rId25"/>
    <p:sldId id="283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2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2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6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6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3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4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7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9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0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554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3AA578-6645-499A-AE38-A91FE7A1D4A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B5BEA0-7C57-4459-8448-B2477079DD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Hip and Pelvis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Angie Guggino, MS, ATC, LAT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114800"/>
            <a:ext cx="1568196" cy="1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7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Bursitis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Greater trochanteric bursitis is the most common</a:t>
            </a:r>
          </a:p>
          <a:p>
            <a:r>
              <a:rPr lang="en-US" dirty="0"/>
              <a:t>Usually caused from </a:t>
            </a:r>
            <a:r>
              <a:rPr lang="en-US" dirty="0">
                <a:highlight>
                  <a:srgbClr val="FFFF00"/>
                </a:highlight>
              </a:rPr>
              <a:t>overuse and poor flexibility</a:t>
            </a:r>
          </a:p>
          <a:p>
            <a:r>
              <a:rPr lang="en-US" dirty="0">
                <a:highlight>
                  <a:srgbClr val="FFFF00"/>
                </a:highlight>
              </a:rPr>
              <a:t>Tenderness over the lateral portion </a:t>
            </a:r>
            <a:r>
              <a:rPr lang="en-US" dirty="0"/>
              <a:t>of the hip</a:t>
            </a:r>
          </a:p>
          <a:p>
            <a:r>
              <a:rPr lang="en-US" dirty="0"/>
              <a:t>Rest, ice, anti-inflammatory medication</a:t>
            </a:r>
          </a:p>
          <a:p>
            <a:r>
              <a:rPr lang="en-US" dirty="0">
                <a:highlight>
                  <a:srgbClr val="FFFF00"/>
                </a:highlight>
              </a:rPr>
              <a:t>Improving flexibility </a:t>
            </a:r>
            <a:r>
              <a:rPr lang="en-US" dirty="0"/>
              <a:t>usually helps with prevention</a:t>
            </a:r>
          </a:p>
        </p:txBody>
      </p:sp>
    </p:spTree>
    <p:extLst>
      <p:ext uri="{BB962C8B-B14F-4D97-AF65-F5344CB8AC3E}">
        <p14:creationId xmlns:p14="http://schemas.microsoft.com/office/powerpoint/2010/main" val="391600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Hip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Superior portion of the femur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Femoral neck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Intertrochanteric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Subtrochanteric</a:t>
            </a:r>
          </a:p>
          <a:p>
            <a:r>
              <a:rPr lang="en-US" dirty="0"/>
              <a:t>Usually caused by a fall</a:t>
            </a:r>
          </a:p>
          <a:p>
            <a:r>
              <a:rPr lang="en-US" dirty="0"/>
              <a:t>Abnormal rotation of the leg and severe pain with movement</a:t>
            </a:r>
          </a:p>
          <a:p>
            <a:r>
              <a:rPr lang="en-US" dirty="0"/>
              <a:t>Treatment is very individualized</a:t>
            </a:r>
          </a:p>
        </p:txBody>
      </p:sp>
    </p:spTree>
    <p:extLst>
      <p:ext uri="{BB962C8B-B14F-4D97-AF65-F5344CB8AC3E}">
        <p14:creationId xmlns:p14="http://schemas.microsoft.com/office/powerpoint/2010/main" val="171620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Quadriceps &amp; Hip Flexor 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involve the </a:t>
            </a:r>
            <a:r>
              <a:rPr lang="en-US" dirty="0">
                <a:highlight>
                  <a:srgbClr val="FFFF00"/>
                </a:highlight>
              </a:rPr>
              <a:t>rectus femoris</a:t>
            </a:r>
          </a:p>
          <a:p>
            <a:r>
              <a:rPr lang="en-US" dirty="0"/>
              <a:t>Overload the muscle</a:t>
            </a:r>
          </a:p>
          <a:p>
            <a:r>
              <a:rPr lang="en-US" dirty="0"/>
              <a:t>Symptoms will vary depending upon severity</a:t>
            </a:r>
          </a:p>
          <a:p>
            <a:r>
              <a:rPr lang="en-US" dirty="0">
                <a:highlight>
                  <a:srgbClr val="FFFF00"/>
                </a:highlight>
              </a:rPr>
              <a:t>R.I.C.E.</a:t>
            </a:r>
          </a:p>
          <a:p>
            <a:r>
              <a:rPr lang="en-US" dirty="0">
                <a:highlight>
                  <a:srgbClr val="FFFF00"/>
                </a:highlight>
              </a:rPr>
              <a:t>Strengthen and flexibility </a:t>
            </a:r>
            <a:r>
              <a:rPr lang="en-US" dirty="0"/>
              <a:t>exercise to prevent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3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Hamstring 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Sudden, explosive starts and stops, and chronic overuse </a:t>
            </a:r>
            <a:r>
              <a:rPr lang="en-US" dirty="0"/>
              <a:t>are the most common cause</a:t>
            </a:r>
          </a:p>
          <a:p>
            <a:r>
              <a:rPr lang="en-US" dirty="0">
                <a:highlight>
                  <a:srgbClr val="FFFF00"/>
                </a:highlight>
              </a:rPr>
              <a:t>Muscle imbalance </a:t>
            </a:r>
          </a:p>
          <a:p>
            <a:r>
              <a:rPr lang="en-US" dirty="0">
                <a:highlight>
                  <a:srgbClr val="FFFF00"/>
                </a:highlight>
              </a:rPr>
              <a:t>Pain, bruising, swelling, loss of strength</a:t>
            </a:r>
          </a:p>
          <a:p>
            <a:r>
              <a:rPr lang="en-US" dirty="0"/>
              <a:t>R.I.C.E. </a:t>
            </a:r>
          </a:p>
          <a:p>
            <a:r>
              <a:rPr lang="en-US" dirty="0">
                <a:highlight>
                  <a:srgbClr val="FFFF00"/>
                </a:highlight>
              </a:rPr>
              <a:t>Strengthen, improve flexibility</a:t>
            </a:r>
            <a:r>
              <a:rPr lang="en-US" dirty="0"/>
              <a:t>, proper warm-up</a:t>
            </a:r>
          </a:p>
        </p:txBody>
      </p:sp>
    </p:spTree>
    <p:extLst>
      <p:ext uri="{BB962C8B-B14F-4D97-AF65-F5344CB8AC3E}">
        <p14:creationId xmlns:p14="http://schemas.microsoft.com/office/powerpoint/2010/main" val="366823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Adductor 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Groin strain</a:t>
            </a:r>
          </a:p>
          <a:p>
            <a:r>
              <a:rPr lang="en-US" dirty="0"/>
              <a:t>Usually involve the </a:t>
            </a:r>
            <a:r>
              <a:rPr lang="en-US" dirty="0">
                <a:highlight>
                  <a:srgbClr val="FFFF00"/>
                </a:highlight>
              </a:rPr>
              <a:t>adductor longus</a:t>
            </a:r>
          </a:p>
          <a:p>
            <a:r>
              <a:rPr lang="en-US" dirty="0"/>
              <a:t>Sudden sideways </a:t>
            </a:r>
            <a:r>
              <a:rPr lang="en-US" dirty="0">
                <a:highlight>
                  <a:srgbClr val="FFFF00"/>
                </a:highlight>
              </a:rPr>
              <a:t>changes in direction</a:t>
            </a:r>
          </a:p>
          <a:p>
            <a:r>
              <a:rPr lang="en-US" dirty="0">
                <a:highlight>
                  <a:srgbClr val="FFFF00"/>
                </a:highlight>
              </a:rPr>
              <a:t>Pain with running or kicking</a:t>
            </a:r>
          </a:p>
          <a:p>
            <a:r>
              <a:rPr lang="en-US" dirty="0"/>
              <a:t>R.I.C.E.</a:t>
            </a:r>
          </a:p>
          <a:p>
            <a:r>
              <a:rPr lang="en-US" dirty="0">
                <a:highlight>
                  <a:srgbClr val="FFFF00"/>
                </a:highlight>
              </a:rPr>
              <a:t>Strengthen, improve flexibility</a:t>
            </a:r>
            <a:r>
              <a:rPr lang="en-US" dirty="0"/>
              <a:t>, proper warm-up</a:t>
            </a:r>
          </a:p>
        </p:txBody>
      </p:sp>
    </p:spTree>
    <p:extLst>
      <p:ext uri="{BB962C8B-B14F-4D97-AF65-F5344CB8AC3E}">
        <p14:creationId xmlns:p14="http://schemas.microsoft.com/office/powerpoint/2010/main" val="138253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Iliotibial Band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Inflammation of the I.T. Band</a:t>
            </a:r>
          </a:p>
          <a:p>
            <a:r>
              <a:rPr lang="en-US" dirty="0">
                <a:highlight>
                  <a:srgbClr val="FFFF00"/>
                </a:highlight>
              </a:rPr>
              <a:t>Sudden increase in level of activity or physiological issue</a:t>
            </a:r>
          </a:p>
          <a:p>
            <a:r>
              <a:rPr lang="en-US" dirty="0">
                <a:highlight>
                  <a:srgbClr val="FFFF00"/>
                </a:highlight>
              </a:rPr>
              <a:t>Pain along the lateral thigh and knee area</a:t>
            </a:r>
          </a:p>
          <a:p>
            <a:r>
              <a:rPr lang="en-US" dirty="0"/>
              <a:t>R.I.C.E. </a:t>
            </a:r>
          </a:p>
          <a:p>
            <a:r>
              <a:rPr lang="en-US" dirty="0">
                <a:highlight>
                  <a:srgbClr val="FFFF00"/>
                </a:highlight>
              </a:rPr>
              <a:t>Proper footwear</a:t>
            </a:r>
            <a:r>
              <a:rPr lang="en-US" dirty="0"/>
              <a:t>, strengthen, </a:t>
            </a:r>
            <a:r>
              <a:rPr lang="en-US" dirty="0">
                <a:highlight>
                  <a:srgbClr val="FFFF00"/>
                </a:highlight>
              </a:rPr>
              <a:t>improve flexibility</a:t>
            </a:r>
          </a:p>
        </p:txBody>
      </p:sp>
    </p:spTree>
    <p:extLst>
      <p:ext uri="{BB962C8B-B14F-4D97-AF65-F5344CB8AC3E}">
        <p14:creationId xmlns:p14="http://schemas.microsoft.com/office/powerpoint/2010/main" val="1286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Quadriceps Contusion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“dead leg”</a:t>
            </a:r>
          </a:p>
          <a:p>
            <a:r>
              <a:rPr lang="en-US" dirty="0">
                <a:highlight>
                  <a:srgbClr val="FFFF00"/>
                </a:highlight>
              </a:rPr>
              <a:t>Direct blow</a:t>
            </a:r>
          </a:p>
          <a:p>
            <a:r>
              <a:rPr lang="en-US" dirty="0"/>
              <a:t>Can limit motion and walking</a:t>
            </a:r>
          </a:p>
          <a:p>
            <a:r>
              <a:rPr lang="en-US" dirty="0"/>
              <a:t>P.R.I.C.E. – </a:t>
            </a:r>
            <a:r>
              <a:rPr lang="en-US" dirty="0">
                <a:highlight>
                  <a:srgbClr val="FFFF00"/>
                </a:highlight>
              </a:rPr>
              <a:t>Keep leg bent with ice </a:t>
            </a:r>
          </a:p>
          <a:p>
            <a:r>
              <a:rPr lang="en-US" dirty="0">
                <a:highlight>
                  <a:srgbClr val="FFFF00"/>
                </a:highlight>
              </a:rPr>
              <a:t>Myositis Ossificans can develop </a:t>
            </a:r>
            <a:r>
              <a:rPr lang="en-US" dirty="0"/>
              <a:t>in severe cases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NO HEAT</a:t>
            </a:r>
          </a:p>
        </p:txBody>
      </p:sp>
    </p:spTree>
    <p:extLst>
      <p:ext uri="{BB962C8B-B14F-4D97-AF65-F5344CB8AC3E}">
        <p14:creationId xmlns:p14="http://schemas.microsoft.com/office/powerpoint/2010/main" val="269747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Iliac Crest Contusion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“hip pointer”</a:t>
            </a:r>
          </a:p>
          <a:p>
            <a:r>
              <a:rPr lang="en-US" dirty="0"/>
              <a:t>Caused by a </a:t>
            </a:r>
            <a:r>
              <a:rPr lang="en-US" dirty="0">
                <a:highlight>
                  <a:srgbClr val="FFFF00"/>
                </a:highlight>
              </a:rPr>
              <a:t>direct blow usually to the A.S.I.S.</a:t>
            </a:r>
          </a:p>
          <a:p>
            <a:r>
              <a:rPr lang="en-US" dirty="0">
                <a:highlight>
                  <a:srgbClr val="FFFF00"/>
                </a:highlight>
              </a:rPr>
              <a:t>Tenderness, swelling, ecchymosis</a:t>
            </a:r>
          </a:p>
          <a:p>
            <a:r>
              <a:rPr lang="en-US" dirty="0"/>
              <a:t>P.R.I.C.E. – Pad </a:t>
            </a:r>
          </a:p>
          <a:p>
            <a:endParaRPr lang="en-US" dirty="0"/>
          </a:p>
        </p:txBody>
      </p:sp>
      <p:pic>
        <p:nvPicPr>
          <p:cNvPr id="5122" name="Picture 2" descr="C:\Users\gam10096\AppData\Local\Microsoft\Windows\Temporary Internet Files\Content.IE5\0HEOPGDF\MC9002889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2727297" cy="128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25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Stress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Common in runners</a:t>
            </a:r>
          </a:p>
          <a:p>
            <a:r>
              <a:rPr lang="en-US" dirty="0">
                <a:highlight>
                  <a:srgbClr val="FFFF00"/>
                </a:highlight>
              </a:rPr>
              <a:t>Chronic, generalized pain over the groin and thigh</a:t>
            </a:r>
          </a:p>
          <a:p>
            <a:r>
              <a:rPr lang="en-US" dirty="0"/>
              <a:t>Usually not a specific mechanism of injury</a:t>
            </a:r>
          </a:p>
          <a:p>
            <a:r>
              <a:rPr lang="en-US" dirty="0"/>
              <a:t>Treatment is rest</a:t>
            </a:r>
          </a:p>
        </p:txBody>
      </p:sp>
      <p:pic>
        <p:nvPicPr>
          <p:cNvPr id="4098" name="Picture 2" descr="C:\Users\gam10096\AppData\Local\Microsoft\Windows\Temporary Internet Files\Content.IE5\W1BTHYE5\MC9000787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38600"/>
            <a:ext cx="1485900" cy="184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81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Hip and Pelvis</a:t>
            </a:r>
          </a:p>
        </p:txBody>
      </p:sp>
    </p:spTree>
    <p:extLst>
      <p:ext uri="{BB962C8B-B14F-4D97-AF65-F5344CB8AC3E}">
        <p14:creationId xmlns:p14="http://schemas.microsoft.com/office/powerpoint/2010/main" val="163689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common injuries to the hip and pelvis.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124200"/>
            <a:ext cx="2826839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5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S.O.A.P. Note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Subjective</a:t>
            </a:r>
          </a:p>
          <a:p>
            <a:pPr lvl="1"/>
            <a:r>
              <a:rPr lang="en-US" dirty="0"/>
              <a:t>history</a:t>
            </a:r>
          </a:p>
          <a:p>
            <a:r>
              <a:rPr lang="en-US" dirty="0"/>
              <a:t>Objective</a:t>
            </a:r>
          </a:p>
          <a:p>
            <a:pPr lvl="1"/>
            <a:r>
              <a:rPr lang="en-US" dirty="0"/>
              <a:t>Observation</a:t>
            </a:r>
          </a:p>
          <a:p>
            <a:pPr lvl="1"/>
            <a:r>
              <a:rPr lang="en-US" dirty="0"/>
              <a:t>Palpation</a:t>
            </a:r>
          </a:p>
          <a:p>
            <a:pPr lvl="1"/>
            <a:r>
              <a:rPr lang="en-US" dirty="0"/>
              <a:t>Range of Motion</a:t>
            </a:r>
          </a:p>
          <a:p>
            <a:pPr lvl="1"/>
            <a:r>
              <a:rPr lang="en-US" dirty="0"/>
              <a:t>Special Testing</a:t>
            </a:r>
          </a:p>
          <a:p>
            <a:r>
              <a:rPr lang="en-US" dirty="0"/>
              <a:t>Assessment</a:t>
            </a:r>
          </a:p>
          <a:p>
            <a:r>
              <a:rPr lang="en-US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8885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Hip and Thigh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Palpation (Lumbar and Hip)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8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Hip Range of Motion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Flexion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6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Hip Range of Motion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Abduction and Adduction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Internal &amp; External Rotation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6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S.O.A.P. Note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Subjective</a:t>
            </a:r>
          </a:p>
          <a:p>
            <a:pPr lvl="1"/>
            <a:r>
              <a:rPr lang="en-US" dirty="0"/>
              <a:t>history</a:t>
            </a:r>
          </a:p>
          <a:p>
            <a:r>
              <a:rPr lang="en-US" dirty="0"/>
              <a:t>Objective</a:t>
            </a:r>
          </a:p>
          <a:p>
            <a:pPr lvl="1"/>
            <a:r>
              <a:rPr lang="en-US" dirty="0"/>
              <a:t>Observation</a:t>
            </a:r>
          </a:p>
          <a:p>
            <a:pPr lvl="1"/>
            <a:r>
              <a:rPr lang="en-US" dirty="0"/>
              <a:t>Palpation</a:t>
            </a:r>
          </a:p>
          <a:p>
            <a:pPr lvl="1"/>
            <a:r>
              <a:rPr lang="en-US" dirty="0"/>
              <a:t>Range of Motion</a:t>
            </a:r>
          </a:p>
          <a:p>
            <a:pPr lvl="1"/>
            <a:r>
              <a:rPr lang="en-US" dirty="0"/>
              <a:t>Special Testing</a:t>
            </a:r>
          </a:p>
          <a:p>
            <a:r>
              <a:rPr lang="en-US" dirty="0"/>
              <a:t>Assessment</a:t>
            </a:r>
          </a:p>
          <a:p>
            <a:r>
              <a:rPr lang="en-US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0830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pic>
        <p:nvPicPr>
          <p:cNvPr id="2051" name="Picture 3" descr="C:\Users\gam10096\AppData\Local\Microsoft\Windows\Temporary Internet Files\Content.IE5\M08QGSW5\panda-bear-d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1600200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69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Hip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ighlight>
                  <a:srgbClr val="FFFF00"/>
                </a:highlight>
              </a:rPr>
              <a:t>The hip is one of the most stable joints in the body </a:t>
            </a:r>
          </a:p>
          <a:p>
            <a:r>
              <a:rPr lang="en-US" altLang="en-US" dirty="0"/>
              <a:t>Well protected and surrounded by muscle</a:t>
            </a:r>
          </a:p>
          <a:p>
            <a:r>
              <a:rPr lang="en-US" altLang="en-US" dirty="0">
                <a:highlight>
                  <a:srgbClr val="FFFF00"/>
                </a:highlight>
              </a:rPr>
              <a:t>Freely movable, ball-and-socket synovial joint </a:t>
            </a:r>
          </a:p>
        </p:txBody>
      </p:sp>
    </p:spTree>
    <p:extLst>
      <p:ext uri="{BB962C8B-B14F-4D97-AF65-F5344CB8AC3E}">
        <p14:creationId xmlns:p14="http://schemas.microsoft.com/office/powerpoint/2010/main" val="143214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Pelvis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Provides attachments for various muscles that attach onto and control the lower limbs</a:t>
            </a:r>
          </a:p>
          <a:p>
            <a:r>
              <a:rPr lang="en-US" altLang="en-US" dirty="0"/>
              <a:t>Houses parts of the digestive and urinary tracts</a:t>
            </a:r>
          </a:p>
          <a:p>
            <a:r>
              <a:rPr lang="en-US" altLang="en-US" dirty="0"/>
              <a:t>Houses reproductive systems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905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Pelvis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Female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73" y="3194738"/>
            <a:ext cx="3353091" cy="243861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Male</a:t>
            </a:r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98" y="3270945"/>
            <a:ext cx="3218967" cy="2286198"/>
          </a:xfrm>
        </p:spPr>
      </p:pic>
    </p:spTree>
    <p:extLst>
      <p:ext uri="{BB962C8B-B14F-4D97-AF65-F5344CB8AC3E}">
        <p14:creationId xmlns:p14="http://schemas.microsoft.com/office/powerpoint/2010/main" val="230391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Hip and Thigh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Anterior view (Left)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114" y="2853332"/>
            <a:ext cx="1036410" cy="312142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Anterior view (Right)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997" y="2865526"/>
            <a:ext cx="2865368" cy="3097036"/>
          </a:xfrm>
        </p:spPr>
      </p:pic>
    </p:spTree>
    <p:extLst>
      <p:ext uri="{BB962C8B-B14F-4D97-AF65-F5344CB8AC3E}">
        <p14:creationId xmlns:p14="http://schemas.microsoft.com/office/powerpoint/2010/main" val="312017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Quadriceps Group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Rectus </a:t>
            </a:r>
            <a:r>
              <a:rPr lang="en-US" dirty="0" err="1">
                <a:highlight>
                  <a:srgbClr val="FFFF00"/>
                </a:highlight>
              </a:rPr>
              <a:t>femoris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Vastus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lateralis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Vastus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medialis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Vastus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intermedius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Hamstrings Groups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Biceps </a:t>
            </a:r>
            <a:r>
              <a:rPr lang="en-US" dirty="0" err="1">
                <a:highlight>
                  <a:srgbClr val="FFFF00"/>
                </a:highlight>
              </a:rPr>
              <a:t>femoris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>
                <a:highlight>
                  <a:srgbClr val="FFFF00"/>
                </a:highlight>
              </a:rPr>
              <a:t>Semimebranosus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Semitendinosus</a:t>
            </a:r>
          </a:p>
        </p:txBody>
      </p:sp>
    </p:spTree>
    <p:extLst>
      <p:ext uri="{BB962C8B-B14F-4D97-AF65-F5344CB8AC3E}">
        <p14:creationId xmlns:p14="http://schemas.microsoft.com/office/powerpoint/2010/main" val="368714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Adductor </a:t>
            </a:r>
            <a:r>
              <a:rPr lang="en-US" dirty="0" err="1">
                <a:highlight>
                  <a:srgbClr val="FFFF00"/>
                </a:highlight>
              </a:rPr>
              <a:t>magnus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Adductor </a:t>
            </a:r>
            <a:r>
              <a:rPr lang="en-US" dirty="0" err="1">
                <a:highlight>
                  <a:srgbClr val="FFFF00"/>
                </a:highlight>
              </a:rPr>
              <a:t>longus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Adductor brevis</a:t>
            </a:r>
          </a:p>
          <a:p>
            <a:r>
              <a:rPr lang="en-US" dirty="0" err="1">
                <a:highlight>
                  <a:srgbClr val="FFFF00"/>
                </a:highlight>
              </a:rPr>
              <a:t>Gracilis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Gluteus </a:t>
            </a:r>
            <a:r>
              <a:rPr lang="en-US" dirty="0" err="1">
                <a:highlight>
                  <a:srgbClr val="FFFF00"/>
                </a:highlight>
              </a:rPr>
              <a:t>maximus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Gluteus </a:t>
            </a:r>
            <a:r>
              <a:rPr lang="en-US" dirty="0" err="1">
                <a:highlight>
                  <a:srgbClr val="FFFF00"/>
                </a:highlight>
              </a:rPr>
              <a:t>minimus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Gluteus </a:t>
            </a:r>
            <a:r>
              <a:rPr lang="en-US" dirty="0" err="1">
                <a:highlight>
                  <a:srgbClr val="FFFF00"/>
                </a:highlight>
              </a:rPr>
              <a:t>medius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Sartorius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6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Hip and Pelvis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Injuries</a:t>
            </a:r>
          </a:p>
        </p:txBody>
      </p:sp>
    </p:spTree>
    <p:extLst>
      <p:ext uri="{BB962C8B-B14F-4D97-AF65-F5344CB8AC3E}">
        <p14:creationId xmlns:p14="http://schemas.microsoft.com/office/powerpoint/2010/main" val="141588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525</Words>
  <Application>Microsoft Office PowerPoint</Application>
  <PresentationFormat>On-screen Show (4:3)</PresentationFormat>
  <Paragraphs>127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iRespondGraphMaster</vt:lpstr>
      <vt:lpstr>Clarity</vt:lpstr>
      <vt:lpstr>The Hip and Pelvis</vt:lpstr>
      <vt:lpstr>Learning Target</vt:lpstr>
      <vt:lpstr>The Hip</vt:lpstr>
      <vt:lpstr>The Pelvis</vt:lpstr>
      <vt:lpstr>The Pelvis</vt:lpstr>
      <vt:lpstr>Hip and Thigh</vt:lpstr>
      <vt:lpstr>Muscles</vt:lpstr>
      <vt:lpstr>Muscles</vt:lpstr>
      <vt:lpstr>The Hip and Pelvis</vt:lpstr>
      <vt:lpstr>Bursitis</vt:lpstr>
      <vt:lpstr>Hip Fracture</vt:lpstr>
      <vt:lpstr>Quadriceps &amp; Hip Flexor Strain</vt:lpstr>
      <vt:lpstr>Hamstring Strain</vt:lpstr>
      <vt:lpstr>Adductor Strain</vt:lpstr>
      <vt:lpstr>Iliotibial Band Syndrome</vt:lpstr>
      <vt:lpstr>Quadriceps Contusion</vt:lpstr>
      <vt:lpstr>Iliac Crest Contusion</vt:lpstr>
      <vt:lpstr>Stress Fractures</vt:lpstr>
      <vt:lpstr>Evaluation</vt:lpstr>
      <vt:lpstr>S.O.A.P. Note</vt:lpstr>
      <vt:lpstr>The Hip and Thigh</vt:lpstr>
      <vt:lpstr>Hip Range of Motion</vt:lpstr>
      <vt:lpstr>Hip Range of Motion</vt:lpstr>
      <vt:lpstr>S.O.A.P. Note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Hip and Pelvis</dc:title>
  <dc:creator>Angela Guggino</dc:creator>
  <cp:lastModifiedBy>Derek Sobczak</cp:lastModifiedBy>
  <cp:revision>20</cp:revision>
  <dcterms:created xsi:type="dcterms:W3CDTF">2015-02-22T19:44:11Z</dcterms:created>
  <dcterms:modified xsi:type="dcterms:W3CDTF">2019-10-15T19:28:23Z</dcterms:modified>
</cp:coreProperties>
</file>