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53A05D-61A9-4BE1-8881-CD2475D2FF4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A6DB-323B-428A-86E1-82C7BD100B5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DwjR5CNkr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Angie Guggino, MS, ATC, LAT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Sports Medicine:  The Multidisciplinary Approach to Athletic Health Care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581400"/>
            <a:ext cx="2020231" cy="232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8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therapy assistant (PTA) </a:t>
            </a:r>
          </a:p>
          <a:p>
            <a:pPr lvl="1"/>
            <a:r>
              <a:rPr lang="en-US" dirty="0"/>
              <a:t>Works PT to provide patient care </a:t>
            </a:r>
          </a:p>
          <a:p>
            <a:pPr lvl="1"/>
            <a:r>
              <a:rPr lang="en-US" dirty="0"/>
              <a:t>Assists in developing and modifying treatment plans and documenting progress</a:t>
            </a:r>
          </a:p>
          <a:p>
            <a:r>
              <a:rPr lang="en-US" dirty="0"/>
              <a:t>Chiropractor</a:t>
            </a:r>
          </a:p>
          <a:p>
            <a:pPr lvl="1"/>
            <a:r>
              <a:rPr lang="en-US" dirty="0"/>
              <a:t>Conservative management of </a:t>
            </a:r>
            <a:r>
              <a:rPr lang="en-US" dirty="0" err="1"/>
              <a:t>neuromusculoskeletal</a:t>
            </a:r>
            <a:r>
              <a:rPr lang="en-US" dirty="0"/>
              <a:t> disorders and functional clinical conditions</a:t>
            </a:r>
          </a:p>
          <a:p>
            <a:pPr lvl="1"/>
            <a:r>
              <a:rPr lang="en-US" dirty="0"/>
              <a:t>Spinal manipulation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Massage therapist</a:t>
            </a:r>
          </a:p>
          <a:p>
            <a:pPr lvl="1"/>
            <a:r>
              <a:rPr lang="en-US" dirty="0"/>
              <a:t>Work with physicians, nurses, and physical therapists </a:t>
            </a:r>
          </a:p>
          <a:p>
            <a:pPr lvl="1"/>
            <a:r>
              <a:rPr lang="en-US" dirty="0"/>
              <a:t>Promote health and healing and help manage stress </a:t>
            </a:r>
          </a:p>
          <a:p>
            <a:r>
              <a:rPr lang="en-US" dirty="0"/>
              <a:t>Certified Strength and Conditioning Specialist/Personal Trainer </a:t>
            </a:r>
          </a:p>
          <a:p>
            <a:pPr lvl="1"/>
            <a:r>
              <a:rPr lang="en-US" dirty="0"/>
              <a:t>Specialized fitness instructors </a:t>
            </a:r>
          </a:p>
          <a:p>
            <a:pPr lvl="1"/>
            <a:r>
              <a:rPr lang="en-US" dirty="0"/>
              <a:t>Certified Strength and Conditioning Specialist (CSCS)</a:t>
            </a:r>
          </a:p>
          <a:p>
            <a:pPr lvl="1"/>
            <a:r>
              <a:rPr lang="en-US" dirty="0"/>
              <a:t>National Strength and Conditioning Association Certified Personal Trainer (NSCA-CPT)</a:t>
            </a:r>
          </a:p>
          <a:p>
            <a:pPr lvl="1"/>
            <a:r>
              <a:rPr lang="en-US" dirty="0"/>
              <a:t>American Council on Exercise (ACE)</a:t>
            </a:r>
          </a:p>
          <a:p>
            <a:pPr lvl="1"/>
            <a:r>
              <a:rPr lang="en-US" dirty="0"/>
              <a:t>National Academy of Sports Medicine (NASM)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5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Sports nutritionist</a:t>
            </a:r>
          </a:p>
          <a:p>
            <a:pPr lvl="1"/>
            <a:r>
              <a:rPr lang="en-US" dirty="0"/>
              <a:t>Design special diets that allow the athlete to achieve their best results in athletic events </a:t>
            </a:r>
          </a:p>
          <a:p>
            <a:r>
              <a:rPr lang="en-US" dirty="0"/>
              <a:t>Sports psychologist</a:t>
            </a:r>
          </a:p>
          <a:p>
            <a:pPr lvl="1"/>
            <a:r>
              <a:rPr lang="en-US" dirty="0"/>
              <a:t>Well versed in athletics, motivation, and performance </a:t>
            </a:r>
          </a:p>
          <a:p>
            <a:pPr lvl="1"/>
            <a:r>
              <a:rPr lang="en-US" dirty="0"/>
              <a:t>Use goal setting and imagery</a:t>
            </a:r>
          </a:p>
          <a:p>
            <a:endParaRPr lang="en-US" dirty="0"/>
          </a:p>
        </p:txBody>
      </p:sp>
      <p:pic>
        <p:nvPicPr>
          <p:cNvPr id="4" name="Online Media 3" title="Oh Yeah...Mackey Sasser had the yips">
            <a:hlinkClick r:id="" action="ppaction://media"/>
            <a:extLst>
              <a:ext uri="{FF2B5EF4-FFF2-40B4-BE49-F238E27FC236}">
                <a16:creationId xmlns:a16="http://schemas.microsoft.com/office/drawing/2014/main" id="{D243751B-70B2-4C80-A938-42226462DA6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36253" y="3810000"/>
            <a:ext cx="4069419" cy="228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1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role of coaches?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Teaches and directs activities</a:t>
            </a:r>
          </a:p>
          <a:p>
            <a:r>
              <a:rPr lang="en-US" dirty="0"/>
              <a:t>Teaches how to compete without injury</a:t>
            </a:r>
          </a:p>
          <a:p>
            <a:r>
              <a:rPr lang="en-US" dirty="0"/>
              <a:t>Refers athletes to the certified athletic trainer or family physician as soon as an injury occurs </a:t>
            </a:r>
          </a:p>
          <a:p>
            <a:endParaRPr lang="en-US" dirty="0"/>
          </a:p>
        </p:txBody>
      </p:sp>
      <p:pic>
        <p:nvPicPr>
          <p:cNvPr id="3074" name="Picture 2" descr="C:\Users\gam10096\AppData\Local\Microsoft\Windows\Temporary Internet Files\Content.IE5\Z0B7NEEF\MC900186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1285646" cy="19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62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parents?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Good communication is helpful if an injury occurs</a:t>
            </a:r>
          </a:p>
          <a:p>
            <a:r>
              <a:rPr lang="en-US" dirty="0"/>
              <a:t>Should teach athletes to distinguish between discomfort and the pain of injury </a:t>
            </a:r>
          </a:p>
          <a:p>
            <a:r>
              <a:rPr lang="en-US" dirty="0"/>
              <a:t>Proper nutrition and conditioning should be discussed</a:t>
            </a:r>
          </a:p>
          <a:p>
            <a:endParaRPr lang="en-US" dirty="0"/>
          </a:p>
        </p:txBody>
      </p:sp>
      <p:pic>
        <p:nvPicPr>
          <p:cNvPr id="4098" name="Picture 2" descr="C:\Users\gam10096\AppData\Local\Microsoft\Windows\Temporary Internet Files\Content.IE5\L5HNTHH8\MC9003246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73486"/>
            <a:ext cx="2367077" cy="13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59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m10096\AppData\Local\Microsoft\Windows\Temporary Internet Files\Content.IE5\Z0B7NEEF\MC900116362[1].wmf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4324256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5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multidisciplinary approach to athletic healthcare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82" y="2971800"/>
            <a:ext cx="2353260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Sports Medicine?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Multidisciplinary approach to health care</a:t>
            </a:r>
          </a:p>
          <a:p>
            <a:r>
              <a:rPr lang="en-US" dirty="0"/>
              <a:t>The study and application of scientific and medical knowledge to aspects of exercise and athletics </a:t>
            </a:r>
          </a:p>
          <a:p>
            <a:r>
              <a:rPr lang="en-US" dirty="0"/>
              <a:t>Specialists elicit help from many different disciplines</a:t>
            </a:r>
          </a:p>
          <a:p>
            <a:r>
              <a:rPr lang="en-US" dirty="0"/>
              <a:t>Developed into a recognized field in the early twentieth century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8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Sports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American College of Sports Medicine (ACSM) </a:t>
            </a:r>
          </a:p>
          <a:p>
            <a:pPr lvl="1"/>
            <a:r>
              <a:rPr lang="en-US" dirty="0"/>
              <a:t>Founded in 1954</a:t>
            </a:r>
          </a:p>
          <a:p>
            <a:pPr lvl="1"/>
            <a:r>
              <a:rPr lang="en-US" dirty="0"/>
              <a:t>Athletes require broadly trained physician when first dealing with injury</a:t>
            </a:r>
          </a:p>
          <a:p>
            <a:pPr lvl="1"/>
            <a:r>
              <a:rPr lang="en-US" dirty="0"/>
              <a:t>“Sports medicine specialists”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Medicine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Focuses on physical performance and body condition</a:t>
            </a:r>
          </a:p>
          <a:p>
            <a:pPr lvl="1"/>
            <a:r>
              <a:rPr lang="en-US" dirty="0"/>
              <a:t>If a person aims to stay in shape, strenuous exercise and athletic participation is necessary</a:t>
            </a:r>
          </a:p>
          <a:p>
            <a:r>
              <a:rPr lang="en-US" dirty="0"/>
              <a:t>Sports Medicine involves all ages and both sexes</a:t>
            </a:r>
          </a:p>
          <a:p>
            <a:r>
              <a:rPr lang="en-US" dirty="0"/>
              <a:t>Modern competitive sports have gone above and beyond past athletic activities </a:t>
            </a:r>
          </a:p>
          <a:p>
            <a:pPr lvl="1"/>
            <a:r>
              <a:rPr lang="en-US" dirty="0"/>
              <a:t>Business value</a:t>
            </a:r>
          </a:p>
          <a:p>
            <a:pPr lvl="1"/>
            <a:r>
              <a:rPr lang="en-US" dirty="0"/>
              <a:t>Strength of athletes</a:t>
            </a:r>
          </a:p>
          <a:p>
            <a:pPr lvl="1"/>
            <a:r>
              <a:rPr lang="en-US" dirty="0"/>
              <a:t>Level of importance placed on success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Certified Athletic Trainer</a:t>
            </a:r>
          </a:p>
          <a:p>
            <a:r>
              <a:rPr lang="en-US" dirty="0"/>
              <a:t>Team Physician</a:t>
            </a:r>
          </a:p>
          <a:p>
            <a:r>
              <a:rPr lang="en-US" dirty="0"/>
              <a:t>Family Physician</a:t>
            </a:r>
          </a:p>
          <a:p>
            <a:r>
              <a:rPr lang="en-US" dirty="0"/>
              <a:t>Physician Assistant</a:t>
            </a:r>
          </a:p>
          <a:p>
            <a:r>
              <a:rPr lang="en-US" dirty="0"/>
              <a:t>Physical Therapist</a:t>
            </a:r>
          </a:p>
          <a:p>
            <a:r>
              <a:rPr lang="en-US" dirty="0"/>
              <a:t>Physical Therapy Assistant</a:t>
            </a:r>
          </a:p>
          <a:p>
            <a:r>
              <a:rPr lang="en-US" dirty="0"/>
              <a:t>Chiropractor</a:t>
            </a:r>
          </a:p>
          <a:p>
            <a:r>
              <a:rPr lang="en-US" dirty="0"/>
              <a:t>Massage Therapist</a:t>
            </a:r>
          </a:p>
          <a:p>
            <a:r>
              <a:rPr lang="en-US" dirty="0"/>
              <a:t>Certified strength and conditioning specialists</a:t>
            </a:r>
          </a:p>
          <a:p>
            <a:r>
              <a:rPr lang="en-US" dirty="0"/>
              <a:t>Nutritionist</a:t>
            </a:r>
          </a:p>
          <a:p>
            <a:r>
              <a:rPr lang="en-US" dirty="0"/>
              <a:t>Psychologist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Certified athletic trainers use a team approach for treatment</a:t>
            </a:r>
          </a:p>
          <a:p>
            <a:r>
              <a:rPr lang="en-US" dirty="0"/>
              <a:t>Health professionals involved include:</a:t>
            </a:r>
          </a:p>
          <a:p>
            <a:pPr lvl="1"/>
            <a:r>
              <a:rPr lang="en-US" dirty="0"/>
              <a:t>School nurse</a:t>
            </a:r>
          </a:p>
          <a:p>
            <a:pPr lvl="1"/>
            <a:r>
              <a:rPr lang="en-US" dirty="0"/>
              <a:t>Family physician</a:t>
            </a:r>
          </a:p>
          <a:p>
            <a:pPr lvl="1"/>
            <a:r>
              <a:rPr lang="en-US" dirty="0"/>
              <a:t>Chiropractor </a:t>
            </a:r>
          </a:p>
          <a:p>
            <a:pPr lvl="1"/>
            <a:r>
              <a:rPr lang="en-US" dirty="0"/>
              <a:t>Specialists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Team physicians</a:t>
            </a:r>
          </a:p>
          <a:p>
            <a:pPr lvl="1"/>
            <a:r>
              <a:rPr lang="en-US" dirty="0"/>
              <a:t>Refer athletes back to family physicians for primary care </a:t>
            </a:r>
          </a:p>
          <a:p>
            <a:pPr lvl="1"/>
            <a:r>
              <a:rPr lang="en-US" dirty="0"/>
              <a:t>Monitor progress </a:t>
            </a:r>
          </a:p>
          <a:p>
            <a:r>
              <a:rPr lang="en-US" dirty="0"/>
              <a:t>Family physicians</a:t>
            </a:r>
          </a:p>
          <a:p>
            <a:pPr lvl="1"/>
            <a:r>
              <a:rPr lang="en-US" dirty="0"/>
              <a:t>Have complete medical history </a:t>
            </a:r>
          </a:p>
          <a:p>
            <a:pPr lvl="1"/>
            <a:r>
              <a:rPr lang="en-US" dirty="0"/>
              <a:t>Supervise long-term 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8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Medicine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Physician assistant (PA)</a:t>
            </a:r>
          </a:p>
          <a:p>
            <a:pPr lvl="1"/>
            <a:r>
              <a:rPr lang="en-US" dirty="0"/>
              <a:t>Provide diagnostic and therapeutic patient care </a:t>
            </a:r>
          </a:p>
          <a:p>
            <a:pPr lvl="1"/>
            <a:r>
              <a:rPr lang="en-US" dirty="0"/>
              <a:t>Patient histories, physical examinations, order laboratory and diagnostic studies, and develop treatment plans</a:t>
            </a:r>
          </a:p>
          <a:p>
            <a:r>
              <a:rPr lang="en-US" dirty="0"/>
              <a:t>Physical therapists (PT)</a:t>
            </a:r>
          </a:p>
          <a:p>
            <a:pPr lvl="1"/>
            <a:r>
              <a:rPr lang="en-US" dirty="0"/>
              <a:t>Specialized areas</a:t>
            </a:r>
          </a:p>
          <a:p>
            <a:pPr lvl="1"/>
            <a:r>
              <a:rPr lang="en-US" dirty="0"/>
              <a:t>Work in a variety of settings</a:t>
            </a:r>
          </a:p>
        </p:txBody>
      </p:sp>
    </p:spTree>
    <p:extLst>
      <p:ext uri="{BB962C8B-B14F-4D97-AF65-F5344CB8AC3E}">
        <p14:creationId xmlns:p14="http://schemas.microsoft.com/office/powerpoint/2010/main" val="342966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479</Words>
  <Application>Microsoft Office PowerPoint</Application>
  <PresentationFormat>On-screen Show (4:3)</PresentationFormat>
  <Paragraphs>86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Civic</vt:lpstr>
      <vt:lpstr>Sports Medicine:  The Multidisciplinary Approach to Athletic Health Care</vt:lpstr>
      <vt:lpstr>Learning Target</vt:lpstr>
      <vt:lpstr>What is Sports Medicine?</vt:lpstr>
      <vt:lpstr>History of Sports Medicine</vt:lpstr>
      <vt:lpstr>Sports Medicine Today</vt:lpstr>
      <vt:lpstr>Sports Medicine Professions</vt:lpstr>
      <vt:lpstr>Sports Medicine Professions</vt:lpstr>
      <vt:lpstr>Sports Medicine Professions</vt:lpstr>
      <vt:lpstr>Sports Medicine Professions</vt:lpstr>
      <vt:lpstr>Sports Medicine Professions</vt:lpstr>
      <vt:lpstr>Sports Medicine Professions</vt:lpstr>
      <vt:lpstr>Sports Medicine Professions</vt:lpstr>
      <vt:lpstr>What is the role of coaches?</vt:lpstr>
      <vt:lpstr>What is the role of parents?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Medicine:  The Multidisciplinary Approach to Athletic Health Care</dc:title>
  <dc:creator>Angela Guggino</dc:creator>
  <cp:lastModifiedBy>Derek Sobczak</cp:lastModifiedBy>
  <cp:revision>16</cp:revision>
  <dcterms:created xsi:type="dcterms:W3CDTF">2014-10-27T14:14:55Z</dcterms:created>
  <dcterms:modified xsi:type="dcterms:W3CDTF">2019-08-02T16:16:47Z</dcterms:modified>
</cp:coreProperties>
</file>