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4" r:id="rId2"/>
  </p:sldMasterIdLst>
  <p:notesMasterIdLst>
    <p:notesMasterId r:id="rId58"/>
  </p:notesMasterIdLst>
  <p:sldIdLst>
    <p:sldId id="256" r:id="rId3"/>
    <p:sldId id="257" r:id="rId4"/>
    <p:sldId id="261" r:id="rId5"/>
    <p:sldId id="262" r:id="rId6"/>
    <p:sldId id="285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2" r:id="rId16"/>
    <p:sldId id="273" r:id="rId17"/>
    <p:sldId id="274" r:id="rId18"/>
    <p:sldId id="275" r:id="rId19"/>
    <p:sldId id="276" r:id="rId20"/>
    <p:sldId id="263" r:id="rId21"/>
    <p:sldId id="278" r:id="rId22"/>
    <p:sldId id="280" r:id="rId23"/>
    <p:sldId id="281" r:id="rId24"/>
    <p:sldId id="283" r:id="rId25"/>
    <p:sldId id="284" r:id="rId26"/>
    <p:sldId id="286" r:id="rId27"/>
    <p:sldId id="287" r:id="rId28"/>
    <p:sldId id="289" r:id="rId29"/>
    <p:sldId id="290" r:id="rId30"/>
    <p:sldId id="288" r:id="rId31"/>
    <p:sldId id="291" r:id="rId32"/>
    <p:sldId id="294" r:id="rId33"/>
    <p:sldId id="297" r:id="rId34"/>
    <p:sldId id="298" r:id="rId35"/>
    <p:sldId id="296" r:id="rId36"/>
    <p:sldId id="295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293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0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B4CC0-3CC2-4CE6-8FFB-A27E93BC4B4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84C21-6D6B-4F2D-A776-1A32782A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F7808B-015C-4594-9D66-B18A1D953112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3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A5B661-CC18-4CFB-ACB0-3533B72131D5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7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C84417-284B-4A28-B289-88CE7C9067E6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FD71A4-C385-49E9-A1A2-E8DFE8B20A91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2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A9F8EC-88E0-41CD-A82F-BC2803708C4F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4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E32CE-1A3C-4866-940C-26F3B8C4CE6F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5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F1B2B0-07D4-4557-834A-5BD382B27D15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80F897-C921-4E61-85B6-9EFE018DBF08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0C5451-8FDB-4480-84D8-FC0791BA3894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8CCA0D-042B-410C-B695-DE3ADF973B51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5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2113E9-15AB-4037-8C3D-1A9486CA4AEB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A06558-87B7-4CFE-97F3-CC25BC22017E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0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A9F8EC-88E0-41CD-A82F-BC2803708C4F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4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0578-339F-4654-BD6C-838B4196F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79477-64EE-4E50-A955-27BFF8FAA979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7EA84-A965-4746-B4AD-7E0158469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53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users.rcn.com/sobieraj/images/CTfig1.gif&amp;imgrefurl=http://people.bu.edu/sobieraj/ed/CTreview.html&amp;h=542&amp;w=590&amp;sz=132&amp;hl=en&amp;start=4&amp;tbnid=wwWNhQpuA0dGqM:&amp;tbnh=124&amp;tbnw=135&amp;prev=/images?q=Carpel+Tunnel&amp;gbv=2&amp;hl=en" TargetMode="Externa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users.rcn.com/sobieraj/images/CTfig1.gif&amp;imgrefurl=http://people.bu.edu/sobieraj/ed/CTreview.html&amp;h=542&amp;w=590&amp;sz=132&amp;hl=en&amp;start=4&amp;tbnid=wwWNhQpuA0dGqM:&amp;tbnh=124&amp;tbnw=135&amp;prev=/images?q=Carpel+Tunnel&amp;gbv=2&amp;hl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Elbow, Wrist, and Hand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Guggino, MS, ATC, LAT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86200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Elbow Strains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Can be acute or chronic</a:t>
            </a:r>
          </a:p>
          <a:p>
            <a:r>
              <a:rPr lang="en-US" smtClean="0"/>
              <a:t>Common in flexor tendon around medial epicondyle in throwing athletes</a:t>
            </a:r>
          </a:p>
          <a:p>
            <a:r>
              <a:rPr lang="en-US" smtClean="0"/>
              <a:t>Symptoms will depend on severity of injury</a:t>
            </a:r>
          </a:p>
          <a:p>
            <a:pPr lvl="1"/>
            <a:r>
              <a:rPr lang="en-US" smtClean="0"/>
              <a:t>Pain, tenderness, decrease in motion and strength, palpable defect in the muscle</a:t>
            </a:r>
          </a:p>
          <a:p>
            <a:r>
              <a:rPr lang="en-US" smtClean="0"/>
              <a:t>P.R.I.C.E. used as treatment in most cases</a:t>
            </a:r>
          </a:p>
          <a:p>
            <a:r>
              <a:rPr lang="en-US" smtClean="0"/>
              <a:t>Strengthening the muscles in the elbow joint can prevent most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Epicondylitis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inflammation (strain) of the medial or lateral epicondyle in the elbow</a:t>
            </a:r>
          </a:p>
          <a:p>
            <a:r>
              <a:rPr lang="en-US" dirty="0" smtClean="0"/>
              <a:t>Medial = golfer’s elbow, little league elbow</a:t>
            </a:r>
          </a:p>
          <a:p>
            <a:r>
              <a:rPr lang="en-US" dirty="0" smtClean="0"/>
              <a:t>Lateral = tennis elbow</a:t>
            </a:r>
          </a:p>
          <a:p>
            <a:r>
              <a:rPr lang="en-US" dirty="0" smtClean="0"/>
              <a:t>Tenderness of the epicondyle, pain with use, swelling</a:t>
            </a:r>
          </a:p>
          <a:p>
            <a:r>
              <a:rPr lang="en-US" dirty="0" smtClean="0"/>
              <a:t>Treated with R.I.C.E.</a:t>
            </a:r>
          </a:p>
          <a:p>
            <a:r>
              <a:rPr lang="en-US" dirty="0" smtClean="0"/>
              <a:t>Preventative measures include proper techniques and use of appropriate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Elbow 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Medial ligament tear in throwing athletes</a:t>
            </a:r>
          </a:p>
          <a:p>
            <a:r>
              <a:rPr lang="en-US" smtClean="0"/>
              <a:t>“Tommy John” surgery</a:t>
            </a:r>
          </a:p>
          <a:p>
            <a:r>
              <a:rPr lang="en-US" smtClean="0"/>
              <a:t>“click” or “pop” at time on injury</a:t>
            </a:r>
          </a:p>
          <a:p>
            <a:r>
              <a:rPr lang="en-US" smtClean="0"/>
              <a:t>Swelling and muscle spasms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43" y="2429483"/>
            <a:ext cx="2743438" cy="2816596"/>
          </a:xfrm>
        </p:spPr>
      </p:pic>
    </p:spTree>
    <p:extLst>
      <p:ext uri="{BB962C8B-B14F-4D97-AF65-F5344CB8AC3E}">
        <p14:creationId xmlns:p14="http://schemas.microsoft.com/office/powerpoint/2010/main" val="34437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Thrower</a:t>
            </a:r>
            <a:endParaRPr lang="en-US" dirty="0"/>
          </a:p>
        </p:txBody>
      </p:sp>
      <p:pic>
        <p:nvPicPr>
          <p:cNvPr id="7" name="Content Placeholder 6" descr="pitch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286000"/>
            <a:ext cx="2786063" cy="3493874"/>
          </a:xfrm>
        </p:spPr>
      </p:pic>
    </p:spTree>
    <p:extLst>
      <p:ext uri="{BB962C8B-B14F-4D97-AF65-F5344CB8AC3E}">
        <p14:creationId xmlns:p14="http://schemas.microsoft.com/office/powerpoint/2010/main" val="26845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and Prevention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P.R.I.C.E.</a:t>
            </a:r>
          </a:p>
          <a:p>
            <a:r>
              <a:rPr lang="en-US" dirty="0" smtClean="0"/>
              <a:t>Proper mechanics and strengthening the muscles around the elbow can help prevent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Dislocations and Subluxations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Fall on outstretched arm</a:t>
            </a:r>
          </a:p>
          <a:p>
            <a:r>
              <a:rPr lang="en-US" smtClean="0"/>
              <a:t>Limb is twisted</a:t>
            </a:r>
          </a:p>
          <a:p>
            <a:r>
              <a:rPr lang="en-US" smtClean="0"/>
              <a:t>Arm pulled</a:t>
            </a:r>
          </a:p>
          <a:p>
            <a:r>
              <a:rPr lang="en-US" smtClean="0"/>
              <a:t>Posterior or Anterior translation of the Olecranon Process</a:t>
            </a:r>
          </a:p>
          <a:p>
            <a:r>
              <a:rPr lang="en-US" smtClean="0"/>
              <a:t>Needs to be reduced by a physician</a:t>
            </a:r>
            <a:endParaRPr lang="en-US" dirty="0" smtClean="0"/>
          </a:p>
        </p:txBody>
      </p:sp>
      <p:pic>
        <p:nvPicPr>
          <p:cNvPr id="13316" name="Picture 5" descr="elbow dislcoa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6676" y="2286000"/>
            <a:ext cx="2276203" cy="3124200"/>
          </a:xfrm>
        </p:spPr>
      </p:pic>
    </p:spTree>
    <p:extLst>
      <p:ext uri="{BB962C8B-B14F-4D97-AF65-F5344CB8AC3E}">
        <p14:creationId xmlns:p14="http://schemas.microsoft.com/office/powerpoint/2010/main" val="17276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Fractures</a:t>
            </a:r>
            <a:endParaRPr lang="en-US" dirty="0" smtClean="0"/>
          </a:p>
        </p:txBody>
      </p:sp>
      <p:sp>
        <p:nvSpPr>
          <p:cNvPr id="12291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Usually affect the lower end of the humerus in adults</a:t>
            </a:r>
          </a:p>
          <a:p>
            <a:r>
              <a:rPr lang="en-US" smtClean="0"/>
              <a:t>Epiphyseal and Avulsion Fractures common on medial epicondyle or olecranon adolescents </a:t>
            </a:r>
          </a:p>
          <a:p>
            <a:endParaRPr lang="en-US" dirty="0" smtClean="0"/>
          </a:p>
        </p:txBody>
      </p:sp>
      <p:pic>
        <p:nvPicPr>
          <p:cNvPr id="12292" name="Content Placeholder 8" descr="Elbow Articulatio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5770" y="2338165"/>
            <a:ext cx="2919984" cy="2999232"/>
          </a:xfrm>
        </p:spPr>
      </p:pic>
    </p:spTree>
    <p:extLst>
      <p:ext uri="{BB962C8B-B14F-4D97-AF65-F5344CB8AC3E}">
        <p14:creationId xmlns:p14="http://schemas.microsoft.com/office/powerpoint/2010/main" val="13972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Volkmann’s Contracture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Decrease in blood supply to the forearm</a:t>
            </a:r>
          </a:p>
          <a:p>
            <a:r>
              <a:rPr lang="en-US" smtClean="0"/>
              <a:t>Caused by swelling, trauma, and/or fracture</a:t>
            </a:r>
          </a:p>
          <a:p>
            <a:r>
              <a:rPr lang="en-US" smtClean="0"/>
              <a:t>Flexion contracture of one or more fingers depending on severity</a:t>
            </a:r>
          </a:p>
          <a:p>
            <a:r>
              <a:rPr lang="en-US" smtClean="0"/>
              <a:t>Severe pain when fingers are straightened passively</a:t>
            </a:r>
          </a:p>
          <a:p>
            <a:r>
              <a:rPr lang="en-US" smtClean="0"/>
              <a:t>Refer to physician immediately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Nerve Impingement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Ulnar nerve</a:t>
            </a:r>
          </a:p>
          <a:p>
            <a:pPr lvl="1"/>
            <a:r>
              <a:rPr lang="en-US" smtClean="0"/>
              <a:t>Cubital tunnel syndrome</a:t>
            </a:r>
          </a:p>
          <a:p>
            <a:r>
              <a:rPr lang="en-US" smtClean="0"/>
              <a:t>Radial nerve</a:t>
            </a:r>
          </a:p>
          <a:p>
            <a:pPr lvl="1"/>
            <a:r>
              <a:rPr lang="en-US" smtClean="0"/>
              <a:t>Radial tunnel syndrome</a:t>
            </a:r>
          </a:p>
          <a:p>
            <a:r>
              <a:rPr lang="en-US" smtClean="0"/>
              <a:t>Median nerve</a:t>
            </a:r>
          </a:p>
          <a:p>
            <a:pPr lvl="1"/>
            <a:r>
              <a:rPr lang="en-US" smtClean="0"/>
              <a:t>Pronator teres syndrome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2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Injury Evaluation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Elbow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common injuries to the elbow, wrist, and hand.</a:t>
            </a:r>
            <a:endParaRPr lang="en-US" dirty="0"/>
          </a:p>
        </p:txBody>
      </p:sp>
      <p:pic>
        <p:nvPicPr>
          <p:cNvPr id="4" name="Picture 3" descr="File:Blue-bullseye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2726563" cy="2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S.O.A.P. Note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Subjective</a:t>
            </a:r>
          </a:p>
          <a:p>
            <a:pPr lvl="1"/>
            <a:r>
              <a:rPr lang="en-US" dirty="0" smtClean="0"/>
              <a:t>History</a:t>
            </a:r>
            <a:endParaRPr lang="en-US" dirty="0"/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Range of Motion</a:t>
            </a:r>
          </a:p>
          <a:p>
            <a:pPr lvl="1"/>
            <a:r>
              <a:rPr lang="en-US" dirty="0" smtClean="0"/>
              <a:t>Special Tests</a:t>
            </a:r>
            <a:endParaRPr lang="en-US" dirty="0"/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dirty="0" smtClean="0"/>
              <a:t>Range of Motion</a:t>
            </a:r>
            <a:br>
              <a:rPr lang="en-US" dirty="0" smtClean="0"/>
            </a:br>
            <a:r>
              <a:rPr lang="en-US" sz="1800" spc="100" dirty="0">
                <a:solidFill>
                  <a:srgbClr val="000000"/>
                </a:solidFill>
                <a:ea typeface="+mn-ea"/>
                <a:cs typeface="+mn-cs"/>
              </a:rPr>
              <a:t>Flexion &amp; </a:t>
            </a:r>
            <a:r>
              <a:rPr lang="en-US" sz="1800" spc="100" dirty="0" smtClean="0">
                <a:solidFill>
                  <a:srgbClr val="000000"/>
                </a:solidFill>
                <a:ea typeface="+mn-ea"/>
                <a:cs typeface="+mn-cs"/>
              </a:rPr>
              <a:t>Extension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Valgus - Medial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Varus</a:t>
            </a:r>
            <a:r>
              <a:rPr lang="en-US" dirty="0" smtClean="0"/>
              <a:t> - Lateral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S.O.A.P. Note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Subjective</a:t>
            </a:r>
          </a:p>
          <a:p>
            <a:pPr lvl="1"/>
            <a:r>
              <a:rPr lang="en-US" dirty="0" smtClean="0"/>
              <a:t>History</a:t>
            </a:r>
            <a:endParaRPr lang="en-US" dirty="0"/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Range of Motion</a:t>
            </a:r>
          </a:p>
          <a:p>
            <a:pPr lvl="1"/>
            <a:r>
              <a:rPr lang="en-US" dirty="0" smtClean="0"/>
              <a:t>Special Tests</a:t>
            </a:r>
            <a:endParaRPr lang="en-US" dirty="0"/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and Hand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Anterior and Posterior Hand (left)</a:t>
            </a:r>
            <a:endParaRPr lang="en-US" dirty="0" smtClean="0"/>
          </a:p>
        </p:txBody>
      </p:sp>
      <p:pic>
        <p:nvPicPr>
          <p:cNvPr id="8195" name="Picture 6" descr="Anterior &amp; Posterior Ha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93520" y="1993233"/>
            <a:ext cx="5547360" cy="3892296"/>
          </a:xfrm>
        </p:spPr>
      </p:pic>
    </p:spTree>
    <p:extLst>
      <p:ext uri="{BB962C8B-B14F-4D97-AF65-F5344CB8AC3E}">
        <p14:creationId xmlns:p14="http://schemas.microsoft.com/office/powerpoint/2010/main" val="28759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</a:t>
            </a:r>
            <a:endParaRPr lang="en-US" dirty="0"/>
          </a:p>
        </p:txBody>
      </p:sp>
      <p:pic>
        <p:nvPicPr>
          <p:cNvPr id="34824" name="Picture 8" descr="CTfig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3352800" cy="307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2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 the wrist</a:t>
            </a:r>
          </a:p>
          <a:p>
            <a:pPr lvl="1"/>
            <a:r>
              <a:rPr lang="en-US" dirty="0" smtClean="0"/>
              <a:t>Flexor carpi </a:t>
            </a:r>
            <a:r>
              <a:rPr lang="en-US" dirty="0" err="1" smtClean="0"/>
              <a:t>radialis</a:t>
            </a:r>
            <a:r>
              <a:rPr lang="en-US" dirty="0" smtClean="0"/>
              <a:t>, Flexor carpi </a:t>
            </a:r>
            <a:r>
              <a:rPr lang="en-US" dirty="0" err="1" smtClean="0"/>
              <a:t>ulnaris</a:t>
            </a:r>
            <a:endParaRPr lang="en-US" dirty="0"/>
          </a:p>
          <a:p>
            <a:r>
              <a:rPr lang="en-US" dirty="0" smtClean="0"/>
              <a:t>Extend the wrist</a:t>
            </a:r>
          </a:p>
          <a:p>
            <a:pPr lvl="1"/>
            <a:r>
              <a:rPr lang="en-US" dirty="0" smtClean="0"/>
              <a:t>Extensor carpi </a:t>
            </a:r>
            <a:r>
              <a:rPr lang="en-US" dirty="0" err="1" smtClean="0"/>
              <a:t>radialis</a:t>
            </a:r>
            <a:r>
              <a:rPr lang="en-US" dirty="0" smtClean="0"/>
              <a:t> brevis, Extensor carpi </a:t>
            </a:r>
            <a:r>
              <a:rPr lang="en-US" dirty="0" err="1" smtClean="0"/>
              <a:t>radialis</a:t>
            </a:r>
            <a:r>
              <a:rPr lang="en-US" dirty="0" smtClean="0"/>
              <a:t> longus, Extensor carpi </a:t>
            </a:r>
            <a:r>
              <a:rPr lang="en-US" dirty="0" err="1" smtClean="0"/>
              <a:t>ulnaris</a:t>
            </a:r>
            <a:endParaRPr lang="en-US" dirty="0"/>
          </a:p>
          <a:p>
            <a:r>
              <a:rPr lang="en-US" dirty="0" smtClean="0"/>
              <a:t>Supination of forearm</a:t>
            </a:r>
          </a:p>
          <a:p>
            <a:pPr lvl="1"/>
            <a:r>
              <a:rPr lang="en-US" dirty="0" smtClean="0"/>
              <a:t>supinator</a:t>
            </a:r>
            <a:endParaRPr lang="en-US" dirty="0"/>
          </a:p>
          <a:p>
            <a:r>
              <a:rPr lang="en-US" dirty="0" smtClean="0"/>
              <a:t>Pronation</a:t>
            </a:r>
          </a:p>
          <a:p>
            <a:pPr lvl="1"/>
            <a:r>
              <a:rPr lang="en-US" dirty="0" smtClean="0"/>
              <a:t>Pronator </a:t>
            </a:r>
            <a:r>
              <a:rPr lang="en-US" dirty="0" err="1" smtClean="0"/>
              <a:t>teres</a:t>
            </a:r>
            <a:r>
              <a:rPr lang="en-US" dirty="0" smtClean="0"/>
              <a:t>, pronator </a:t>
            </a:r>
            <a:r>
              <a:rPr lang="en-US" dirty="0" err="1" smtClean="0"/>
              <a:t>quadratus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Anterior and Posterior</a:t>
            </a:r>
            <a:endParaRPr lang="en-US" dirty="0"/>
          </a:p>
        </p:txBody>
      </p:sp>
      <p:pic>
        <p:nvPicPr>
          <p:cNvPr id="4" name="Content Placeholder 3" descr="Anterior &amp; Posterior Elb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7736" y="1988661"/>
            <a:ext cx="5138928" cy="3901440"/>
          </a:xfrm>
        </p:spPr>
      </p:pic>
    </p:spTree>
    <p:extLst>
      <p:ext uri="{BB962C8B-B14F-4D97-AF65-F5344CB8AC3E}">
        <p14:creationId xmlns:p14="http://schemas.microsoft.com/office/powerpoint/2010/main" val="28568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Pollicis = thumb</a:t>
            </a:r>
          </a:p>
          <a:p>
            <a:r>
              <a:rPr lang="en-US" dirty="0" smtClean="0"/>
              <a:t>Flexor pollicis longus, flexor pollicis brevis</a:t>
            </a:r>
          </a:p>
          <a:p>
            <a:r>
              <a:rPr lang="en-US" dirty="0" smtClean="0"/>
              <a:t>Extensor pollicis longus, extensor pollicis brevis</a:t>
            </a:r>
          </a:p>
          <a:p>
            <a:r>
              <a:rPr lang="en-US" dirty="0" smtClean="0"/>
              <a:t>Adductor pollicis </a:t>
            </a:r>
          </a:p>
          <a:p>
            <a:r>
              <a:rPr lang="en-US" dirty="0" smtClean="0"/>
              <a:t>Abductor pollicis longus, abductor pollicis brevis</a:t>
            </a:r>
          </a:p>
          <a:p>
            <a:r>
              <a:rPr lang="en-US" dirty="0" smtClean="0"/>
              <a:t>Opponens pollicis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Boxer’s Fracture</a:t>
            </a:r>
          </a:p>
          <a:p>
            <a:r>
              <a:rPr lang="en-US" smtClean="0"/>
              <a:t>Bennett’s Fracture</a:t>
            </a:r>
            <a:endParaRPr lang="en-US" dirty="0"/>
          </a:p>
        </p:txBody>
      </p:sp>
      <p:pic>
        <p:nvPicPr>
          <p:cNvPr id="5" name="Content Placeholder 4" descr="hand-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87975" y="1932781"/>
            <a:ext cx="2695575" cy="3810000"/>
          </a:xfrm>
        </p:spPr>
      </p:pic>
      <p:sp>
        <p:nvSpPr>
          <p:cNvPr id="6" name="Oval 5"/>
          <p:cNvSpPr/>
          <p:nvPr/>
        </p:nvSpPr>
        <p:spPr>
          <a:xfrm>
            <a:off x="7391400" y="4114800"/>
            <a:ext cx="381000" cy="914400"/>
          </a:xfrm>
          <a:prstGeom prst="ellipse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4572000"/>
            <a:ext cx="381000" cy="609600"/>
          </a:xfrm>
          <a:prstGeom prst="ellipse">
            <a:avLst/>
          </a:prstGeom>
          <a:solidFill>
            <a:srgbClr val="FFFF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590800"/>
            <a:ext cx="2667000" cy="22098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6600" y="1905000"/>
            <a:ext cx="4114800" cy="236220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Mallet Finger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Caused by damage to the extensor tendon</a:t>
            </a:r>
          </a:p>
          <a:p>
            <a:r>
              <a:rPr lang="en-US" dirty="0" smtClean="0"/>
              <a:t>Patient will not be able to actively extend injured finger</a:t>
            </a:r>
          </a:p>
          <a:p>
            <a:r>
              <a:rPr lang="en-US" dirty="0" smtClean="0"/>
              <a:t>Most are fixed with splinting (6 weeks)</a:t>
            </a:r>
          </a:p>
          <a:p>
            <a:endParaRPr lang="en-US" dirty="0" smtClean="0"/>
          </a:p>
        </p:txBody>
      </p:sp>
      <p:pic>
        <p:nvPicPr>
          <p:cNvPr id="20484" name="Picture 5" descr="Mallet Fin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971800"/>
            <a:ext cx="2757111" cy="2041525"/>
          </a:xfrm>
        </p:spPr>
      </p:pic>
    </p:spTree>
    <p:extLst>
      <p:ext uri="{BB962C8B-B14F-4D97-AF65-F5344CB8AC3E}">
        <p14:creationId xmlns:p14="http://schemas.microsoft.com/office/powerpoint/2010/main" val="19238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Jersey Finger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Tear in the flexor tendon</a:t>
            </a:r>
          </a:p>
          <a:p>
            <a:r>
              <a:rPr lang="en-US" smtClean="0"/>
              <a:t>Patient will not be able to flex the D.I.P. joint</a:t>
            </a:r>
          </a:p>
          <a:p>
            <a:r>
              <a:rPr lang="en-US" smtClean="0"/>
              <a:t>Usually requires surgery to fix</a:t>
            </a:r>
            <a:endParaRPr lang="en-US" dirty="0" smtClean="0"/>
          </a:p>
        </p:txBody>
      </p:sp>
      <p:pic>
        <p:nvPicPr>
          <p:cNvPr id="5" name="Content Placeholder 4" descr="hand-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87975" y="1932781"/>
            <a:ext cx="2695575" cy="3810000"/>
          </a:xfrm>
        </p:spPr>
      </p:pic>
    </p:spTree>
    <p:extLst>
      <p:ext uri="{BB962C8B-B14F-4D97-AF65-F5344CB8AC3E}">
        <p14:creationId xmlns:p14="http://schemas.microsoft.com/office/powerpoint/2010/main" val="41104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Navicular (Scaphoid) Fracture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Pain in anatomical snuffbox</a:t>
            </a:r>
          </a:p>
          <a:p>
            <a:r>
              <a:rPr lang="en-US" smtClean="0"/>
              <a:t>Fall on outstretched hand</a:t>
            </a:r>
          </a:p>
          <a:p>
            <a:r>
              <a:rPr lang="en-US" smtClean="0"/>
              <a:t>x-rays taken right after the injury may show no abnormality</a:t>
            </a:r>
          </a:p>
          <a:p>
            <a:r>
              <a:rPr lang="en-US" smtClean="0"/>
              <a:t>Healing of this fracture usually takes 10 to 12 weeks</a:t>
            </a:r>
          </a:p>
          <a:p>
            <a:r>
              <a:rPr lang="en-US" smtClean="0"/>
              <a:t>Poor blood supply</a:t>
            </a:r>
            <a:endParaRPr lang="en-US" dirty="0"/>
          </a:p>
        </p:txBody>
      </p:sp>
      <p:pic>
        <p:nvPicPr>
          <p:cNvPr id="5" name="Content Placeholder 4" descr="wrist-palma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9525" y="1956367"/>
            <a:ext cx="3292475" cy="3762828"/>
          </a:xfrm>
        </p:spPr>
      </p:pic>
      <p:sp>
        <p:nvSpPr>
          <p:cNvPr id="6" name="Oval 5"/>
          <p:cNvSpPr/>
          <p:nvPr/>
        </p:nvSpPr>
        <p:spPr>
          <a:xfrm>
            <a:off x="6096000" y="3962400"/>
            <a:ext cx="990600" cy="838200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Colles’ Fracture</a:t>
            </a:r>
            <a:endParaRPr lang="en-US" dirty="0"/>
          </a:p>
        </p:txBody>
      </p:sp>
      <p:pic>
        <p:nvPicPr>
          <p:cNvPr id="6" name="Content Placeholder 5" descr="Colles' fra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14600"/>
            <a:ext cx="2800880" cy="194389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Distal Radius Fracture</a:t>
            </a:r>
          </a:p>
          <a:p>
            <a:r>
              <a:rPr lang="en-US" smtClean="0"/>
              <a:t>Displacement of the bone such that the wrist joint rests behind its normal anatomic position</a:t>
            </a:r>
          </a:p>
          <a:p>
            <a:r>
              <a:rPr lang="en-US" smtClean="0"/>
              <a:t>Fall on outstretched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Dislocations and Subluxations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Caused by direct blow from a ball or fall</a:t>
            </a:r>
          </a:p>
          <a:p>
            <a:endParaRPr lang="en-US" dirty="0" smtClean="0"/>
          </a:p>
        </p:txBody>
      </p:sp>
      <p:pic>
        <p:nvPicPr>
          <p:cNvPr id="18436" name="Picture 5" descr="dislocated fin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74649" y="2743201"/>
            <a:ext cx="2145314" cy="1612900"/>
          </a:xfrm>
        </p:spPr>
      </p:pic>
    </p:spTree>
    <p:extLst>
      <p:ext uri="{BB962C8B-B14F-4D97-AF65-F5344CB8AC3E}">
        <p14:creationId xmlns:p14="http://schemas.microsoft.com/office/powerpoint/2010/main" val="28951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Direct blows</a:t>
            </a:r>
          </a:p>
          <a:p>
            <a:r>
              <a:rPr lang="en-US" smtClean="0"/>
              <a:t>May cause bleeding underneath the nail bed</a:t>
            </a:r>
            <a:endParaRPr lang="en-US" dirty="0"/>
          </a:p>
        </p:txBody>
      </p:sp>
      <p:pic>
        <p:nvPicPr>
          <p:cNvPr id="7" name="Content Placeholder 6" descr="nail contusion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22200" y="2819400"/>
            <a:ext cx="1569199" cy="1942078"/>
          </a:xfrm>
        </p:spPr>
      </p:pic>
    </p:spTree>
    <p:extLst>
      <p:ext uri="{BB962C8B-B14F-4D97-AF65-F5344CB8AC3E}">
        <p14:creationId xmlns:p14="http://schemas.microsoft.com/office/powerpoint/2010/main" val="1589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Gamekeeper’s Thumb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Sprain to the Ulnar Collateral Ligament in the thumb</a:t>
            </a:r>
          </a:p>
          <a:p>
            <a:endParaRPr lang="en-US" dirty="0" smtClean="0"/>
          </a:p>
        </p:txBody>
      </p:sp>
      <p:pic>
        <p:nvPicPr>
          <p:cNvPr id="6" name="Content Placeholder 5" descr="hand-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19712" y="1960562"/>
            <a:ext cx="2695575" cy="3810000"/>
          </a:xfrm>
        </p:spPr>
      </p:pic>
      <p:sp>
        <p:nvSpPr>
          <p:cNvPr id="7" name="Oval 6"/>
          <p:cNvSpPr/>
          <p:nvPr/>
        </p:nvSpPr>
        <p:spPr>
          <a:xfrm>
            <a:off x="6030191" y="4038600"/>
            <a:ext cx="228600" cy="609600"/>
          </a:xfrm>
          <a:prstGeom prst="ellipse">
            <a:avLst/>
          </a:prstGeom>
          <a:solidFill>
            <a:schemeClr val="accent6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Finger and Wrist Sprains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Hyperextension or hyperflexion of the wrist</a:t>
            </a:r>
          </a:p>
          <a:p>
            <a:r>
              <a:rPr lang="en-US" smtClean="0"/>
              <a:t>Jammed finger</a:t>
            </a:r>
          </a:p>
          <a:p>
            <a:endParaRPr lang="en-US" dirty="0"/>
          </a:p>
        </p:txBody>
      </p:sp>
      <p:pic>
        <p:nvPicPr>
          <p:cNvPr id="5" name="Content Placeholder 4" descr="Anterior &amp; Posterior H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48724"/>
            <a:ext cx="4038600" cy="2833677"/>
          </a:xfrm>
        </p:spPr>
      </p:pic>
    </p:spTree>
    <p:extLst>
      <p:ext uri="{BB962C8B-B14F-4D97-AF65-F5344CB8AC3E}">
        <p14:creationId xmlns:p14="http://schemas.microsoft.com/office/powerpoint/2010/main" val="20477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Anterior View of the Joints</a:t>
            </a:r>
            <a:endParaRPr lang="en-US" dirty="0"/>
          </a:p>
        </p:txBody>
      </p:sp>
      <p:pic>
        <p:nvPicPr>
          <p:cNvPr id="4" name="Content Placeholder 3" descr="Elbow Articul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7208" y="2439765"/>
            <a:ext cx="2919984" cy="2999232"/>
          </a:xfrm>
        </p:spPr>
      </p:pic>
    </p:spTree>
    <p:extLst>
      <p:ext uri="{BB962C8B-B14F-4D97-AF65-F5344CB8AC3E}">
        <p14:creationId xmlns:p14="http://schemas.microsoft.com/office/powerpoint/2010/main" val="982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 Quervain’s Tenosynovitis</a:t>
            </a:r>
            <a:endParaRPr lang="en-US" dirty="0" smtClean="0"/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Tenosynovitis vs. Tendonitis</a:t>
            </a:r>
          </a:p>
          <a:p>
            <a:r>
              <a:rPr lang="en-US" dirty="0" smtClean="0"/>
              <a:t>Repeated stress or overuse</a:t>
            </a:r>
          </a:p>
          <a:p>
            <a:r>
              <a:rPr lang="en-US" dirty="0" smtClean="0"/>
              <a:t>Text messages and video games</a:t>
            </a:r>
          </a:p>
        </p:txBody>
      </p:sp>
    </p:spTree>
    <p:extLst>
      <p:ext uri="{BB962C8B-B14F-4D97-AF65-F5344CB8AC3E}">
        <p14:creationId xmlns:p14="http://schemas.microsoft.com/office/powerpoint/2010/main" val="36043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Carpel Tunnel Syndrome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Caused by repeated stress</a:t>
            </a:r>
          </a:p>
          <a:p>
            <a:r>
              <a:rPr lang="en-US" dirty="0" smtClean="0"/>
              <a:t>Median nerve impingement</a:t>
            </a:r>
          </a:p>
          <a:p>
            <a:r>
              <a:rPr lang="en-US" dirty="0" smtClean="0"/>
              <a:t>Night splints?</a:t>
            </a:r>
          </a:p>
          <a:p>
            <a:endParaRPr lang="en-US" dirty="0" smtClean="0"/>
          </a:p>
        </p:txBody>
      </p:sp>
      <p:pic>
        <p:nvPicPr>
          <p:cNvPr id="23556" name="Picture 8" descr="CTfig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28850"/>
            <a:ext cx="33528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2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Ganglion Cyst of the Wrist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Fluid-filled sac in the synovial membrane that penetrates the tendon sheath</a:t>
            </a:r>
          </a:p>
          <a:p>
            <a:r>
              <a:rPr lang="en-US" smtClean="0"/>
              <a:t>Often appears as a bump on the posterior aspect of the wrist</a:t>
            </a:r>
          </a:p>
          <a:p>
            <a:endParaRPr lang="en-US" dirty="0" smtClean="0"/>
          </a:p>
        </p:txBody>
      </p:sp>
      <p:pic>
        <p:nvPicPr>
          <p:cNvPr id="17412" name="Picture 5" descr="wrist gangl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25048" y="2590800"/>
            <a:ext cx="1566352" cy="2370137"/>
          </a:xfrm>
        </p:spPr>
      </p:pic>
    </p:spTree>
    <p:extLst>
      <p:ext uri="{BB962C8B-B14F-4D97-AF65-F5344CB8AC3E}">
        <p14:creationId xmlns:p14="http://schemas.microsoft.com/office/powerpoint/2010/main" val="5966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Boutonniere Deformity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Proximal joint flexes and the distal joint hyperextends due to tendon rupture</a:t>
            </a:r>
          </a:p>
          <a:p>
            <a:r>
              <a:rPr lang="en-US" smtClean="0"/>
              <a:t>Caused by a force pushing the upper joint of the middle phalanx into excessive flexion</a:t>
            </a:r>
            <a:endParaRPr lang="en-US" dirty="0" smtClean="0"/>
          </a:p>
        </p:txBody>
      </p:sp>
      <p:pic>
        <p:nvPicPr>
          <p:cNvPr id="22532" name="Picture 5" descr="Boutonniere Deform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667000"/>
            <a:ext cx="2246312" cy="2246312"/>
          </a:xfrm>
        </p:spPr>
      </p:pic>
    </p:spTree>
    <p:extLst>
      <p:ext uri="{BB962C8B-B14F-4D97-AF65-F5344CB8AC3E}">
        <p14:creationId xmlns:p14="http://schemas.microsoft.com/office/powerpoint/2010/main" val="3811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Injury Evaluation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Wrist and 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S.O.A.P. Note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Subjective</a:t>
            </a:r>
          </a:p>
          <a:p>
            <a:pPr lvl="1"/>
            <a:r>
              <a:rPr lang="en-US" dirty="0" smtClean="0"/>
              <a:t>History</a:t>
            </a:r>
            <a:endParaRPr lang="en-US" dirty="0"/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Range of Motion</a:t>
            </a:r>
          </a:p>
          <a:p>
            <a:pPr lvl="1"/>
            <a:r>
              <a:rPr lang="en-US" dirty="0" smtClean="0"/>
              <a:t>Special Tests</a:t>
            </a:r>
            <a:endParaRPr lang="en-US" dirty="0"/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Observation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and Wrist 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 and Wrist Movements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Wrist Movement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Flexion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Radial Deviation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Ulnar Deviation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Finger Movement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Flexion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Abduction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US" dirty="0" smtClean="0"/>
              <a:t>Wrist Range of Motion </a:t>
            </a:r>
            <a:r>
              <a:rPr lang="en-US" sz="1800" spc="100" dirty="0">
                <a:solidFill>
                  <a:srgbClr val="000000"/>
                </a:solidFill>
                <a:ea typeface="+mn-ea"/>
                <a:cs typeface="+mn-cs"/>
              </a:rPr>
              <a:t>Flexion and </a:t>
            </a:r>
            <a:r>
              <a:rPr lang="en-US" sz="1800" spc="100" dirty="0" smtClean="0">
                <a:solidFill>
                  <a:srgbClr val="000000"/>
                </a:solidFill>
                <a:ea typeface="+mn-ea"/>
                <a:cs typeface="+mn-cs"/>
              </a:rPr>
              <a:t>Extension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elbow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Brachialis</a:t>
            </a:r>
          </a:p>
          <a:p>
            <a:pPr lvl="1"/>
            <a:r>
              <a:rPr lang="en-US" smtClean="0"/>
              <a:t>flexes </a:t>
            </a:r>
          </a:p>
          <a:p>
            <a:r>
              <a:rPr lang="en-US" smtClean="0"/>
              <a:t>Triceps brachii</a:t>
            </a:r>
          </a:p>
          <a:p>
            <a:pPr lvl="1"/>
            <a:r>
              <a:rPr lang="en-US" smtClean="0"/>
              <a:t>extends</a:t>
            </a:r>
          </a:p>
          <a:p>
            <a:r>
              <a:rPr lang="en-US" smtClean="0"/>
              <a:t>Biceps brachii</a:t>
            </a:r>
          </a:p>
          <a:p>
            <a:pPr lvl="1"/>
            <a:r>
              <a:rPr lang="en-US" smtClean="0"/>
              <a:t>flexes and supinates hand</a:t>
            </a:r>
          </a:p>
          <a:p>
            <a:r>
              <a:rPr lang="en-US" smtClean="0"/>
              <a:t>Aconeus</a:t>
            </a:r>
          </a:p>
          <a:p>
            <a:pPr lvl="1"/>
            <a:r>
              <a:rPr lang="en-US" smtClean="0"/>
              <a:t>extends</a:t>
            </a:r>
          </a:p>
          <a:p>
            <a:r>
              <a:rPr lang="en-US" smtClean="0"/>
              <a:t>Brachioradialis</a:t>
            </a:r>
          </a:p>
          <a:p>
            <a:pPr lvl="1"/>
            <a:r>
              <a:rPr lang="en-US" smtClean="0"/>
              <a:t>flexes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1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Range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Collateral Ligament Stress Test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Finkelstein’s </a:t>
            </a:r>
            <a:r>
              <a:rPr lang="en-US" dirty="0" smtClean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Test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Phalen’s Test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Tinel’s Sign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S.O.A.P. Note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Subjective</a:t>
            </a:r>
          </a:p>
          <a:p>
            <a:pPr lvl="1"/>
            <a:r>
              <a:rPr lang="en-US" dirty="0" smtClean="0"/>
              <a:t>History</a:t>
            </a:r>
            <a:endParaRPr lang="en-US" dirty="0"/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Palpation</a:t>
            </a:r>
          </a:p>
          <a:p>
            <a:pPr lvl="1"/>
            <a:r>
              <a:rPr lang="en-US" dirty="0" smtClean="0"/>
              <a:t>Range of Motion</a:t>
            </a:r>
          </a:p>
          <a:p>
            <a:pPr lvl="1"/>
            <a:r>
              <a:rPr lang="en-US" dirty="0" smtClean="0"/>
              <a:t>Special Tests</a:t>
            </a:r>
            <a:endParaRPr lang="en-US" dirty="0"/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</a:t>
            </a:r>
            <a:endParaRPr lang="en-US"/>
          </a:p>
        </p:txBody>
      </p:sp>
      <p:pic>
        <p:nvPicPr>
          <p:cNvPr id="2050" name="Picture 2" descr="C:\Users\gam10096\AppData\Local\Microsoft\Windows\Temporary Internet Files\Content.IE5\M08QGSW5\panda-bear-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91" y="1752600"/>
            <a:ext cx="583141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Bruise</a:t>
            </a:r>
          </a:p>
          <a:p>
            <a:r>
              <a:rPr lang="en-US" smtClean="0"/>
              <a:t>Direct blow to the area</a:t>
            </a:r>
          </a:p>
          <a:p>
            <a:r>
              <a:rPr lang="en-US" smtClean="0"/>
              <a:t>Myositis ossificans is possible</a:t>
            </a:r>
          </a:p>
          <a:p>
            <a:r>
              <a:rPr lang="en-US" smtClean="0"/>
              <a:t>Swelling can lead to a decrease in motion</a:t>
            </a:r>
          </a:p>
          <a:p>
            <a:r>
              <a:rPr lang="en-US" smtClean="0"/>
              <a:t>No special tests</a:t>
            </a:r>
          </a:p>
          <a:p>
            <a:r>
              <a:rPr lang="en-US" smtClean="0"/>
              <a:t>R.I.C.E.</a:t>
            </a:r>
          </a:p>
          <a:p>
            <a:r>
              <a:rPr lang="en-US" smtClean="0"/>
              <a:t>Elbow padding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Olecranon Bursitis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of the bursa</a:t>
            </a:r>
          </a:p>
          <a:p>
            <a:r>
              <a:rPr lang="en-US" dirty="0" smtClean="0"/>
              <a:t>Olecranon bursa is the most frequently injured due to its superficial location</a:t>
            </a:r>
          </a:p>
          <a:p>
            <a:r>
              <a:rPr lang="en-US" dirty="0" smtClean="0"/>
              <a:t>Can be result of repeated stressful motions or direct trauma</a:t>
            </a:r>
          </a:p>
          <a:p>
            <a:r>
              <a:rPr lang="en-US" dirty="0" smtClean="0"/>
              <a:t>Swelling can be instantaneous and severe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Olecranon Bursitis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Treatment &amp; Prevention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Rest, Ice, Compression</a:t>
            </a:r>
          </a:p>
          <a:p>
            <a:r>
              <a:rPr lang="en-US" smtClean="0"/>
              <a:t>Anti-inflammatories</a:t>
            </a:r>
          </a:p>
          <a:p>
            <a:r>
              <a:rPr lang="en-US" smtClean="0"/>
              <a:t>Aspiration in some cases</a:t>
            </a:r>
          </a:p>
          <a:p>
            <a:r>
              <a:rPr lang="en-US" smtClean="0"/>
              <a:t>Padding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990" y="1905000"/>
            <a:ext cx="1665767" cy="19392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8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Ulnar Nerve Contusion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“hitting the funny bone”</a:t>
            </a:r>
          </a:p>
          <a:p>
            <a:r>
              <a:rPr lang="en-US" smtClean="0"/>
              <a:t>Direct blow</a:t>
            </a:r>
          </a:p>
          <a:p>
            <a:r>
              <a:rPr lang="en-US" smtClean="0"/>
              <a:t>Immediate pain and burning sensation down  the ulnar side of the forearm</a:t>
            </a:r>
          </a:p>
          <a:p>
            <a:r>
              <a:rPr lang="en-US" smtClean="0"/>
              <a:t>No real treatment, symptoms usually resolve within minutes</a:t>
            </a:r>
          </a:p>
          <a:p>
            <a:r>
              <a:rPr lang="en-US" smtClean="0"/>
              <a:t>Padding for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898</Words>
  <Application>Microsoft Office PowerPoint</Application>
  <PresentationFormat>On-screen Show (4:3)</PresentationFormat>
  <Paragraphs>237</Paragraphs>
  <Slides>55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Arial Black</vt:lpstr>
      <vt:lpstr>Calibri</vt:lpstr>
      <vt:lpstr>iRespondGraphMaster</vt:lpstr>
      <vt:lpstr>Essential</vt:lpstr>
      <vt:lpstr>Elbow, Wrist, and Hand</vt:lpstr>
      <vt:lpstr>Learning Target</vt:lpstr>
      <vt:lpstr>Anterior and Posterior</vt:lpstr>
      <vt:lpstr>Anterior View of the Joints</vt:lpstr>
      <vt:lpstr>Muscles of the elbow</vt:lpstr>
      <vt:lpstr>Contusions</vt:lpstr>
      <vt:lpstr>Olecranon Bursitis</vt:lpstr>
      <vt:lpstr>Olecranon Bursitis</vt:lpstr>
      <vt:lpstr>Ulnar Nerve Contusion</vt:lpstr>
      <vt:lpstr>Elbow Strains</vt:lpstr>
      <vt:lpstr>Epicondylitis</vt:lpstr>
      <vt:lpstr>Elbow Sprains</vt:lpstr>
      <vt:lpstr>The Thrower</vt:lpstr>
      <vt:lpstr>Treatment and Prevention</vt:lpstr>
      <vt:lpstr>Dislocations and Subluxations</vt:lpstr>
      <vt:lpstr>Fractures</vt:lpstr>
      <vt:lpstr>Volkmann’s Contracture </vt:lpstr>
      <vt:lpstr>Nerve Impingement</vt:lpstr>
      <vt:lpstr>Injury Evaluation</vt:lpstr>
      <vt:lpstr>S.O.A.P. Note</vt:lpstr>
      <vt:lpstr>Elbow Observation</vt:lpstr>
      <vt:lpstr>Elbow Palpation</vt:lpstr>
      <vt:lpstr>Range of Motion Flexion &amp; Extension</vt:lpstr>
      <vt:lpstr>Special Test</vt:lpstr>
      <vt:lpstr>S.O.A.P. Note</vt:lpstr>
      <vt:lpstr>Wrist and Hand</vt:lpstr>
      <vt:lpstr>Anterior and Posterior Hand (left)</vt:lpstr>
      <vt:lpstr>Anatomy</vt:lpstr>
      <vt:lpstr>Muscles</vt:lpstr>
      <vt:lpstr>Muscles</vt:lpstr>
      <vt:lpstr>Fractures</vt:lpstr>
      <vt:lpstr>Mallet Finger</vt:lpstr>
      <vt:lpstr>Jersey Finger</vt:lpstr>
      <vt:lpstr>Navicular (Scaphoid) Fracture</vt:lpstr>
      <vt:lpstr>Colles’ Fracture</vt:lpstr>
      <vt:lpstr>Dislocations and Subluxations</vt:lpstr>
      <vt:lpstr>Contusions</vt:lpstr>
      <vt:lpstr>Gamekeeper’s Thumb</vt:lpstr>
      <vt:lpstr>Finger and Wrist Sprains</vt:lpstr>
      <vt:lpstr> de Quervain’s Tenosynovitis</vt:lpstr>
      <vt:lpstr>Carpel Tunnel Syndrome</vt:lpstr>
      <vt:lpstr>Ganglion Cyst of the Wrist</vt:lpstr>
      <vt:lpstr>Boutonniere Deformity</vt:lpstr>
      <vt:lpstr>Injury Evaluation</vt:lpstr>
      <vt:lpstr>S.O.A.P. Note</vt:lpstr>
      <vt:lpstr>Hand Observation</vt:lpstr>
      <vt:lpstr>Hand and Wrist Palpation</vt:lpstr>
      <vt:lpstr>Hand and Wrist Movements</vt:lpstr>
      <vt:lpstr>Wrist Range of Motion Flexion and Extension</vt:lpstr>
      <vt:lpstr>Hand Range of Motion</vt:lpstr>
      <vt:lpstr>Special Test</vt:lpstr>
      <vt:lpstr>Finkelstein’s Test</vt:lpstr>
      <vt:lpstr>Special Test</vt:lpstr>
      <vt:lpstr>S.O.A.P. Note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Elbow, Wrist, and Hand</dc:title>
  <dc:creator>Angela Guggino</dc:creator>
  <cp:lastModifiedBy>Angela Guggino</cp:lastModifiedBy>
  <cp:revision>24</cp:revision>
  <dcterms:created xsi:type="dcterms:W3CDTF">2015-02-24T21:40:09Z</dcterms:created>
  <dcterms:modified xsi:type="dcterms:W3CDTF">2018-03-19T19:02:13Z</dcterms:modified>
</cp:coreProperties>
</file>