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0"/>
  </p:notesMasterIdLst>
  <p:sldIdLst>
    <p:sldId id="256" r:id="rId3"/>
    <p:sldId id="257" r:id="rId4"/>
    <p:sldId id="261" r:id="rId5"/>
    <p:sldId id="260" r:id="rId6"/>
    <p:sldId id="262" r:id="rId7"/>
    <p:sldId id="267" r:id="rId8"/>
    <p:sldId id="264" r:id="rId9"/>
    <p:sldId id="265" r:id="rId10"/>
    <p:sldId id="266" r:id="rId11"/>
    <p:sldId id="259" r:id="rId12"/>
    <p:sldId id="270" r:id="rId13"/>
    <p:sldId id="271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3" r:id="rId29"/>
    <p:sldId id="294" r:id="rId30"/>
    <p:sldId id="296" r:id="rId31"/>
    <p:sldId id="297" r:id="rId32"/>
    <p:sldId id="298" r:id="rId33"/>
    <p:sldId id="299" r:id="rId34"/>
    <p:sldId id="300" r:id="rId35"/>
    <p:sldId id="282" r:id="rId36"/>
    <p:sldId id="301" r:id="rId37"/>
    <p:sldId id="303" r:id="rId38"/>
    <p:sldId id="304" r:id="rId39"/>
    <p:sldId id="305" r:id="rId40"/>
    <p:sldId id="306" r:id="rId41"/>
    <p:sldId id="309" r:id="rId42"/>
    <p:sldId id="310" r:id="rId43"/>
    <p:sldId id="311" r:id="rId44"/>
    <p:sldId id="312" r:id="rId45"/>
    <p:sldId id="314" r:id="rId46"/>
    <p:sldId id="315" r:id="rId47"/>
    <p:sldId id="316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B4C9-9E3A-48DF-B15E-D348285D330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D60F-5283-460B-9B89-92DBD819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5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8C213C-A284-4EC5-872D-13BAF67E9954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28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806629F-9D20-435E-9C66-2070BBB513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ED82FF2-B784-44A0-A57C-2F419A63519F}" type="datetimeFigureOut">
              <a:rPr lang="en-US" smtClean="0"/>
              <a:t>10/25/2019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tclinic.com/medlibrary/images/v2/slapbankart.gif&amp;imgrefurl=http://www.northlandpt.com/index.php?page=library&amp;list=shoulder&amp;article=35&amp;usg=__p1qqt7aEGNJrsestCXdtr3ZqMyk=&amp;h=400&amp;w=300&amp;sz=25&amp;hl=en&amp;start=14&amp;um=1&amp;tbnid=ADEnQC9wVhxfHM:&amp;tbnh=124&amp;tbnw=93&amp;prev=/images?q=labrum+shoulder&amp;hl=en&amp;um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Shoulder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Angie Guggino, MS, ATC, LAT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Injuries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13372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Impingement Syndrome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ighlight>
                  <a:srgbClr val="FFFF00"/>
                </a:highlight>
              </a:rPr>
              <a:t>The compression of soft tissue between the two ends of two or more bones due to tissue inflammation or bone displacement</a:t>
            </a:r>
          </a:p>
          <a:p>
            <a:r>
              <a:rPr lang="en-US" dirty="0"/>
              <a:t>Most common in the </a:t>
            </a:r>
            <a:r>
              <a:rPr lang="en-US" u="sng" dirty="0">
                <a:highlight>
                  <a:srgbClr val="FFFF00"/>
                </a:highlight>
              </a:rPr>
              <a:t>subacromial bursa associated with the glenohumeral joint</a:t>
            </a:r>
          </a:p>
          <a:p>
            <a:r>
              <a:rPr lang="en-US" u="sng" dirty="0">
                <a:highlight>
                  <a:srgbClr val="FFFF00"/>
                </a:highlight>
              </a:rPr>
              <a:t>Repeated overhand </a:t>
            </a:r>
            <a:r>
              <a:rPr lang="en-US" dirty="0"/>
              <a:t>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ighlight>
                  <a:srgbClr val="FFFF00"/>
                </a:highlight>
              </a:rPr>
              <a:t>Pain and tenderness in the glenohumeral </a:t>
            </a:r>
            <a:r>
              <a:rPr lang="en-US" dirty="0"/>
              <a:t>area</a:t>
            </a:r>
          </a:p>
          <a:p>
            <a:r>
              <a:rPr lang="en-US" u="sng" dirty="0">
                <a:highlight>
                  <a:srgbClr val="FFFF00"/>
                </a:highlight>
              </a:rPr>
              <a:t>Pain or weakness with active abduction in midrange</a:t>
            </a:r>
          </a:p>
          <a:p>
            <a:r>
              <a:rPr lang="en-US" u="sng" dirty="0">
                <a:highlight>
                  <a:srgbClr val="FFFF00"/>
                </a:highlight>
              </a:rPr>
              <a:t>Decrease in internal rotation</a:t>
            </a:r>
          </a:p>
          <a:p>
            <a:r>
              <a:rPr lang="en-US" u="sng" dirty="0">
                <a:highlight>
                  <a:srgbClr val="FFFF00"/>
                </a:highlight>
              </a:rPr>
              <a:t>Tenderness</a:t>
            </a:r>
            <a:r>
              <a:rPr lang="en-US" dirty="0"/>
              <a:t> to palpation in the </a:t>
            </a:r>
            <a:r>
              <a:rPr lang="en-US" u="sng" dirty="0">
                <a:highlight>
                  <a:srgbClr val="FFFF00"/>
                </a:highlight>
              </a:rPr>
              <a:t>subacromial bursa</a:t>
            </a:r>
          </a:p>
        </p:txBody>
      </p:sp>
    </p:spTree>
    <p:extLst>
      <p:ext uri="{BB962C8B-B14F-4D97-AF65-F5344CB8AC3E}">
        <p14:creationId xmlns:p14="http://schemas.microsoft.com/office/powerpoint/2010/main" val="42079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and Prevention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Resting</a:t>
            </a:r>
          </a:p>
          <a:p>
            <a:r>
              <a:rPr lang="en-US"/>
              <a:t>Icing</a:t>
            </a:r>
          </a:p>
          <a:p>
            <a:r>
              <a:rPr lang="en-US"/>
              <a:t>Anti-inflammatories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Prevention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Stretching</a:t>
            </a:r>
          </a:p>
          <a:p>
            <a:r>
              <a:rPr lang="en-US" u="sng" dirty="0">
                <a:highlight>
                  <a:srgbClr val="FFFF00"/>
                </a:highlight>
              </a:rPr>
              <a:t>Strengthening exercises particularly for the rotator cuff</a:t>
            </a:r>
          </a:p>
        </p:txBody>
      </p:sp>
    </p:spTree>
    <p:extLst>
      <p:ext uri="{BB962C8B-B14F-4D97-AF65-F5344CB8AC3E}">
        <p14:creationId xmlns:p14="http://schemas.microsoft.com/office/powerpoint/2010/main" val="117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Rotator Cuff Tears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Repetitive-use injury usually seen in overhand throwing athletes</a:t>
            </a:r>
          </a:p>
          <a:p>
            <a:r>
              <a:rPr lang="en-US"/>
              <a:t>Sometimes can be the result of a fall</a:t>
            </a:r>
          </a:p>
          <a:p>
            <a:r>
              <a:rPr lang="en-US"/>
              <a:t>Seen in the older population as muscle and tendon tissues lose some elasticity and tear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Vague pain in the shoulder area</a:t>
            </a:r>
          </a:p>
          <a:p>
            <a:r>
              <a:rPr lang="en-US"/>
              <a:t>A “catching” sensation</a:t>
            </a:r>
          </a:p>
          <a:p>
            <a:r>
              <a:rPr lang="en-US"/>
              <a:t>In ability to sleep in the affected side</a:t>
            </a:r>
          </a:p>
          <a:p>
            <a:r>
              <a:rPr lang="en-US"/>
              <a:t>Inability to move the arm severe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and Prevention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Partial thickness tears usually respond well to therapy</a:t>
            </a:r>
          </a:p>
          <a:p>
            <a:r>
              <a:rPr lang="en-US"/>
              <a:t>Full thickness tears require surgery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Prevention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Strengthen the muscles of the rotator cuff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8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Strains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be caused by overuse or traumatic injury</a:t>
            </a:r>
          </a:p>
          <a:p>
            <a:r>
              <a:rPr lang="en-US"/>
              <a:t>Pain and tenderness in area of muscle belly</a:t>
            </a:r>
          </a:p>
          <a:p>
            <a:r>
              <a:rPr lang="en-US"/>
              <a:t>General treatment is P.R.I.C.E.</a:t>
            </a:r>
          </a:p>
          <a:p>
            <a:r>
              <a:rPr lang="en-US"/>
              <a:t>Stretching and strengthening program can help prevent muscle strains</a:t>
            </a:r>
          </a:p>
          <a:p>
            <a:r>
              <a:rPr lang="en-US"/>
              <a:t>Proper 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Biceps Tendonitis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Inflammation to the tendon of the long head of the biceps muscle</a:t>
            </a:r>
          </a:p>
          <a:p>
            <a:r>
              <a:rPr lang="en-US"/>
              <a:t>Overuse injury</a:t>
            </a:r>
          </a:p>
          <a:p>
            <a:r>
              <a:rPr lang="en-US"/>
              <a:t>Discomfort in the anterior aspect of the shoulder</a:t>
            </a:r>
          </a:p>
          <a:p>
            <a:r>
              <a:rPr lang="en-US"/>
              <a:t>Treatment is similar to an impingement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Biceps Tendon Rupture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Complete tear of the biceps tendon</a:t>
            </a:r>
          </a:p>
          <a:p>
            <a:r>
              <a:rPr lang="en-US"/>
              <a:t>Sudden onset of pain in the front of the shoulder associated with a “pop”</a:t>
            </a:r>
          </a:p>
          <a:p>
            <a:r>
              <a:rPr lang="en-US"/>
              <a:t>Drooping of the biceps muscle at the distal arm</a:t>
            </a:r>
          </a:p>
          <a:p>
            <a:r>
              <a:rPr lang="en-US"/>
              <a:t>Discoloration in the area</a:t>
            </a:r>
          </a:p>
          <a:p>
            <a:r>
              <a:rPr lang="en-US"/>
              <a:t>Surgery is sometimes needed to fix but several weeks of rest is usually the treatment of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injuries to the shoulder.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40806"/>
            <a:ext cx="2726563" cy="2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Dislocations and Subluxations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Dislocations </a:t>
            </a:r>
          </a:p>
          <a:p>
            <a:pPr lvl="1"/>
            <a:r>
              <a:rPr lang="en-US" dirty="0"/>
              <a:t>head of the </a:t>
            </a:r>
            <a:r>
              <a:rPr lang="en-US" dirty="0" err="1"/>
              <a:t>humerus</a:t>
            </a:r>
            <a:r>
              <a:rPr lang="en-US" dirty="0"/>
              <a:t> separates from the glenoid fossa usually anterior and inferior</a:t>
            </a:r>
          </a:p>
          <a:p>
            <a:pPr lvl="1"/>
            <a:r>
              <a:rPr lang="en-US" dirty="0"/>
              <a:t>Occurs when the arm is abducted and externally rotated</a:t>
            </a:r>
          </a:p>
          <a:p>
            <a:r>
              <a:rPr lang="en-US" dirty="0"/>
              <a:t>Hill-Sachs Lesion </a:t>
            </a:r>
          </a:p>
          <a:p>
            <a:pPr lvl="1"/>
            <a:r>
              <a:rPr lang="en-US" dirty="0"/>
              <a:t>indentation of the posterior humeral head </a:t>
            </a:r>
            <a:r>
              <a:rPr lang="en-US"/>
              <a:t>resulting from </a:t>
            </a:r>
            <a:r>
              <a:rPr lang="en-US" dirty="0"/>
              <a:t>the </a:t>
            </a:r>
            <a:r>
              <a:rPr lang="en-US" dirty="0" err="1"/>
              <a:t>humerus</a:t>
            </a:r>
            <a:r>
              <a:rPr lang="en-US" dirty="0"/>
              <a:t> hitting the glenoid during dislocation</a:t>
            </a:r>
          </a:p>
          <a:p>
            <a:r>
              <a:rPr lang="en-US" dirty="0"/>
              <a:t>Subluxation = individual will describe it “slipping out and back in”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and Symptoms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Pain</a:t>
            </a:r>
          </a:p>
          <a:p>
            <a:r>
              <a:rPr lang="en-US"/>
              <a:t>Inability to move the arm</a:t>
            </a:r>
          </a:p>
          <a:p>
            <a:r>
              <a:rPr lang="en-US"/>
              <a:t>Obvious deformity</a:t>
            </a:r>
          </a:p>
          <a:p>
            <a:r>
              <a:rPr lang="en-US"/>
              <a:t>No special test needed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and Prevention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Dislocations reduced by a medical professional</a:t>
            </a:r>
          </a:p>
          <a:p>
            <a:r>
              <a:rPr lang="en-US"/>
              <a:t>Rest, immobilization, and ice</a:t>
            </a:r>
          </a:p>
          <a:p>
            <a:r>
              <a:rPr lang="en-US"/>
              <a:t>Surgery may be needed if other structures are damage</a:t>
            </a:r>
          </a:p>
          <a:p>
            <a:r>
              <a:rPr lang="en-US"/>
              <a:t>Up to 90% likely it will happen again</a:t>
            </a:r>
          </a:p>
          <a:p>
            <a:r>
              <a:rPr lang="en-US"/>
              <a:t>Aggressive strengthening program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Labrum Injuries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Tear to the ring of cartilage (labrum) attached to the margin of the glenoid cavity of the scapula</a:t>
            </a:r>
          </a:p>
          <a:p>
            <a:r>
              <a:rPr lang="en-US"/>
              <a:t>Usually occurs with dislocations but can be overuse injury</a:t>
            </a:r>
            <a:endParaRPr lang="en-US" dirty="0"/>
          </a:p>
        </p:txBody>
      </p:sp>
      <p:pic>
        <p:nvPicPr>
          <p:cNvPr id="13320" name="Picture 8" descr="slapbank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81200"/>
            <a:ext cx="2286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9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 and a catching or popping sensation</a:t>
            </a:r>
          </a:p>
          <a:p>
            <a:r>
              <a:rPr lang="en-US" dirty="0"/>
              <a:t>Weakness in arm</a:t>
            </a:r>
          </a:p>
          <a:p>
            <a:r>
              <a:rPr lang="en-US" dirty="0"/>
              <a:t>Limited range of motion if severe</a:t>
            </a:r>
          </a:p>
          <a:p>
            <a:r>
              <a:rPr lang="en-US" dirty="0"/>
              <a:t>MRI is needed to confirm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Prevention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Strengthening program for small tears</a:t>
            </a:r>
          </a:p>
          <a:p>
            <a:r>
              <a:rPr lang="en-US" dirty="0"/>
              <a:t>Surgery needed for most</a:t>
            </a:r>
          </a:p>
          <a:p>
            <a:r>
              <a:rPr lang="en-US" dirty="0"/>
              <a:t>Strengthen the rotator cuff</a:t>
            </a:r>
          </a:p>
        </p:txBody>
      </p:sp>
    </p:spTree>
    <p:extLst>
      <p:ext uri="{BB962C8B-B14F-4D97-AF65-F5344CB8AC3E}">
        <p14:creationId xmlns:p14="http://schemas.microsoft.com/office/powerpoint/2010/main" val="32212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Multidirectional 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Congenital issue usually bilateral condition</a:t>
            </a:r>
          </a:p>
          <a:p>
            <a:r>
              <a:rPr lang="en-US"/>
              <a:t>Hyperflexibility</a:t>
            </a:r>
          </a:p>
          <a:p>
            <a:r>
              <a:rPr lang="en-US"/>
              <a:t>Usually not a problem until it becomes painful or the individual cannot do activity</a:t>
            </a:r>
          </a:p>
          <a:p>
            <a:r>
              <a:rPr lang="en-US"/>
              <a:t>No real signs or symptoms other than excessive movement in the 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and Prevention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Strengthening program is necessary</a:t>
            </a:r>
          </a:p>
          <a:p>
            <a:r>
              <a:rPr lang="en-US"/>
              <a:t>Surgery would be necessary only if other issues occur</a:t>
            </a:r>
          </a:p>
          <a:p>
            <a:r>
              <a:rPr lang="en-US"/>
              <a:t>No real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Acromioclavicualar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A.C. sprain</a:t>
            </a:r>
          </a:p>
          <a:p>
            <a:r>
              <a:rPr lang="en-US"/>
              <a:t>Falling on shoulder or out stretched hand</a:t>
            </a:r>
          </a:p>
          <a:p>
            <a:r>
              <a:rPr lang="en-US"/>
              <a:t>Pain in the A.C. joint</a:t>
            </a:r>
          </a:p>
          <a:p>
            <a:r>
              <a:rPr lang="en-US"/>
              <a:t>“Piano key sign”</a:t>
            </a:r>
            <a:endParaRPr lang="en-US" dirty="0"/>
          </a:p>
        </p:txBody>
      </p:sp>
      <p:pic>
        <p:nvPicPr>
          <p:cNvPr id="5" name="Content Placeholder 4" descr="AC injury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590800"/>
            <a:ext cx="2909129" cy="2191544"/>
          </a:xfrm>
        </p:spPr>
      </p:pic>
    </p:spTree>
    <p:extLst>
      <p:ext uri="{BB962C8B-B14F-4D97-AF65-F5344CB8AC3E}">
        <p14:creationId xmlns:p14="http://schemas.microsoft.com/office/powerpoint/2010/main" val="8488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and Prevention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P.R.I.C.E.</a:t>
            </a:r>
          </a:p>
          <a:p>
            <a:r>
              <a:rPr lang="en-US" dirty="0"/>
              <a:t>Determined by the degree of injury</a:t>
            </a:r>
          </a:p>
          <a:p>
            <a:r>
              <a:rPr lang="en-US" dirty="0"/>
              <a:t>Severe cases require surgery</a:t>
            </a:r>
          </a:p>
          <a:p>
            <a:r>
              <a:rPr lang="en-US" dirty="0"/>
              <a:t>Proper protective equipment is needed for collision sports</a:t>
            </a:r>
          </a:p>
        </p:txBody>
      </p:sp>
    </p:spTree>
    <p:extLst>
      <p:ext uri="{BB962C8B-B14F-4D97-AF65-F5344CB8AC3E}">
        <p14:creationId xmlns:p14="http://schemas.microsoft.com/office/powerpoint/2010/main" val="5093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Shoulder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Ligaments, cartilage, muscles</a:t>
            </a:r>
          </a:p>
          <a:p>
            <a:r>
              <a:rPr lang="en-US" dirty="0"/>
              <a:t>Only joint with 360 degrees of rotation</a:t>
            </a:r>
          </a:p>
          <a:p>
            <a:r>
              <a:rPr lang="en-US" dirty="0"/>
              <a:t>Dynamic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Burner or stinger</a:t>
            </a:r>
          </a:p>
          <a:p>
            <a:r>
              <a:rPr lang="en-US"/>
              <a:t>Brachial plexus – group of nerves that leave the spinal cord and extend from the vertebrae into the shoulder</a:t>
            </a:r>
          </a:p>
          <a:p>
            <a:r>
              <a:rPr lang="en-US"/>
              <a:t>Nerves become irritated as a result of being stretched</a:t>
            </a:r>
          </a:p>
          <a:p>
            <a:r>
              <a:rPr lang="en-US"/>
              <a:t>Usually occurs when the head and neck are forcibly pushed or hit to one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Intense pain from neck to arm</a:t>
            </a:r>
          </a:p>
          <a:p>
            <a:r>
              <a:rPr lang="en-US"/>
              <a:t>Arm goes dead or starts to burn or tingle</a:t>
            </a:r>
          </a:p>
          <a:p>
            <a:r>
              <a:rPr lang="en-US"/>
              <a:t>Inability to move the arm</a:t>
            </a:r>
          </a:p>
          <a:p>
            <a:r>
              <a:rPr lang="en-US"/>
              <a:t>Could last a few minutes or several days</a:t>
            </a:r>
          </a:p>
          <a:p>
            <a:r>
              <a:rPr lang="en-US"/>
              <a:t>No special tests, most testing done for chronic issue of thoracic outlet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and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Rest, Ice, anti-inflammatory medication</a:t>
            </a:r>
          </a:p>
          <a:p>
            <a:r>
              <a:rPr lang="en-US"/>
              <a:t>Chronic issue can result in elimination from contact sports</a:t>
            </a:r>
          </a:p>
          <a:p>
            <a:r>
              <a:rPr lang="en-US"/>
              <a:t>Signs and Symptoms need to resolve before individual is allow to return to play</a:t>
            </a:r>
          </a:p>
          <a:p>
            <a:r>
              <a:rPr lang="en-US"/>
              <a:t>Difficult to prevent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Commonly occur to the clavicle</a:t>
            </a:r>
          </a:p>
          <a:p>
            <a:r>
              <a:rPr lang="en-US"/>
              <a:t>Direct blow or fall on outstretched hand</a:t>
            </a:r>
          </a:p>
          <a:p>
            <a:r>
              <a:rPr lang="en-US"/>
              <a:t>Deformity usually seen</a:t>
            </a:r>
          </a:p>
          <a:p>
            <a:r>
              <a:rPr lang="en-US"/>
              <a:t>Immobilization needed</a:t>
            </a:r>
          </a:p>
          <a:p>
            <a:r>
              <a:rPr lang="en-US"/>
              <a:t>Some require surgery to fix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048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31" y="3886200"/>
            <a:ext cx="22685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Shoulder</a:t>
            </a:r>
          </a:p>
        </p:txBody>
      </p:sp>
      <p:pic>
        <p:nvPicPr>
          <p:cNvPr id="3074" name="Picture 2" descr="C:\Users\gam10096\AppData\Local\Microsoft\Windows\Temporary Internet Files\Content.IE5\LDEJ278F\5207861287_d2f271208e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S.O.A.P.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Subjective</a:t>
            </a:r>
          </a:p>
          <a:p>
            <a:pPr lvl="1"/>
            <a:r>
              <a:rPr lang="en-US" dirty="0"/>
              <a:t>History 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Palpation</a:t>
            </a:r>
          </a:p>
          <a:p>
            <a:pPr lvl="1"/>
            <a:r>
              <a:rPr lang="en-US" dirty="0"/>
              <a:t>Range of motion</a:t>
            </a:r>
          </a:p>
          <a:p>
            <a:pPr lvl="1"/>
            <a:r>
              <a:rPr lang="en-US" dirty="0"/>
              <a:t>Special tests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8654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Palpation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motion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Goniometer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Flexion = 170 – 180</a:t>
            </a:r>
          </a:p>
          <a:p>
            <a:r>
              <a:rPr lang="en-US" sz="2000" dirty="0"/>
              <a:t>Extension = 50-60</a:t>
            </a:r>
          </a:p>
          <a:p>
            <a:r>
              <a:rPr lang="en-US" sz="2000" dirty="0"/>
              <a:t>Internal rotation = 80-90</a:t>
            </a:r>
          </a:p>
          <a:p>
            <a:r>
              <a:rPr lang="en-US" sz="2000" dirty="0"/>
              <a:t>External rotation = 90-100</a:t>
            </a:r>
          </a:p>
          <a:p>
            <a:r>
              <a:rPr lang="en-US" sz="2000" dirty="0"/>
              <a:t>Abduction = 170-180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Flexion &amp; extension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  <a:buClr>
                <a:srgbClr val="FE8637"/>
              </a:buClr>
            </a:pPr>
            <a:r>
              <a:rPr lang="en-US" dirty="0"/>
              <a:t>Range of Motion Tests</a:t>
            </a:r>
            <a:br>
              <a:rPr lang="en-US" dirty="0"/>
            </a:br>
            <a:r>
              <a:rPr lang="en-US" sz="2000" b="1" spc="0" dirty="0">
                <a:solidFill>
                  <a:srgbClr val="575F6D"/>
                </a:solidFill>
                <a:latin typeface="Calibri"/>
                <a:ea typeface="+mn-ea"/>
                <a:cs typeface="+mn-cs"/>
              </a:rPr>
              <a:t>Internal and External Rotation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Shoulder Complex</a:t>
            </a:r>
            <a:endParaRPr lang="en-US" dirty="0"/>
          </a:p>
        </p:txBody>
      </p:sp>
      <p:pic>
        <p:nvPicPr>
          <p:cNvPr id="4" name="Picture 6" descr="Anterior &amp; Poster Should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4188" y="2083308"/>
            <a:ext cx="5526024" cy="3834384"/>
          </a:xfrm>
        </p:spPr>
      </p:pic>
    </p:spTree>
    <p:extLst>
      <p:ext uri="{BB962C8B-B14F-4D97-AF65-F5344CB8AC3E}">
        <p14:creationId xmlns:p14="http://schemas.microsoft.com/office/powerpoint/2010/main" val="4152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Hawkins-Kennedy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Drop Arm Test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Empty Can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Tests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Speed’s Test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Yergason’s</a:t>
            </a:r>
            <a:r>
              <a:rPr lang="en-US" dirty="0"/>
              <a:t>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O’Brien’s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Apprehension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Relocation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A.C. compression test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A.C. traction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S.O.A.P.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Subjective</a:t>
            </a:r>
          </a:p>
          <a:p>
            <a:pPr lvl="1"/>
            <a:r>
              <a:rPr lang="en-US" dirty="0"/>
              <a:t>History 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Palpation</a:t>
            </a:r>
          </a:p>
          <a:p>
            <a:pPr lvl="1"/>
            <a:r>
              <a:rPr lang="en-US" dirty="0"/>
              <a:t>Range of motion</a:t>
            </a:r>
          </a:p>
          <a:p>
            <a:pPr lvl="1"/>
            <a:r>
              <a:rPr lang="en-US" dirty="0"/>
              <a:t>Special tests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1998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4098" name="Picture 2" descr="C:\Users\gam10096\AppData\Local\Microsoft\Windows\Temporary Internet Files\Content.IE5\LDEJ278F\cutest%20panda%20bear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876425"/>
            <a:ext cx="33337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Articulations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>
                <a:highlight>
                  <a:srgbClr val="FFFF00"/>
                </a:highlight>
              </a:rPr>
              <a:t>Glenohumeral</a:t>
            </a:r>
            <a:r>
              <a:rPr lang="en-US" u="sng" dirty="0">
                <a:highlight>
                  <a:srgbClr val="FFFF00"/>
                </a:highlight>
              </a:rPr>
              <a:t> joint</a:t>
            </a:r>
          </a:p>
          <a:p>
            <a:r>
              <a:rPr lang="en-US" u="sng" dirty="0" err="1">
                <a:highlight>
                  <a:srgbClr val="FFFF00"/>
                </a:highlight>
              </a:rPr>
              <a:t>Acromioclavicular</a:t>
            </a:r>
            <a:r>
              <a:rPr lang="en-US" u="sng" dirty="0">
                <a:highlight>
                  <a:srgbClr val="FFFF00"/>
                </a:highlight>
              </a:rPr>
              <a:t> joint</a:t>
            </a:r>
          </a:p>
          <a:p>
            <a:r>
              <a:rPr lang="en-US" u="sng" dirty="0" err="1">
                <a:highlight>
                  <a:srgbClr val="FFFF00"/>
                </a:highlight>
              </a:rPr>
              <a:t>Sternoclavicular</a:t>
            </a:r>
            <a:r>
              <a:rPr lang="en-US" u="sng" dirty="0">
                <a:highlight>
                  <a:srgbClr val="FFFF00"/>
                </a:highlight>
              </a:rPr>
              <a:t> joint</a:t>
            </a:r>
          </a:p>
          <a:p>
            <a:r>
              <a:rPr lang="en-US" u="sng" dirty="0" err="1">
                <a:highlight>
                  <a:srgbClr val="FFFF00"/>
                </a:highlight>
              </a:rPr>
              <a:t>Scapulothoracic</a:t>
            </a:r>
            <a:r>
              <a:rPr lang="en-US" u="sng" dirty="0">
                <a:highlight>
                  <a:srgbClr val="FFFF00"/>
                </a:highlight>
              </a:rPr>
              <a:t> joint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Rotator Cuff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Supraspinatus (external rotator)</a:t>
            </a:r>
          </a:p>
          <a:p>
            <a:r>
              <a:rPr lang="en-US" dirty="0">
                <a:highlight>
                  <a:srgbClr val="FFFF00"/>
                </a:highlight>
              </a:rPr>
              <a:t>Infraspinatus (external rotator)</a:t>
            </a:r>
          </a:p>
          <a:p>
            <a:r>
              <a:rPr lang="en-US" dirty="0" err="1">
                <a:highlight>
                  <a:srgbClr val="FFFF00"/>
                </a:highlight>
              </a:rPr>
              <a:t>Teres</a:t>
            </a:r>
            <a:r>
              <a:rPr lang="en-US" dirty="0">
                <a:highlight>
                  <a:srgbClr val="FFFF00"/>
                </a:highlight>
              </a:rPr>
              <a:t> Minor (external rotator)</a:t>
            </a:r>
          </a:p>
          <a:p>
            <a:r>
              <a:rPr lang="en-US" dirty="0" err="1">
                <a:highlight>
                  <a:srgbClr val="FFFF00"/>
                </a:highlight>
              </a:rPr>
              <a:t>Subscapularis</a:t>
            </a:r>
            <a:r>
              <a:rPr lang="en-US" dirty="0">
                <a:highlight>
                  <a:srgbClr val="FFFF00"/>
                </a:highlight>
              </a:rPr>
              <a:t> (internal rotator)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Force Couple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Two equal forces acting in opposite directions to rotate a part around an axis</a:t>
            </a:r>
          </a:p>
          <a:p>
            <a:r>
              <a:rPr lang="en-US" dirty="0"/>
              <a:t>Example: deltoid and rotator cuff</a:t>
            </a:r>
          </a:p>
        </p:txBody>
      </p:sp>
    </p:spTree>
    <p:extLst>
      <p:ext uri="{BB962C8B-B14F-4D97-AF65-F5344CB8AC3E}">
        <p14:creationId xmlns:p14="http://schemas.microsoft.com/office/powerpoint/2010/main" val="17565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Scapulothoracic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does the </a:t>
            </a:r>
            <a:r>
              <a:rPr lang="en-US" u="sng" dirty="0">
                <a:highlight>
                  <a:srgbClr val="FFFF00"/>
                </a:highlight>
              </a:rPr>
              <a:t>base of support for the shoulder complex </a:t>
            </a:r>
            <a:r>
              <a:rPr lang="en-US" dirty="0"/>
              <a:t>come?</a:t>
            </a:r>
          </a:p>
          <a:p>
            <a:pPr lvl="1"/>
            <a:r>
              <a:rPr lang="en-US" u="sng" dirty="0">
                <a:highlight>
                  <a:srgbClr val="FFFF00"/>
                </a:highlight>
              </a:rPr>
              <a:t>scapula</a:t>
            </a:r>
          </a:p>
          <a:p>
            <a:r>
              <a:rPr lang="en-US" dirty="0"/>
              <a:t>What </a:t>
            </a:r>
            <a:r>
              <a:rPr lang="en-US" u="sng" dirty="0">
                <a:highlight>
                  <a:srgbClr val="FFFF00"/>
                </a:highlight>
              </a:rPr>
              <a:t>muscles support the scapula</a:t>
            </a:r>
            <a:r>
              <a:rPr lang="en-US" dirty="0"/>
              <a:t>?</a:t>
            </a:r>
          </a:p>
          <a:p>
            <a:pPr lvl="1"/>
            <a:r>
              <a:rPr lang="en-US" u="sng" dirty="0">
                <a:highlight>
                  <a:srgbClr val="FFFF00"/>
                </a:highlight>
              </a:rPr>
              <a:t>Trapezius, rhomboids, serratus anterior, pectoralis minor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Shoulder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Abduction </a:t>
            </a:r>
          </a:p>
          <a:p>
            <a:pPr lvl="0"/>
            <a:r>
              <a:rPr lang="en-US" dirty="0"/>
              <a:t>Adduction</a:t>
            </a:r>
          </a:p>
          <a:p>
            <a:pPr lvl="0"/>
            <a:r>
              <a:rPr lang="en-US" dirty="0"/>
              <a:t>Hyperextension </a:t>
            </a:r>
          </a:p>
          <a:p>
            <a:pPr lvl="0"/>
            <a:r>
              <a:rPr lang="en-US" dirty="0"/>
              <a:t>Flexion</a:t>
            </a:r>
          </a:p>
          <a:p>
            <a:pPr lvl="0"/>
            <a:r>
              <a:rPr lang="en-US" dirty="0"/>
              <a:t>Internal rotation </a:t>
            </a:r>
          </a:p>
          <a:p>
            <a:pPr lvl="0"/>
            <a:r>
              <a:rPr lang="en-US" dirty="0"/>
              <a:t>External rotation</a:t>
            </a:r>
          </a:p>
          <a:p>
            <a:r>
              <a:rPr lang="en-US" dirty="0"/>
              <a:t>Horizontal abduction </a:t>
            </a:r>
          </a:p>
          <a:p>
            <a:r>
              <a:rPr lang="en-US" dirty="0"/>
              <a:t>Horizontal adduction</a:t>
            </a:r>
          </a:p>
        </p:txBody>
      </p:sp>
    </p:spTree>
    <p:extLst>
      <p:ext uri="{BB962C8B-B14F-4D97-AF65-F5344CB8AC3E}">
        <p14:creationId xmlns:p14="http://schemas.microsoft.com/office/powerpoint/2010/main" val="988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1001</Words>
  <Application>Microsoft Office PowerPoint</Application>
  <PresentationFormat>On-screen Show (4:3)</PresentationFormat>
  <Paragraphs>210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</vt:lpstr>
      <vt:lpstr>iRespondGraphMaster</vt:lpstr>
      <vt:lpstr>Adjacency</vt:lpstr>
      <vt:lpstr>The Shoulder</vt:lpstr>
      <vt:lpstr>Learning Target</vt:lpstr>
      <vt:lpstr>The Shoulder Complex</vt:lpstr>
      <vt:lpstr>The Shoulder Complex</vt:lpstr>
      <vt:lpstr>Joint Articulations</vt:lpstr>
      <vt:lpstr>The Rotator Cuff</vt:lpstr>
      <vt:lpstr>Force Couple</vt:lpstr>
      <vt:lpstr>Scapulothoracic Mechanics</vt:lpstr>
      <vt:lpstr>Shoulder Movements</vt:lpstr>
      <vt:lpstr>Shoulder</vt:lpstr>
      <vt:lpstr>Impingement Syndrome</vt:lpstr>
      <vt:lpstr>Signs and Symptoms</vt:lpstr>
      <vt:lpstr>Treatment and Prevention</vt:lpstr>
      <vt:lpstr>Rotator Cuff Tears</vt:lpstr>
      <vt:lpstr>Signs and Symptoms</vt:lpstr>
      <vt:lpstr>Treatment and Prevention</vt:lpstr>
      <vt:lpstr>Muscle Strains</vt:lpstr>
      <vt:lpstr>Biceps Tendonitis</vt:lpstr>
      <vt:lpstr>Biceps Tendon Rupture</vt:lpstr>
      <vt:lpstr>Dislocations and Subluxations</vt:lpstr>
      <vt:lpstr>Signs and Symptoms</vt:lpstr>
      <vt:lpstr>Treatment and Prevention</vt:lpstr>
      <vt:lpstr>Labrum Injuries</vt:lpstr>
      <vt:lpstr>Signs and Symptoms</vt:lpstr>
      <vt:lpstr>Treatment and Prevention</vt:lpstr>
      <vt:lpstr>Multidirectional Instabilities</vt:lpstr>
      <vt:lpstr>Treatment and Prevention</vt:lpstr>
      <vt:lpstr>Acromioclavicualar Separation</vt:lpstr>
      <vt:lpstr>Treatment and Prevention</vt:lpstr>
      <vt:lpstr>Brachial Plexus Injury</vt:lpstr>
      <vt:lpstr>Signs and Symptoms</vt:lpstr>
      <vt:lpstr>Treatment and Prevention</vt:lpstr>
      <vt:lpstr>Fractures</vt:lpstr>
      <vt:lpstr>Evaluations</vt:lpstr>
      <vt:lpstr>S.O.A.P. Note</vt:lpstr>
      <vt:lpstr>Shoulder Observation</vt:lpstr>
      <vt:lpstr>Shoulder Palpation</vt:lpstr>
      <vt:lpstr>Range of motion tests</vt:lpstr>
      <vt:lpstr>Range of Motion Tests Internal and External Rotation</vt:lpstr>
      <vt:lpstr>Special Tests</vt:lpstr>
      <vt:lpstr>Special Tests</vt:lpstr>
      <vt:lpstr>Special Tests</vt:lpstr>
      <vt:lpstr>O’Brien’s Test</vt:lpstr>
      <vt:lpstr>Special Tests</vt:lpstr>
      <vt:lpstr>Special Test</vt:lpstr>
      <vt:lpstr>S.O.A.P. Note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Shoulder</dc:title>
  <dc:creator>Angela Guggino</dc:creator>
  <cp:lastModifiedBy>Derek Sobczak</cp:lastModifiedBy>
  <cp:revision>21</cp:revision>
  <dcterms:created xsi:type="dcterms:W3CDTF">2015-02-26T18:12:36Z</dcterms:created>
  <dcterms:modified xsi:type="dcterms:W3CDTF">2019-10-25T18:53:42Z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