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/>
          <a:lstStyle/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</p:spPr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</p:spPr>
        <p:txBody>
          <a:bodyPr/>
          <a:lstStyle/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/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</p:spPr>
        <p:txBody>
          <a:bodyPr/>
          <a:lstStyle/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/>
          <a:lstStyle/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</p:spPr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</p:spPr>
        <p:txBody>
          <a:bodyPr/>
          <a:lstStyle/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/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</p:spPr>
        <p:txBody>
          <a:bodyPr/>
          <a:lstStyle/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179DE8A-C08A-457D-B273-8450F0C548E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2E1D3F-108E-44FE-B379-C601DBFBDD9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kumimoji="0" lang="en-US" sz="3300" smtClean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kumimoji="0" lang="en-US" sz="3300">
              <a:solidFill>
                <a:schemeClr val="accent3">
                  <a:shade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kumimoji="0" lang="en-US" sz="2700" smtClean="0">
                <a:solidFill>
                  <a:schemeClr val="tx1"/>
                </a:solidFill>
              </a:rPr>
              <a:t>A.) Response A</a:t>
            </a:r>
            <a:endParaRPr kumimoji="0" lang="en-US" sz="2700">
              <a:solidFill>
                <a:schemeClr val="tx1"/>
              </a:solidFill>
            </a:endParaRPr>
          </a:p>
        </p:txBody>
      </p:sp>
      <p:sp>
        <p:nvSpPr>
          <p:cNvPr id="5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kumimoji="0" lang="en-US" sz="2700" smtClean="0">
                <a:solidFill>
                  <a:schemeClr val="tx1"/>
                </a:solidFill>
              </a:rPr>
              <a:t>B.) Response B</a:t>
            </a:r>
            <a:endParaRPr kumimoji="0" lang="en-US" sz="2700">
              <a:solidFill>
                <a:schemeClr val="tx1"/>
              </a:solidFill>
            </a:endParaRPr>
          </a:p>
        </p:txBody>
      </p:sp>
      <p:sp>
        <p:nvSpPr>
          <p:cNvPr id="6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kumimoji="0" lang="en-US" sz="2700" smtClean="0">
                <a:solidFill>
                  <a:schemeClr val="tx1"/>
                </a:solidFill>
              </a:rPr>
              <a:t>C.) Response C</a:t>
            </a:r>
            <a:endParaRPr kumimoji="0" lang="en-US" sz="2700">
              <a:solidFill>
                <a:schemeClr val="tx1"/>
              </a:solidFill>
            </a:endParaRPr>
          </a:p>
        </p:txBody>
      </p:sp>
      <p:sp>
        <p:nvSpPr>
          <p:cNvPr id="7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kumimoji="0" lang="en-US" sz="2700" smtClean="0">
                <a:solidFill>
                  <a:schemeClr val="tx1"/>
                </a:solidFill>
              </a:rPr>
              <a:t>D.) Response D</a:t>
            </a:r>
            <a:endParaRPr kumimoji="0" lang="en-US" sz="2700">
              <a:solidFill>
                <a:schemeClr val="tx1"/>
              </a:solidFill>
            </a:endParaRPr>
          </a:p>
        </p:txBody>
      </p:sp>
      <p:sp>
        <p:nvSpPr>
          <p:cNvPr id="11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kumimoji="0" lang="en-US" sz="2700" smtClean="0">
                <a:solidFill>
                  <a:schemeClr val="tx1"/>
                </a:solidFill>
              </a:rPr>
              <a:t>E.) Response E</a:t>
            </a:r>
            <a:endParaRPr kumimoji="0" lang="en-US" sz="2700">
              <a:solidFill>
                <a:schemeClr val="tx1"/>
              </a:solidFill>
            </a:endParaRPr>
          </a:p>
        </p:txBody>
      </p:sp>
      <p:sp>
        <p:nvSpPr>
          <p:cNvPr id="2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1429" cap="flat" cmpd="sng" algn="ctr">
            <a:noFill/>
            <a:prstDash val="sysDash"/>
          </a:ln>
          <a:effectLst/>
          <a:extLst>
            <a:ext uri="{91240B29-F687-4F45-9708-019B960494DF}">
              <a14:hiddenLine xmlns:a14="http://schemas.microsoft.com/office/drawing/2010/main" w="11429" cap="flat" cmpd="sng" algn="ctr">
                <a:solidFill>
                  <a:schemeClr val="accent1">
                    <a:shade val="50000"/>
                  </a:schemeClr>
                </a:solidFill>
                <a:prstDash val="sysDash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1429" cap="flat" cmpd="sng" algn="ctr">
            <a:noFill/>
            <a:prstDash val="sysDash"/>
          </a:ln>
          <a:effectLst/>
          <a:extLst>
            <a:ext uri="{91240B29-F687-4F45-9708-019B960494DF}">
              <a14:hiddenLine xmlns:a14="http://schemas.microsoft.com/office/drawing/2010/main" w="11429" cap="flat" cmpd="sng" algn="ctr">
                <a:solidFill>
                  <a:schemeClr val="accent1">
                    <a:shade val="50000"/>
                  </a:schemeClr>
                </a:solidFill>
                <a:prstDash val="sysDash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6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5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4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7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1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6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9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7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24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6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5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8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5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2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5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7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9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41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1429" cap="flat" cmpd="sng" algn="ctr">
              <a:noFill/>
              <a:prstDash val="sysDash"/>
            </a:ln>
            <a:effectLst/>
            <a:extLst>
              <a:ext uri="{91240B29-F687-4F45-9708-019B960494DF}">
                <a14:hiddenLine xmlns:a14="http://schemas.microsoft.com/office/drawing/2010/main" w="11429" cap="flat" cmpd="sng" algn="ctr">
                  <a:solidFill>
                    <a:schemeClr val="accent1">
                      <a:shade val="50000"/>
                    </a:schemeClr>
                  </a:solidFill>
                  <a:prstDash val="sysDash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Angie Guggino, MS, ATC, LAT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Athletic Training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505200"/>
            <a:ext cx="2079498" cy="239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82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Athletic Trainers’ Association Board of Certification, Inc. (NATABOC) examination</a:t>
            </a:r>
          </a:p>
          <a:p>
            <a:pPr lvl="1"/>
            <a:r>
              <a:rPr lang="en-US" dirty="0" smtClean="0"/>
              <a:t>Prevention</a:t>
            </a:r>
          </a:p>
          <a:p>
            <a:pPr lvl="1"/>
            <a:r>
              <a:rPr lang="en-US" dirty="0" smtClean="0"/>
              <a:t>Recognition, evaluation, and assessment</a:t>
            </a:r>
          </a:p>
          <a:p>
            <a:pPr lvl="1"/>
            <a:r>
              <a:rPr lang="en-US" dirty="0" smtClean="0"/>
              <a:t>Immediate care</a:t>
            </a:r>
          </a:p>
          <a:p>
            <a:pPr lvl="1"/>
            <a:r>
              <a:rPr lang="en-US" dirty="0" smtClean="0"/>
              <a:t>Treatment, rehabilitation, and reconditioning</a:t>
            </a:r>
          </a:p>
          <a:p>
            <a:pPr lvl="1"/>
            <a:r>
              <a:rPr lang="en-US" dirty="0" smtClean="0"/>
              <a:t>Organization and administration</a:t>
            </a:r>
          </a:p>
          <a:p>
            <a:pPr lvl="1"/>
            <a:r>
              <a:rPr lang="en-US" dirty="0" smtClean="0"/>
              <a:t>Professional development and responsibility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2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Sports medicine clinics</a:t>
            </a:r>
          </a:p>
          <a:p>
            <a:r>
              <a:rPr lang="en-US" dirty="0" smtClean="0"/>
              <a:t>Public and private high schools</a:t>
            </a:r>
          </a:p>
          <a:p>
            <a:r>
              <a:rPr lang="en-US" dirty="0" smtClean="0"/>
              <a:t>Colleges and universities</a:t>
            </a:r>
          </a:p>
          <a:p>
            <a:r>
              <a:rPr lang="en-US" dirty="0" smtClean="0"/>
              <a:t>Amateur and professional sports teams</a:t>
            </a:r>
          </a:p>
          <a:p>
            <a:r>
              <a:rPr lang="en-US" dirty="0" smtClean="0"/>
              <a:t>Health and fitness centers</a:t>
            </a:r>
          </a:p>
          <a:p>
            <a:r>
              <a:rPr lang="en-US" dirty="0" smtClean="0"/>
              <a:t>Businesses</a:t>
            </a:r>
          </a:p>
          <a:p>
            <a:r>
              <a:rPr lang="en-US" dirty="0" smtClean="0"/>
              <a:t>Olympic teams and training centers</a:t>
            </a:r>
          </a:p>
          <a:p>
            <a:r>
              <a:rPr lang="en-US" dirty="0" smtClean="0"/>
              <a:t>Hospitals and medical clinics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90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National Athletic Trainers’ Association (NATA)</a:t>
            </a:r>
          </a:p>
          <a:p>
            <a:pPr lvl="1"/>
            <a:r>
              <a:rPr lang="en-US" dirty="0" smtClean="0"/>
              <a:t>Largest U.S. certifying organization for ATCs</a:t>
            </a:r>
          </a:p>
          <a:p>
            <a:r>
              <a:rPr lang="en-US" dirty="0" smtClean="0"/>
              <a:t>Regional, state, and local trainers’ associations </a:t>
            </a:r>
          </a:p>
          <a:p>
            <a:pPr lvl="1"/>
            <a:r>
              <a:rPr lang="en-US" dirty="0" smtClean="0"/>
              <a:t>Promote athletic training, wellness, and safety of athletes at the local level</a:t>
            </a:r>
          </a:p>
          <a:p>
            <a:pPr lvl="1"/>
            <a:r>
              <a:rPr lang="en-US" dirty="0" smtClean="0"/>
              <a:t>Example: Georgia Athletic Trainers Association (GATA)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9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Athlete’s 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Have fun through sports</a:t>
            </a:r>
          </a:p>
          <a:p>
            <a:r>
              <a:rPr lang="en-US" dirty="0" smtClean="0"/>
              <a:t>Qualified adult leadership</a:t>
            </a:r>
          </a:p>
          <a:p>
            <a:r>
              <a:rPr lang="en-US" dirty="0" smtClean="0"/>
              <a:t>Participate in a safe and healthy environment </a:t>
            </a:r>
          </a:p>
          <a:p>
            <a:r>
              <a:rPr lang="en-US" dirty="0" smtClean="0"/>
              <a:t>Competent care and treatment of injuries</a:t>
            </a:r>
          </a:p>
          <a:p>
            <a:r>
              <a:rPr lang="en-US" dirty="0" smtClean="0"/>
              <a:t>Participate regardless of ability or income level</a:t>
            </a:r>
          </a:p>
          <a:p>
            <a:r>
              <a:rPr lang="en-US" dirty="0" smtClean="0"/>
              <a:t>Equal opportunity to strive for success </a:t>
            </a:r>
          </a:p>
          <a:p>
            <a:r>
              <a:rPr lang="en-US" dirty="0" smtClean="0"/>
              <a:t>Say “no”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44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Hippocratic Oath </a:t>
            </a:r>
          </a:p>
          <a:p>
            <a:r>
              <a:rPr lang="en-US" dirty="0" smtClean="0"/>
              <a:t>“I will follow that system of regimen [use treatment to help the sick] which, according to my ability and judgment, I consider for the benefit of my patients, and abstain from whatever is deleterious and mischievous [I will never use it to wrong them]”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6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Liable: obligated according to law or equity; responsible </a:t>
            </a:r>
          </a:p>
          <a:p>
            <a:r>
              <a:rPr lang="en-US" dirty="0" smtClean="0"/>
              <a:t>Athletic trainers take proper precautions to minimize exposure to lawsuits </a:t>
            </a:r>
          </a:p>
          <a:p>
            <a:r>
              <a:rPr lang="en-US" dirty="0" smtClean="0"/>
              <a:t>Liability insurance is advisable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3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am10096\AppData\Local\Microsoft\Windows\Temporary Internet Files\Content.IE5\Z0B7NEEF\MC9002372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3074406" cy="2573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6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the roles and responsibilities of the certified athletic trainer?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0130" y="3124200"/>
            <a:ext cx="2347163" cy="234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81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Athletic Training?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Rendering of specialized care to individuals involved in exercise and athletics</a:t>
            </a:r>
          </a:p>
          <a:p>
            <a:pPr lvl="1"/>
            <a:r>
              <a:rPr lang="en-US" dirty="0" smtClean="0"/>
              <a:t>Prevention, recognition, evaluation, and care of injuries </a:t>
            </a:r>
          </a:p>
          <a:p>
            <a:r>
              <a:rPr lang="en-US" dirty="0" smtClean="0"/>
              <a:t>Athletic Trainer Certified (ATC)</a:t>
            </a:r>
          </a:p>
          <a:p>
            <a:pPr lvl="1"/>
            <a:r>
              <a:rPr lang="en-US" dirty="0" smtClean="0"/>
              <a:t>Professional who has attained certification in athletic training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30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there a greater need for ATC’s?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Growth of females participants</a:t>
            </a:r>
          </a:p>
          <a:p>
            <a:pPr lvl="1"/>
            <a:r>
              <a:rPr lang="en-US" smtClean="0"/>
              <a:t>Title IX: </a:t>
            </a:r>
            <a:r>
              <a:rPr lang="en-US" dirty="0" smtClean="0"/>
              <a:t>prohibits discrimination on the basis of sex as to participation in athletics in schools </a:t>
            </a:r>
          </a:p>
          <a:p>
            <a:r>
              <a:rPr lang="en-US" dirty="0" smtClean="0"/>
              <a:t>Increase in youth sports</a:t>
            </a:r>
          </a:p>
          <a:p>
            <a:r>
              <a:rPr lang="en-US" dirty="0" smtClean="0"/>
              <a:t>More college and professional athletes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9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Galen </a:t>
            </a:r>
            <a:r>
              <a:rPr lang="en-US" smtClean="0"/>
              <a:t>and Hippocrates contributed </a:t>
            </a:r>
            <a:r>
              <a:rPr lang="en-US" dirty="0" smtClean="0"/>
              <a:t>a great deal to science and medicine</a:t>
            </a:r>
          </a:p>
          <a:p>
            <a:r>
              <a:rPr lang="en-US" dirty="0" smtClean="0"/>
              <a:t>American Medical Association recognized athletic training as an allied health profession in 1991 </a:t>
            </a:r>
          </a:p>
          <a:p>
            <a:pPr lvl="1"/>
            <a:r>
              <a:rPr lang="en-US" dirty="0" smtClean="0"/>
              <a:t>One that contributes to or assists the professions of physical medicine, dentistry, optometry, pharmacy, and podiatry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13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Qualities or 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Problem-solving ability </a:t>
            </a:r>
          </a:p>
          <a:p>
            <a:r>
              <a:rPr lang="en-US" dirty="0" smtClean="0"/>
              <a:t>Deductive reasoning skills</a:t>
            </a:r>
          </a:p>
          <a:p>
            <a:r>
              <a:rPr lang="en-US" dirty="0" smtClean="0"/>
              <a:t>Good judgment and decision-making skills</a:t>
            </a:r>
          </a:p>
          <a:p>
            <a:r>
              <a:rPr lang="en-US" dirty="0" smtClean="0"/>
              <a:t>Proficient knowledge of anatomy, physiology, biology, and advanced first aid</a:t>
            </a:r>
          </a:p>
          <a:p>
            <a:r>
              <a:rPr lang="en-US" dirty="0" smtClean="0"/>
              <a:t>Motor skills</a:t>
            </a:r>
          </a:p>
          <a:p>
            <a:r>
              <a:rPr lang="en-US" dirty="0" smtClean="0"/>
              <a:t>Communication skills</a:t>
            </a:r>
          </a:p>
          <a:p>
            <a:r>
              <a:rPr lang="en-US" dirty="0" smtClean="0"/>
              <a:t>Ability to work well with people</a:t>
            </a:r>
          </a:p>
          <a:p>
            <a:r>
              <a:rPr lang="en-US" dirty="0" smtClean="0"/>
              <a:t>Ability to work well under stressful conditions</a:t>
            </a:r>
          </a:p>
          <a:p>
            <a:r>
              <a:rPr lang="en-US" dirty="0" smtClean="0"/>
              <a:t>Ability to maintain poise in emergencies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64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Analyzing injuries</a:t>
            </a:r>
          </a:p>
          <a:p>
            <a:r>
              <a:rPr lang="en-US" dirty="0" smtClean="0"/>
              <a:t>Taping and bandaging</a:t>
            </a:r>
          </a:p>
          <a:p>
            <a:r>
              <a:rPr lang="en-US" dirty="0" smtClean="0"/>
              <a:t>Implementing exercise and rehabilitation programs for athletes</a:t>
            </a:r>
          </a:p>
          <a:p>
            <a:r>
              <a:rPr lang="en-US" dirty="0" smtClean="0"/>
              <a:t>Monitoring rehabilitation programs</a:t>
            </a:r>
          </a:p>
          <a:p>
            <a:r>
              <a:rPr lang="en-US" dirty="0" smtClean="0"/>
              <a:t>Demonstrating physical and rehabilitative movements</a:t>
            </a:r>
          </a:p>
          <a:p>
            <a:r>
              <a:rPr lang="en-US" dirty="0" smtClean="0"/>
              <a:t>Using various modalities (methods of treatment) and training equipment</a:t>
            </a:r>
          </a:p>
          <a:p>
            <a:r>
              <a:rPr lang="en-US" dirty="0" smtClean="0"/>
              <a:t>Recording, organizing, and storing information on injuries and rehabilitation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6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of 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ATCs must abide by the rules and procedures of their certifying organization </a:t>
            </a:r>
          </a:p>
          <a:p>
            <a:r>
              <a:rPr lang="en-US" dirty="0" smtClean="0"/>
              <a:t>Failure to abide can result in disciplinary action or termination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46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Have a bachelor’s degree from an accredited program at a minimum </a:t>
            </a:r>
          </a:p>
          <a:p>
            <a:r>
              <a:rPr lang="en-US" dirty="0" smtClean="0"/>
              <a:t>Study human anatomy, human physiology, biomechanics, exercise physiology, athletic training, nutrition, and psychology/counseling</a:t>
            </a:r>
          </a:p>
          <a:p>
            <a:r>
              <a:rPr lang="en-US" dirty="0" smtClean="0"/>
              <a:t>Participate in extensive clinical experiences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3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</TotalTime>
  <Words>541</Words>
  <Application>Microsoft Office PowerPoint</Application>
  <PresentationFormat>On-screen Show (4:3)</PresentationFormat>
  <Paragraphs>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Georgia</vt:lpstr>
      <vt:lpstr>Wingdings</vt:lpstr>
      <vt:lpstr>Wingdings 2</vt:lpstr>
      <vt:lpstr>Civic</vt:lpstr>
      <vt:lpstr>iRespondQuestionMaster</vt:lpstr>
      <vt:lpstr>iRespondGraphMaster</vt:lpstr>
      <vt:lpstr>Athletic Training</vt:lpstr>
      <vt:lpstr>Learning Target</vt:lpstr>
      <vt:lpstr>What is Athletic Training?</vt:lpstr>
      <vt:lpstr>Why is there a greater need for ATC’s?</vt:lpstr>
      <vt:lpstr>History</vt:lpstr>
      <vt:lpstr>Qualities or Qualifications</vt:lpstr>
      <vt:lpstr>Tasks</vt:lpstr>
      <vt:lpstr>Code of Conduct</vt:lpstr>
      <vt:lpstr>Education</vt:lpstr>
      <vt:lpstr>Certification</vt:lpstr>
      <vt:lpstr>Work Settings</vt:lpstr>
      <vt:lpstr>Professional Organizations</vt:lpstr>
      <vt:lpstr>Athlete’s Bill of Rights</vt:lpstr>
      <vt:lpstr>Liability</vt:lpstr>
      <vt:lpstr>Liability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Athletic Training</dc:title>
  <dc:creator>Angela Guggino</dc:creator>
  <cp:lastModifiedBy>Angela Guggino</cp:lastModifiedBy>
  <cp:revision>12</cp:revision>
  <dcterms:created xsi:type="dcterms:W3CDTF">2014-10-28T13:48:03Z</dcterms:created>
  <dcterms:modified xsi:type="dcterms:W3CDTF">2017-12-01T17:19:17Z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