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  <a:prstGeom prst="rect">
            <a:avLst/>
          </a:prstGeo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  <a:prstGeom prst="rect">
            <a:avLst/>
          </a:prstGeo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  <a:prstGeom prst="rect">
            <a:avLst/>
          </a:prstGeo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  <a:prstGeom prst="rect">
            <a:avLst/>
          </a:prstGeo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  <a:prstGeom prst="rect">
            <a:avLst/>
          </a:prstGeo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  <a:prstGeom prst="rect">
            <a:avLst/>
          </a:prstGeo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  <a:prstGeom prst="rect">
            <a:avLst/>
          </a:prstGeom>
        </p:spPr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84CBB2B-63BC-4C81-A670-735461E81E26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A8246A9-03C9-4457-A482-8D7CEFEA4F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3800" b="1" cap="all" baseline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800" b="1" cap="all" baseline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5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</a:pPr>
            <a:r>
              <a:rPr kumimoji="0" lang="en-US" sz="2600" baseline="0" smtClean="0">
                <a:solidFill>
                  <a:schemeClr val="tx1"/>
                </a:solidFill>
              </a:rPr>
              <a:t>A.) Response A</a:t>
            </a:r>
            <a:endParaRPr kumimoji="0" lang="en-US" sz="2600" baseline="0">
              <a:solidFill>
                <a:schemeClr val="tx1"/>
              </a:solidFill>
            </a:endParaRPr>
          </a:p>
        </p:txBody>
      </p:sp>
      <p:sp>
        <p:nvSpPr>
          <p:cNvPr id="6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</a:pPr>
            <a:r>
              <a:rPr kumimoji="0" lang="en-US" sz="2600" baseline="0" smtClean="0">
                <a:solidFill>
                  <a:schemeClr val="tx1"/>
                </a:solidFill>
              </a:rPr>
              <a:t>B.) Response B</a:t>
            </a:r>
            <a:endParaRPr kumimoji="0" lang="en-US" sz="2600" baseline="0">
              <a:solidFill>
                <a:schemeClr val="tx1"/>
              </a:solidFill>
            </a:endParaRPr>
          </a:p>
        </p:txBody>
      </p:sp>
      <p:sp>
        <p:nvSpPr>
          <p:cNvPr id="7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</a:pPr>
            <a:r>
              <a:rPr kumimoji="0" lang="en-US" sz="2600" baseline="0" smtClean="0">
                <a:solidFill>
                  <a:schemeClr val="tx1"/>
                </a:solidFill>
              </a:rPr>
              <a:t>C.) Response C</a:t>
            </a:r>
            <a:endParaRPr kumimoji="0" lang="en-US" sz="2600" baseline="0">
              <a:solidFill>
                <a:schemeClr val="tx1"/>
              </a:solidFill>
            </a:endParaRPr>
          </a:p>
        </p:txBody>
      </p:sp>
      <p:sp>
        <p:nvSpPr>
          <p:cNvPr id="8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</a:pPr>
            <a:r>
              <a:rPr kumimoji="0" lang="en-US" sz="2600" baseline="0" smtClean="0">
                <a:solidFill>
                  <a:schemeClr val="tx1"/>
                </a:solidFill>
              </a:rPr>
              <a:t>D.) Response D</a:t>
            </a:r>
            <a:endParaRPr kumimoji="0" lang="en-US" sz="2600" baseline="0">
              <a:solidFill>
                <a:schemeClr val="tx1"/>
              </a:solidFill>
            </a:endParaRPr>
          </a:p>
        </p:txBody>
      </p:sp>
      <p:sp>
        <p:nvSpPr>
          <p:cNvPr id="10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</a:pPr>
            <a:r>
              <a:rPr kumimoji="0" lang="en-US" sz="2600" baseline="0" smtClean="0">
                <a:solidFill>
                  <a:schemeClr val="tx1"/>
                </a:solidFill>
              </a:rPr>
              <a:t>E.) Response E</a:t>
            </a:r>
            <a:endParaRPr kumimoji="0" lang="en-US" sz="2600" baseline="0">
              <a:solidFill>
                <a:schemeClr val="tx1"/>
              </a:solidFill>
            </a:endParaRPr>
          </a:p>
        </p:txBody>
      </p:sp>
      <p:sp>
        <p:nvSpPr>
          <p:cNvPr id="11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400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400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400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400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8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6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5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9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3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7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7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2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5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3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400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400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Prehabilitation and Preseason Conditioning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Angie Guggino, MS, ATC, LAT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525115"/>
            <a:ext cx="1568196" cy="180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1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Isometric vs. Isotonic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Isotonic (Dynamic) </a:t>
            </a:r>
            <a:r>
              <a:rPr lang="en-US" dirty="0"/>
              <a:t>exercise</a:t>
            </a:r>
          </a:p>
          <a:p>
            <a:pPr lvl="1"/>
            <a:r>
              <a:rPr lang="en-US" dirty="0"/>
              <a:t>Movement of the joint during muscle contraction (e.g., weight training with dumbbells and barbells)</a:t>
            </a:r>
          </a:p>
          <a:p>
            <a:pPr lvl="1"/>
            <a:r>
              <a:rPr lang="en-US" dirty="0"/>
              <a:t>Manual resistance training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03257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9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Isokinetic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Isokinetic exercise</a:t>
            </a:r>
          </a:p>
          <a:p>
            <a:pPr lvl="1"/>
            <a:r>
              <a:rPr lang="en-US" dirty="0"/>
              <a:t>Machines control speed of contraction within range of motion </a:t>
            </a:r>
          </a:p>
          <a:p>
            <a:pPr lvl="1"/>
            <a:r>
              <a:rPr lang="en-US" dirty="0"/>
              <a:t>Combines isometrics and weight training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403257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0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Circuit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Six </a:t>
            </a:r>
            <a:r>
              <a:rPr lang="en-US" dirty="0"/>
              <a:t>to ten strength exercises completed as a circuit</a:t>
            </a:r>
          </a:p>
          <a:p>
            <a:r>
              <a:rPr lang="en-US" dirty="0"/>
              <a:t>Improves strength and stamina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 </a:t>
            </a:r>
            <a:endParaRPr lang="en-US" dirty="0"/>
          </a:p>
          <a:p>
            <a:pPr lvl="1"/>
            <a:r>
              <a:rPr lang="en-US" dirty="0"/>
              <a:t>Ability of a joint to move freely through full range of motion</a:t>
            </a:r>
          </a:p>
          <a:p>
            <a:r>
              <a:rPr lang="en-US" dirty="0"/>
              <a:t>Stretching </a:t>
            </a:r>
          </a:p>
          <a:p>
            <a:pPr lvl="1"/>
            <a:r>
              <a:rPr lang="en-US" dirty="0"/>
              <a:t>Moving joints beyond normal range of 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3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Stretching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stretching </a:t>
            </a:r>
          </a:p>
          <a:p>
            <a:pPr lvl="1"/>
            <a:r>
              <a:rPr lang="en-US" dirty="0"/>
              <a:t>Gradual stretching of a muscle through the muscle’s entire range of motion </a:t>
            </a:r>
          </a:p>
          <a:p>
            <a:r>
              <a:rPr lang="en-US" dirty="0"/>
              <a:t>Ballistic stretching </a:t>
            </a:r>
          </a:p>
          <a:p>
            <a:pPr lvl="1"/>
            <a:r>
              <a:rPr lang="en-US" dirty="0"/>
              <a:t>Rhythmical, bouncing action </a:t>
            </a:r>
          </a:p>
          <a:p>
            <a:r>
              <a:rPr lang="en-US" dirty="0"/>
              <a:t>Proprioceptive neuromuscular facilitation</a:t>
            </a:r>
          </a:p>
          <a:p>
            <a:pPr lvl="1"/>
            <a:r>
              <a:rPr lang="en-US" dirty="0"/>
              <a:t>Combination of contraction and relaxation of muscles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0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that put increased demand on lungs, heart, and other body systems </a:t>
            </a:r>
          </a:p>
          <a:p>
            <a:r>
              <a:rPr lang="en-US" dirty="0"/>
              <a:t>Uses large muscle groups for activities </a:t>
            </a:r>
          </a:p>
          <a:p>
            <a:r>
              <a:rPr lang="en-US" dirty="0"/>
              <a:t>Muscular endurance </a:t>
            </a:r>
          </a:p>
          <a:p>
            <a:pPr lvl="1"/>
            <a:r>
              <a:rPr lang="en-US" dirty="0"/>
              <a:t>Ability of muscles to sustain high-intensity, aerobic exercise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7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</a:t>
            </a:r>
            <a:r>
              <a:rPr lang="en-US" dirty="0"/>
              <a:t>take into account: </a:t>
            </a:r>
          </a:p>
          <a:p>
            <a:pPr lvl="1"/>
            <a:r>
              <a:rPr lang="en-US" dirty="0"/>
              <a:t>Beginning fitness level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Sex</a:t>
            </a:r>
          </a:p>
          <a:p>
            <a:pPr lvl="1"/>
            <a:r>
              <a:rPr lang="en-US" dirty="0"/>
              <a:t>Physical limitations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1026" name="Picture 2" descr="C:\Users\gam10096\AppData\Local\Microsoft\Windows\Temporary Internet Files\Content.IE5\Z0B7NEEF\7398336050_ec65e64792_z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254675" cy="417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34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 </a:t>
            </a:r>
            <a:r>
              <a:rPr lang="en-US" dirty="0" smtClean="0"/>
              <a:t>preseason conditioning program </a:t>
            </a:r>
            <a:r>
              <a:rPr lang="en-US" dirty="0" smtClean="0"/>
              <a:t>can reduce </a:t>
            </a:r>
            <a:r>
              <a:rPr lang="en-US" dirty="0" smtClean="0"/>
              <a:t>the risk of </a:t>
            </a:r>
            <a:r>
              <a:rPr lang="en-US" dirty="0" smtClean="0"/>
              <a:t>injury</a:t>
            </a:r>
            <a:endParaRPr lang="en-US" dirty="0"/>
          </a:p>
        </p:txBody>
      </p:sp>
      <p:pic>
        <p:nvPicPr>
          <p:cNvPr id="4" name="Picture 3" descr="File:Blue-bullseye.png - Wikimedia Common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971800"/>
            <a:ext cx="305604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35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Prehabilitation vs Rehabilitation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Rehabilitation: </a:t>
            </a:r>
          </a:p>
          <a:p>
            <a:pPr lvl="1"/>
            <a:r>
              <a:rPr lang="en-US" dirty="0" smtClean="0"/>
              <a:t>Programmed exercise program designed to return an athlete to fitness and competition </a:t>
            </a:r>
          </a:p>
          <a:p>
            <a:r>
              <a:rPr lang="en-US" dirty="0" smtClean="0"/>
              <a:t>Prehabilitation:</a:t>
            </a:r>
          </a:p>
          <a:p>
            <a:pPr lvl="1"/>
            <a:r>
              <a:rPr lang="en-US" dirty="0" smtClean="0"/>
              <a:t>Trying to prevent injuries before they occur, through a preventative management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Preseason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Developing the athlete in the off-season</a:t>
            </a:r>
          </a:p>
          <a:p>
            <a:pPr lvl="1"/>
            <a:r>
              <a:rPr lang="en-US" dirty="0" smtClean="0"/>
              <a:t>Athletes work on overall conditioning as well as concentrating on specific weaknesses</a:t>
            </a:r>
          </a:p>
          <a:p>
            <a:r>
              <a:rPr lang="en-US" dirty="0" smtClean="0"/>
              <a:t>Preseason conditioning program</a:t>
            </a:r>
          </a:p>
          <a:p>
            <a:pPr lvl="1"/>
            <a:r>
              <a:rPr lang="en-US" dirty="0" smtClean="0"/>
              <a:t>Begin six to eight weeks prior to sports participation</a:t>
            </a:r>
          </a:p>
          <a:p>
            <a:pPr lvl="1"/>
            <a:r>
              <a:rPr lang="en-US" dirty="0" smtClean="0"/>
              <a:t>Allows body to gradually adapt to demands</a:t>
            </a:r>
          </a:p>
          <a:p>
            <a:r>
              <a:rPr lang="en-US" dirty="0" smtClean="0"/>
              <a:t>Why is this not always ideal in the high school?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12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 training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Cardiovascular</a:t>
            </a:r>
          </a:p>
          <a:p>
            <a:endParaRPr lang="en-US" dirty="0"/>
          </a:p>
        </p:txBody>
      </p:sp>
      <p:pic>
        <p:nvPicPr>
          <p:cNvPr id="4099" name="Picture 3" descr="C:\Users\gam10096\AppData\Local\Microsoft\Windows\Temporary Internet Files\Content.IE5\L5HNTHH8\stretch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041" y="3124200"/>
            <a:ext cx="3404296" cy="294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3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Body changes in response to increased training load </a:t>
            </a:r>
          </a:p>
          <a:p>
            <a:pPr lvl="1"/>
            <a:r>
              <a:rPr lang="en-US" dirty="0" smtClean="0"/>
              <a:t>Highly adaptive </a:t>
            </a:r>
          </a:p>
          <a:p>
            <a:pPr lvl="1"/>
            <a:r>
              <a:rPr lang="en-US" dirty="0" smtClean="0"/>
              <a:t>Requires a systematic application of exercise stress</a:t>
            </a:r>
          </a:p>
          <a:p>
            <a:pPr lvl="1"/>
            <a:r>
              <a:rPr lang="en-US" dirty="0" smtClean="0"/>
              <a:t>Stress should be sufficient to stimulate muscle fatigue, but not so severe that breakdown and injury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8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Hypertrophy</a:t>
            </a:r>
          </a:p>
          <a:p>
            <a:pPr lvl="1"/>
            <a:r>
              <a:rPr lang="en-US" dirty="0" smtClean="0"/>
              <a:t>Muscle is worked beyond its normal limits, adapts and becomes larger </a:t>
            </a:r>
          </a:p>
          <a:p>
            <a:r>
              <a:rPr lang="en-US" dirty="0" smtClean="0"/>
              <a:t>Atrophy</a:t>
            </a:r>
          </a:p>
          <a:p>
            <a:pPr lvl="1"/>
            <a:r>
              <a:rPr lang="en-US" dirty="0" smtClean="0"/>
              <a:t>Muscle is worked less than normal and becomes smaller</a:t>
            </a:r>
          </a:p>
          <a:p>
            <a:r>
              <a:rPr lang="en-US" dirty="0" smtClean="0"/>
              <a:t>Progressive resistance exercise </a:t>
            </a:r>
          </a:p>
          <a:p>
            <a:pPr lvl="1"/>
            <a:r>
              <a:rPr lang="en-US" dirty="0" smtClean="0"/>
              <a:t>Body adapts to increased demand by training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1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Overload</a:t>
            </a:r>
          </a:p>
          <a:p>
            <a:pPr lvl="1"/>
            <a:r>
              <a:rPr lang="en-US" dirty="0" smtClean="0"/>
              <a:t>Muscles must be overloaded to improve strength </a:t>
            </a:r>
          </a:p>
          <a:p>
            <a:r>
              <a:rPr lang="en-US" dirty="0" smtClean="0"/>
              <a:t>Specificity</a:t>
            </a:r>
          </a:p>
          <a:p>
            <a:pPr lvl="1"/>
            <a:r>
              <a:rPr lang="en-US" dirty="0" smtClean="0"/>
              <a:t>Muscles adapt to nature of work performed</a:t>
            </a:r>
          </a:p>
          <a:p>
            <a:r>
              <a:rPr lang="en-US" dirty="0" smtClean="0"/>
              <a:t>Reversibility</a:t>
            </a:r>
          </a:p>
          <a:p>
            <a:pPr lvl="1"/>
            <a:r>
              <a:rPr lang="en-US" dirty="0" smtClean="0"/>
              <a:t>Muscles disuse leads to a decrease in strength and muscle mass</a:t>
            </a:r>
          </a:p>
          <a:p>
            <a:r>
              <a:rPr lang="en-US" dirty="0" smtClean="0"/>
              <a:t>People vary in the rate at which they gain strength </a:t>
            </a:r>
          </a:p>
        </p:txBody>
      </p:sp>
    </p:spTree>
    <p:extLst>
      <p:ext uri="{BB962C8B-B14F-4D97-AF65-F5344CB8AC3E}">
        <p14:creationId xmlns:p14="http://schemas.microsoft.com/office/powerpoint/2010/main" val="29332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Isometric vs. Isotonic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Isometric exercise</a:t>
            </a:r>
          </a:p>
          <a:p>
            <a:pPr lvl="1"/>
            <a:r>
              <a:rPr lang="en-US" dirty="0"/>
              <a:t>Muscles contract, but there is no motion in the affected joints </a:t>
            </a:r>
          </a:p>
          <a:p>
            <a:pPr lvl="1"/>
            <a:r>
              <a:rPr lang="en-US" dirty="0"/>
              <a:t>Usually performed against an immovable surface or object </a:t>
            </a:r>
          </a:p>
          <a:p>
            <a:pPr lvl="1"/>
            <a:r>
              <a:rPr lang="en-US" dirty="0"/>
              <a:t>Often used for rehabilitation </a:t>
            </a:r>
          </a:p>
          <a:p>
            <a:pPr lvl="2"/>
            <a:r>
              <a:rPr lang="en-US" dirty="0"/>
              <a:t>Exact area of muscle weakness can be isolated </a:t>
            </a:r>
          </a:p>
          <a:p>
            <a:pPr lvl="2"/>
            <a:r>
              <a:rPr lang="en-US" dirty="0"/>
              <a:t>Strengthening is administered at the proper joint angle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4759897"/>
            <a:ext cx="2667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8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438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Trebuchet MS</vt:lpstr>
      <vt:lpstr>Wingdings</vt:lpstr>
      <vt:lpstr>Wingdings 2</vt:lpstr>
      <vt:lpstr>Opulent</vt:lpstr>
      <vt:lpstr>iRespondQuestionMaster</vt:lpstr>
      <vt:lpstr>iRespondGraphMaster</vt:lpstr>
      <vt:lpstr>Prehabilitation and Preseason Conditioning</vt:lpstr>
      <vt:lpstr>Learning Target</vt:lpstr>
      <vt:lpstr>Prehabilitation vs Rehabilitation</vt:lpstr>
      <vt:lpstr>Preseason Conditioning</vt:lpstr>
      <vt:lpstr>Components</vt:lpstr>
      <vt:lpstr>Strength Training</vt:lpstr>
      <vt:lpstr>Strength Training</vt:lpstr>
      <vt:lpstr>Strength Training</vt:lpstr>
      <vt:lpstr>Isometric vs. Isotonic Exercise</vt:lpstr>
      <vt:lpstr>Isometric vs. Isotonic Exercise</vt:lpstr>
      <vt:lpstr>Isokinetic Exercise</vt:lpstr>
      <vt:lpstr>Circuit training</vt:lpstr>
      <vt:lpstr>Flexibility</vt:lpstr>
      <vt:lpstr>Types of Stretching</vt:lpstr>
      <vt:lpstr>Cardiovascular Exercise</vt:lpstr>
      <vt:lpstr>Cardiovascular Program</vt:lpstr>
      <vt:lpstr>The End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Guggino</dc:creator>
  <cp:lastModifiedBy>Angela Guggino</cp:lastModifiedBy>
  <cp:revision>16</cp:revision>
  <dcterms:created xsi:type="dcterms:W3CDTF">2014-12-16T20:14:46Z</dcterms:created>
  <dcterms:modified xsi:type="dcterms:W3CDTF">2017-12-01T17:42:03Z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