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64" r:id="rId2"/>
    <p:sldMasterId id="2147483876" r:id="rId3"/>
  </p:sldMasterIdLst>
  <p:handoutMasterIdLst>
    <p:handoutMasterId r:id="rId47"/>
  </p:handoutMasterIdLst>
  <p:sldIdLst>
    <p:sldId id="256" r:id="rId4"/>
    <p:sldId id="257" r:id="rId5"/>
    <p:sldId id="306" r:id="rId6"/>
    <p:sldId id="307" r:id="rId7"/>
    <p:sldId id="309" r:id="rId8"/>
    <p:sldId id="311" r:id="rId9"/>
    <p:sldId id="310"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262" r:id="rId24"/>
    <p:sldId id="279" r:id="rId25"/>
    <p:sldId id="280" r:id="rId26"/>
    <p:sldId id="281" r:id="rId27"/>
    <p:sldId id="326" r:id="rId28"/>
    <p:sldId id="329" r:id="rId29"/>
    <p:sldId id="330" r:id="rId30"/>
    <p:sldId id="328" r:id="rId31"/>
    <p:sldId id="331" r:id="rId32"/>
    <p:sldId id="332" r:id="rId33"/>
    <p:sldId id="340" r:id="rId34"/>
    <p:sldId id="333" r:id="rId35"/>
    <p:sldId id="334" r:id="rId36"/>
    <p:sldId id="339" r:id="rId37"/>
    <p:sldId id="335" r:id="rId38"/>
    <p:sldId id="336" r:id="rId39"/>
    <p:sldId id="337" r:id="rId40"/>
    <p:sldId id="338" r:id="rId41"/>
    <p:sldId id="341" r:id="rId42"/>
    <p:sldId id="342" r:id="rId43"/>
    <p:sldId id="343" r:id="rId44"/>
    <p:sldId id="287" r:id="rId45"/>
    <p:sldId id="344" r:id="rId46"/>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103" d="100"/>
          <a:sy n="103" d="100"/>
        </p:scale>
        <p:origin x="24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AC101B11-091D-4938-8331-F0A0AD00BBC1}" type="datetimeFigureOut">
              <a:rPr lang="en-US" smtClean="0"/>
              <a:t>12/4/2017</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fld id="{A1E91E68-29C1-418C-8E12-F625A61F1E91}" type="slidenum">
              <a:rPr lang="en-US" smtClean="0"/>
              <a:t>‹#›</a:t>
            </a:fld>
            <a:endParaRPr lang="en-US"/>
          </a:p>
        </p:txBody>
      </p:sp>
    </p:spTree>
    <p:extLst>
      <p:ext uri="{BB962C8B-B14F-4D97-AF65-F5344CB8AC3E}">
        <p14:creationId xmlns:p14="http://schemas.microsoft.com/office/powerpoint/2010/main" val="10922526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205693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17854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B7565-DC48-48E4-AC31-5B19C46C1471}"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B7565-DC48-48E4-AC31-5B19C46C1471}"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B7565-DC48-48E4-AC31-5B19C46C1471}"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D5A83-96E6-438D-BCF5-A792A3F2BDB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DCB7565-DC48-48E4-AC31-5B19C46C1471}" type="datetimeFigureOut">
              <a:rPr lang="en-US" smtClean="0"/>
              <a:t>12/4/2017</a:t>
            </a:fld>
            <a:endParaRPr lang="en-US"/>
          </a:p>
        </p:txBody>
      </p:sp>
      <p:sp>
        <p:nvSpPr>
          <p:cNvPr id="9" name="Slide Number Placeholder 8"/>
          <p:cNvSpPr>
            <a:spLocks noGrp="1"/>
          </p:cNvSpPr>
          <p:nvPr>
            <p:ph type="sldNum" sz="quarter" idx="11"/>
          </p:nvPr>
        </p:nvSpPr>
        <p:spPr/>
        <p:txBody>
          <a:bodyPr/>
          <a:lstStyle/>
          <a:p>
            <a:fld id="{C01D5A83-96E6-438D-BCF5-A792A3F2BDB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30661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D5A83-96E6-438D-BCF5-A792A3F2BDB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205693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30661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15000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28364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2987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76654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18310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398353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15000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33238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17854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28364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2987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76654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18310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398353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CB7565-DC48-48E4-AC31-5B19C46C1471}" type="datetimeFigureOut">
              <a:rPr lang="en-US" smtClean="0"/>
              <a:t>12/4/2017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1D5A83-96E6-438D-BCF5-A792A3F2BDB9}" type="slidenum">
              <a:rPr lang="en-US" smtClean="0"/>
              <a:t>‹#›</a:t>
            </a:fld>
            <a:endParaRPr lang="en-US"/>
          </a:p>
        </p:txBody>
      </p:sp>
    </p:spTree>
    <p:extLst>
      <p:ext uri="{BB962C8B-B14F-4D97-AF65-F5344CB8AC3E}">
        <p14:creationId xmlns:p14="http://schemas.microsoft.com/office/powerpoint/2010/main" val="33238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162119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12/4/2017</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1621198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and the Athlete</a:t>
            </a:r>
            <a:endParaRPr lang="en-US" dirty="0"/>
          </a:p>
        </p:txBody>
      </p:sp>
      <p:sp>
        <p:nvSpPr>
          <p:cNvPr id="3" name="Subtitle 2"/>
          <p:cNvSpPr>
            <a:spLocks noGrp="1"/>
          </p:cNvSpPr>
          <p:nvPr>
            <p:ph type="subTitle" idx="1"/>
          </p:nvPr>
        </p:nvSpPr>
        <p:spPr/>
        <p:txBody>
          <a:bodyPr/>
          <a:lstStyle/>
          <a:p>
            <a:r>
              <a:rPr lang="en-US" dirty="0" smtClean="0"/>
              <a:t>Angie </a:t>
            </a:r>
            <a:r>
              <a:rPr lang="en-US" dirty="0" err="1" smtClean="0"/>
              <a:t>Guggino</a:t>
            </a:r>
            <a:r>
              <a:rPr lang="en-US" dirty="0" smtClean="0"/>
              <a:t>, MS, ATC, LAT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267200"/>
            <a:ext cx="1568196" cy="1807769"/>
          </a:xfrm>
          <a:prstGeom prst="rect">
            <a:avLst/>
          </a:prstGeom>
        </p:spPr>
      </p:pic>
    </p:spTree>
    <p:extLst>
      <p:ext uri="{BB962C8B-B14F-4D97-AF65-F5344CB8AC3E}">
        <p14:creationId xmlns:p14="http://schemas.microsoft.com/office/powerpoint/2010/main" val="23790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Athletes and Carbohydrates</a:t>
            </a:r>
            <a:endParaRPr lang="en-US" dirty="0"/>
          </a:p>
        </p:txBody>
      </p:sp>
      <p:sp>
        <p:nvSpPr>
          <p:cNvPr id="3" name="Content Placeholder 2"/>
          <p:cNvSpPr>
            <a:spLocks noGrp="1"/>
          </p:cNvSpPr>
          <p:nvPr>
            <p:ph idx="1"/>
          </p:nvPr>
        </p:nvSpPr>
        <p:spPr/>
        <p:txBody>
          <a:bodyPr/>
          <a:lstStyle/>
          <a:p>
            <a:r>
              <a:rPr lang="en-US" dirty="0" smtClean="0"/>
              <a:t>Modify consumption to maximize glycogen storage prior to the athletic event</a:t>
            </a:r>
          </a:p>
          <a:p>
            <a:r>
              <a:rPr lang="en-US" dirty="0" smtClean="0"/>
              <a:t>Liquid products during activity</a:t>
            </a:r>
          </a:p>
          <a:p>
            <a:pPr lvl="1"/>
            <a:r>
              <a:rPr lang="en-US" dirty="0" smtClean="0"/>
              <a:t>Light activity = 3-5 g/kg body weight</a:t>
            </a:r>
          </a:p>
          <a:p>
            <a:pPr lvl="1"/>
            <a:r>
              <a:rPr lang="en-US" dirty="0" smtClean="0"/>
              <a:t>Moderate = 5-7 g/kg body weight</a:t>
            </a:r>
          </a:p>
          <a:p>
            <a:pPr lvl="1"/>
            <a:r>
              <a:rPr lang="en-US" dirty="0" smtClean="0"/>
              <a:t>High = 6-10 g/kg body weight</a:t>
            </a:r>
          </a:p>
          <a:p>
            <a:pPr lvl="1"/>
            <a:r>
              <a:rPr lang="en-US" dirty="0" smtClean="0"/>
              <a:t>Very High = 8-10 g/kg </a:t>
            </a:r>
            <a:r>
              <a:rPr lang="en-US" smtClean="0"/>
              <a:t>body weight</a:t>
            </a:r>
            <a:endParaRPr lang="en-US" dirty="0"/>
          </a:p>
        </p:txBody>
      </p:sp>
      <p:pic>
        <p:nvPicPr>
          <p:cNvPr id="11266" name="Picture 2" descr="C:\Documents and Settings\GAM10096\Local Settings\Temporary Internet Files\Content.IE5\GA6GX8VY\MC9001393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000500"/>
            <a:ext cx="2674620" cy="18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normAutofit/>
          </a:bodyPr>
          <a:lstStyle/>
          <a:p>
            <a:r>
              <a:rPr lang="en-US" dirty="0" smtClean="0"/>
              <a:t>Any of a class of complex, nitrogenous, organic compounds that function as the primary building blocks of the body</a:t>
            </a:r>
          </a:p>
          <a:p>
            <a:r>
              <a:rPr lang="en-US" dirty="0" smtClean="0"/>
              <a:t>Helps grow, build, and repair tissue</a:t>
            </a:r>
          </a:p>
          <a:p>
            <a:r>
              <a:rPr lang="en-US" dirty="0" smtClean="0"/>
              <a:t>Not a main source on energy but can be during starvation or low carb-diet</a:t>
            </a:r>
          </a:p>
          <a:p>
            <a:r>
              <a:rPr lang="en-US" dirty="0"/>
              <a:t>Amino </a:t>
            </a:r>
            <a:r>
              <a:rPr lang="en-US" dirty="0" smtClean="0"/>
              <a:t>Acids</a:t>
            </a:r>
          </a:p>
          <a:p>
            <a:r>
              <a:rPr lang="en-US" dirty="0" smtClean="0"/>
              <a:t>Complete vs. Incomplete</a:t>
            </a:r>
          </a:p>
          <a:p>
            <a:r>
              <a:rPr lang="en-US" dirty="0" smtClean="0"/>
              <a:t>4 kcals per gram</a:t>
            </a:r>
            <a:endParaRPr lang="en-US" dirty="0"/>
          </a:p>
        </p:txBody>
      </p:sp>
      <p:pic>
        <p:nvPicPr>
          <p:cNvPr id="2050" name="Picture 2" descr="C:\Documents and Settings\GAM10096\Local Settings\Temporary Internet Files\Content.IE5\XS455Y7L\MC9004418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10000"/>
            <a:ext cx="18192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Athletes and Protein</a:t>
            </a:r>
            <a:endParaRPr lang="en-US" dirty="0"/>
          </a:p>
        </p:txBody>
      </p:sp>
      <p:sp>
        <p:nvSpPr>
          <p:cNvPr id="3" name="Content Placeholder 2"/>
          <p:cNvSpPr>
            <a:spLocks noGrp="1"/>
          </p:cNvSpPr>
          <p:nvPr>
            <p:ph idx="1"/>
          </p:nvPr>
        </p:nvSpPr>
        <p:spPr/>
        <p:txBody>
          <a:bodyPr/>
          <a:lstStyle/>
          <a:p>
            <a:r>
              <a:rPr lang="en-US" dirty="0" smtClean="0"/>
              <a:t>Takes longer to digest and convert into energy</a:t>
            </a:r>
          </a:p>
          <a:p>
            <a:endParaRPr lang="en-US" dirty="0"/>
          </a:p>
        </p:txBody>
      </p:sp>
      <p:pic>
        <p:nvPicPr>
          <p:cNvPr id="1026" name="Picture 2" descr="C:\Documents and Settings\GAM10096\Local Settings\Temporary Internet Files\Content.IE5\U0PDON88\MC9003891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9978" y="3429000"/>
            <a:ext cx="2910954" cy="22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t>
            </a:r>
            <a:endParaRPr lang="en-US" dirty="0"/>
          </a:p>
        </p:txBody>
      </p:sp>
      <p:sp>
        <p:nvSpPr>
          <p:cNvPr id="3" name="Content Placeholder 2"/>
          <p:cNvSpPr>
            <a:spLocks noGrp="1"/>
          </p:cNvSpPr>
          <p:nvPr>
            <p:ph idx="1"/>
          </p:nvPr>
        </p:nvSpPr>
        <p:spPr/>
        <p:txBody>
          <a:bodyPr/>
          <a:lstStyle/>
          <a:p>
            <a:r>
              <a:rPr lang="en-US" dirty="0" smtClean="0"/>
              <a:t>Substance made up of lipids or fatty acids that is a source of energy and is vital to growth and development</a:t>
            </a:r>
          </a:p>
          <a:p>
            <a:r>
              <a:rPr lang="en-US" dirty="0" smtClean="0"/>
              <a:t>Energy, vitamin storage, insulates body tissue</a:t>
            </a:r>
          </a:p>
          <a:p>
            <a:r>
              <a:rPr lang="en-US" dirty="0"/>
              <a:t>Saturated </a:t>
            </a:r>
            <a:r>
              <a:rPr lang="en-US" dirty="0" smtClean="0"/>
              <a:t>fats vs</a:t>
            </a:r>
            <a:r>
              <a:rPr lang="en-US" dirty="0"/>
              <a:t>. </a:t>
            </a:r>
            <a:r>
              <a:rPr lang="en-US" dirty="0" smtClean="0"/>
              <a:t>unsaturated fats</a:t>
            </a:r>
          </a:p>
          <a:p>
            <a:r>
              <a:rPr lang="en-US" dirty="0" smtClean="0"/>
              <a:t>Trans Fat</a:t>
            </a:r>
          </a:p>
          <a:p>
            <a:r>
              <a:rPr lang="en-US" dirty="0" smtClean="0"/>
              <a:t>9 kcals per gram</a:t>
            </a:r>
          </a:p>
          <a:p>
            <a:endParaRPr lang="en-US" dirty="0"/>
          </a:p>
        </p:txBody>
      </p:sp>
      <p:pic>
        <p:nvPicPr>
          <p:cNvPr id="2051" name="Picture 3" descr="C:\Documents and Settings\GAM10096\Local Settings\Temporary Internet Files\Content.IE5\HSC5LY5P\MC900037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886200"/>
            <a:ext cx="1847088" cy="153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6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and Cholesterol</a:t>
            </a:r>
            <a:endParaRPr lang="en-US" dirty="0"/>
          </a:p>
        </p:txBody>
      </p:sp>
      <p:sp>
        <p:nvSpPr>
          <p:cNvPr id="3" name="Content Placeholder 2"/>
          <p:cNvSpPr>
            <a:spLocks noGrp="1"/>
          </p:cNvSpPr>
          <p:nvPr>
            <p:ph idx="1"/>
          </p:nvPr>
        </p:nvSpPr>
        <p:spPr/>
        <p:txBody>
          <a:bodyPr/>
          <a:lstStyle/>
          <a:p>
            <a:r>
              <a:rPr lang="en-US" dirty="0" smtClean="0"/>
              <a:t>Needed by the body for the formulation of out cell membranes</a:t>
            </a:r>
          </a:p>
          <a:p>
            <a:r>
              <a:rPr lang="en-US" dirty="0" smtClean="0"/>
              <a:t>High-Density Lipoproteins</a:t>
            </a:r>
          </a:p>
          <a:p>
            <a:r>
              <a:rPr lang="en-US" dirty="0" smtClean="0"/>
              <a:t>Low-Density Lipoproteins</a:t>
            </a:r>
          </a:p>
          <a:p>
            <a:endParaRPr lang="en-US" dirty="0" smtClean="0"/>
          </a:p>
        </p:txBody>
      </p:sp>
      <p:pic>
        <p:nvPicPr>
          <p:cNvPr id="3074" name="Picture 2" descr="C:\Documents and Settings\GAM10096\Local Settings\Temporary Internet Files\Content.IE5\XS455Y7L\MC9004332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4290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Athletes and Fat</a:t>
            </a:r>
            <a:endParaRPr lang="en-US" dirty="0"/>
          </a:p>
        </p:txBody>
      </p:sp>
      <p:sp>
        <p:nvSpPr>
          <p:cNvPr id="3" name="Content Placeholder 2"/>
          <p:cNvSpPr>
            <a:spLocks noGrp="1"/>
          </p:cNvSpPr>
          <p:nvPr>
            <p:ph idx="1"/>
          </p:nvPr>
        </p:nvSpPr>
        <p:spPr/>
        <p:txBody>
          <a:bodyPr/>
          <a:lstStyle/>
          <a:p>
            <a:r>
              <a:rPr lang="en-US" dirty="0" smtClean="0"/>
              <a:t>Some fat is stored in muscle</a:t>
            </a:r>
          </a:p>
          <a:p>
            <a:r>
              <a:rPr lang="en-US" dirty="0" smtClean="0"/>
              <a:t>Most fat is subcutaneous</a:t>
            </a:r>
          </a:p>
          <a:p>
            <a:r>
              <a:rPr lang="en-US" dirty="0" smtClean="0"/>
              <a:t>Fat tissue is an energy reserve but we must have carbohydrates to burn it</a:t>
            </a:r>
            <a:endParaRPr lang="en-US" dirty="0"/>
          </a:p>
        </p:txBody>
      </p:sp>
      <p:pic>
        <p:nvPicPr>
          <p:cNvPr id="4098" name="Picture 2" descr="C:\Documents and Settings\GAM10096\Local Settings\Temporary Internet Files\Content.IE5\GA6GX8VY\MM90028277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207406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a:t>
            </a:r>
            <a:endParaRPr lang="en-US" dirty="0"/>
          </a:p>
        </p:txBody>
      </p:sp>
      <p:sp>
        <p:nvSpPr>
          <p:cNvPr id="3" name="Content Placeholder 2"/>
          <p:cNvSpPr>
            <a:spLocks noGrp="1"/>
          </p:cNvSpPr>
          <p:nvPr>
            <p:ph idx="1"/>
          </p:nvPr>
        </p:nvSpPr>
        <p:spPr/>
        <p:txBody>
          <a:bodyPr/>
          <a:lstStyle/>
          <a:p>
            <a:r>
              <a:rPr lang="en-US" dirty="0" smtClean="0"/>
              <a:t>Organic substances that are essential in small quantities for normal body function</a:t>
            </a:r>
          </a:p>
          <a:p>
            <a:r>
              <a:rPr lang="en-US" dirty="0" smtClean="0"/>
              <a:t>Do not provide energy</a:t>
            </a:r>
          </a:p>
          <a:p>
            <a:r>
              <a:rPr lang="en-US" dirty="0" smtClean="0"/>
              <a:t>Fat-soluble vs. water-soluble</a:t>
            </a:r>
          </a:p>
          <a:p>
            <a:endParaRPr lang="en-US" dirty="0"/>
          </a:p>
        </p:txBody>
      </p:sp>
      <p:pic>
        <p:nvPicPr>
          <p:cNvPr id="5122" name="Picture 2" descr="C:\Documents and Settings\GAM10096\Local Settings\Temporary Internet Files\Content.IE5\XS455Y7L\MP9003372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816" y="3200400"/>
            <a:ext cx="277738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a:t>
            </a:r>
            <a:endParaRPr lang="en-US" dirty="0"/>
          </a:p>
        </p:txBody>
      </p:sp>
      <p:sp>
        <p:nvSpPr>
          <p:cNvPr id="3" name="Content Placeholder 2"/>
          <p:cNvSpPr>
            <a:spLocks noGrp="1"/>
          </p:cNvSpPr>
          <p:nvPr>
            <p:ph idx="1"/>
          </p:nvPr>
        </p:nvSpPr>
        <p:spPr/>
        <p:txBody>
          <a:bodyPr/>
          <a:lstStyle/>
          <a:p>
            <a:r>
              <a:rPr lang="en-US" dirty="0" smtClean="0"/>
              <a:t>Inorganic compounds that are essential to body function</a:t>
            </a:r>
          </a:p>
          <a:p>
            <a:r>
              <a:rPr lang="en-US" dirty="0" smtClean="0"/>
              <a:t>Electrolytes</a:t>
            </a:r>
          </a:p>
          <a:p>
            <a:r>
              <a:rPr lang="en-US" dirty="0" smtClean="0"/>
              <a:t>Minor minerals</a:t>
            </a:r>
          </a:p>
          <a:p>
            <a:pPr lvl="1"/>
            <a:r>
              <a:rPr lang="en-US" dirty="0" smtClean="0"/>
              <a:t>Iron, zinc, copper, iodine</a:t>
            </a:r>
          </a:p>
          <a:p>
            <a:r>
              <a:rPr lang="en-US" dirty="0" smtClean="0"/>
              <a:t>Major minerals</a:t>
            </a:r>
          </a:p>
          <a:p>
            <a:pPr lvl="1"/>
            <a:r>
              <a:rPr lang="en-US" dirty="0" smtClean="0"/>
              <a:t>Calcium, phosphorus, magnesium, sodium</a:t>
            </a:r>
          </a:p>
        </p:txBody>
      </p:sp>
      <p:pic>
        <p:nvPicPr>
          <p:cNvPr id="6146" name="Picture 2" descr="C:\Documents and Settings\GAM10096\Local Settings\Temporary Internet Files\Content.IE5\XS455Y7L\MC90044175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4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Athletes and Minerals</a:t>
            </a:r>
            <a:endParaRPr lang="en-US" dirty="0"/>
          </a:p>
        </p:txBody>
      </p:sp>
      <p:sp>
        <p:nvSpPr>
          <p:cNvPr id="3" name="Content Placeholder 2"/>
          <p:cNvSpPr>
            <a:spLocks noGrp="1"/>
          </p:cNvSpPr>
          <p:nvPr>
            <p:ph idx="1"/>
          </p:nvPr>
        </p:nvSpPr>
        <p:spPr/>
        <p:txBody>
          <a:bodyPr/>
          <a:lstStyle/>
          <a:p>
            <a:r>
              <a:rPr lang="en-US" dirty="0" smtClean="0"/>
              <a:t>Calcium to build strong bones</a:t>
            </a:r>
          </a:p>
          <a:p>
            <a:r>
              <a:rPr lang="en-US" dirty="0" smtClean="0"/>
              <a:t>Iron to increase hemoglobin levels</a:t>
            </a:r>
          </a:p>
          <a:p>
            <a:r>
              <a:rPr lang="en-US" dirty="0" smtClean="0"/>
              <a:t>Potassium and sodium to help with electrolyte levels</a:t>
            </a:r>
            <a:endParaRPr lang="en-US" dirty="0"/>
          </a:p>
        </p:txBody>
      </p:sp>
      <p:pic>
        <p:nvPicPr>
          <p:cNvPr id="7170" name="Picture 2" descr="C:\Documents and Settings\GAM10096\Local Settings\Temporary Internet Files\Content.IE5\HSC5LY5P\MP9004486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9552" y="3924300"/>
            <a:ext cx="235850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ocuments and Settings\GAM10096\Local Settings\Temporary Internet Files\Content.IE5\HSC5LY5P\MP9001779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924300"/>
            <a:ext cx="21717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6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normAutofit/>
          </a:bodyPr>
          <a:lstStyle/>
          <a:p>
            <a:r>
              <a:rPr lang="en-US" dirty="0" smtClean="0"/>
              <a:t>Essential to life and the most important</a:t>
            </a:r>
          </a:p>
          <a:p>
            <a:r>
              <a:rPr lang="en-US" dirty="0" smtClean="0"/>
              <a:t>Controls body temperature</a:t>
            </a:r>
          </a:p>
          <a:p>
            <a:r>
              <a:rPr lang="en-US" dirty="0" smtClean="0"/>
              <a:t>Helps elimination of metabolic waste</a:t>
            </a:r>
          </a:p>
          <a:p>
            <a:r>
              <a:rPr lang="en-US" dirty="0" smtClean="0"/>
              <a:t>Helps with energy production</a:t>
            </a:r>
          </a:p>
          <a:p>
            <a:r>
              <a:rPr lang="en-US" dirty="0" smtClean="0"/>
              <a:t>60% of the body is water</a:t>
            </a:r>
          </a:p>
          <a:p>
            <a:r>
              <a:rPr lang="en-US" dirty="0" smtClean="0"/>
              <a:t>How much should you get?</a:t>
            </a:r>
          </a:p>
        </p:txBody>
      </p:sp>
      <p:pic>
        <p:nvPicPr>
          <p:cNvPr id="8194" name="Picture 2" descr="C:\Documents and Settings\GAM10096\Local Settings\Temporary Internet Files\Content.IE5\U0PDON88\MP9004051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017" y="2895600"/>
            <a:ext cx="2387963" cy="356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pPr indent="-342900"/>
            <a:r>
              <a:rPr lang="en-US" dirty="0"/>
              <a:t>Good nutritional habits = increased athletic performance and good health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2590800"/>
            <a:ext cx="3619500" cy="3609975"/>
          </a:xfrm>
          <a:prstGeom prst="rect">
            <a:avLst/>
          </a:prstGeom>
        </p:spPr>
      </p:pic>
    </p:spTree>
    <p:extLst>
      <p:ext uri="{BB962C8B-B14F-4D97-AF65-F5344CB8AC3E}">
        <p14:creationId xmlns:p14="http://schemas.microsoft.com/office/powerpoint/2010/main" val="30860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dehydration?</a:t>
            </a:r>
            <a:endParaRPr lang="en-US" dirty="0"/>
          </a:p>
        </p:txBody>
      </p:sp>
      <p:sp>
        <p:nvSpPr>
          <p:cNvPr id="3" name="Content Placeholder 2"/>
          <p:cNvSpPr>
            <a:spLocks noGrp="1"/>
          </p:cNvSpPr>
          <p:nvPr>
            <p:ph idx="1"/>
          </p:nvPr>
        </p:nvSpPr>
        <p:spPr/>
        <p:txBody>
          <a:bodyPr/>
          <a:lstStyle/>
          <a:p>
            <a:r>
              <a:rPr lang="en-US" dirty="0" smtClean="0"/>
              <a:t>The loss of water from the body or substance</a:t>
            </a:r>
          </a:p>
          <a:p>
            <a:pPr marL="0" indent="0">
              <a:buNone/>
            </a:pPr>
            <a:endParaRPr lang="en-US" dirty="0"/>
          </a:p>
        </p:txBody>
      </p:sp>
      <p:pic>
        <p:nvPicPr>
          <p:cNvPr id="8194" name="Picture 2" descr="C:\Documents and Settings\GAM10096\Local Settings\Temporary Internet Files\Content.IE5\GA6GX8VY\MC9004382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00400"/>
            <a:ext cx="2530475" cy="241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4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wo </a:t>
            </a:r>
            <a:r>
              <a:rPr lang="en-US" dirty="0"/>
              <a:t>basic principles should be followed </a:t>
            </a:r>
            <a:r>
              <a:rPr lang="en-US" dirty="0" smtClean="0"/>
              <a:t>to </a:t>
            </a:r>
            <a:r>
              <a:rPr lang="en-US" dirty="0"/>
              <a:t>create a healthy </a:t>
            </a:r>
            <a:r>
              <a:rPr lang="en-US" dirty="0" smtClean="0"/>
              <a:t>diet.</a:t>
            </a:r>
            <a:endParaRPr lang="en-US" dirty="0"/>
          </a:p>
        </p:txBody>
      </p:sp>
      <p:sp>
        <p:nvSpPr>
          <p:cNvPr id="3" name="Content Placeholder 2"/>
          <p:cNvSpPr>
            <a:spLocks noGrp="1"/>
          </p:cNvSpPr>
          <p:nvPr>
            <p:ph idx="1"/>
          </p:nvPr>
        </p:nvSpPr>
        <p:spPr/>
        <p:txBody>
          <a:bodyPr/>
          <a:lstStyle/>
          <a:p>
            <a:r>
              <a:rPr lang="en-US" dirty="0" smtClean="0"/>
              <a:t>Eat a variety of foods from each of the food groups daily</a:t>
            </a:r>
          </a:p>
          <a:p>
            <a:r>
              <a:rPr lang="en-US" dirty="0" smtClean="0"/>
              <a:t>Eat in moderation</a:t>
            </a:r>
            <a:endParaRPr lang="en-US" dirty="0"/>
          </a:p>
        </p:txBody>
      </p:sp>
      <p:pic>
        <p:nvPicPr>
          <p:cNvPr id="6146" name="Picture 2" descr="C:\Documents and Settings\GAM10096\Local Settings\Temporary Internet Files\Content.IE5\GA6GX8VY\MP9102210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86000"/>
            <a:ext cx="2484971"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8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a:t>
            </a:r>
            <a:r>
              <a:rPr lang="en-US" i="1" dirty="0"/>
              <a:t>D</a:t>
            </a:r>
            <a:r>
              <a:rPr lang="en-US" i="1" dirty="0" smtClean="0"/>
              <a:t>ietary </a:t>
            </a:r>
            <a:r>
              <a:rPr lang="en-US" i="1" dirty="0"/>
              <a:t>G</a:t>
            </a:r>
            <a:r>
              <a:rPr lang="en-US" i="1" dirty="0" smtClean="0"/>
              <a:t>uidelines </a:t>
            </a:r>
            <a:r>
              <a:rPr lang="en-US" i="1" dirty="0"/>
              <a:t>for Americans</a:t>
            </a:r>
            <a:r>
              <a:rPr lang="en-US" dirty="0"/>
              <a:t>?</a:t>
            </a:r>
          </a:p>
        </p:txBody>
      </p:sp>
      <p:sp>
        <p:nvSpPr>
          <p:cNvPr id="3" name="Content Placeholder 2"/>
          <p:cNvSpPr>
            <a:spLocks noGrp="1"/>
          </p:cNvSpPr>
          <p:nvPr>
            <p:ph idx="1"/>
          </p:nvPr>
        </p:nvSpPr>
        <p:spPr/>
        <p:txBody>
          <a:bodyPr>
            <a:normAutofit/>
          </a:bodyPr>
          <a:lstStyle/>
          <a:p>
            <a:r>
              <a:rPr lang="en-US" dirty="0" smtClean="0"/>
              <a:t>Recommendation for good health made by the U.S. Department of Agriculture and the U.S Department of Health and Human Services</a:t>
            </a:r>
          </a:p>
          <a:p>
            <a:r>
              <a:rPr lang="en-US" dirty="0"/>
              <a:t>The </a:t>
            </a:r>
            <a:r>
              <a:rPr lang="en-US" i="1" dirty="0"/>
              <a:t>Dietary Guidelines for Americans, 2010,</a:t>
            </a:r>
            <a:r>
              <a:rPr lang="en-US" dirty="0"/>
              <a:t> released on January 31, 2011, emphasize three major goals for Americans:</a:t>
            </a:r>
          </a:p>
          <a:p>
            <a:pPr marL="971550" lvl="1" indent="-514350">
              <a:buFont typeface="+mj-lt"/>
              <a:buAutoNum type="arabicPeriod"/>
            </a:pPr>
            <a:r>
              <a:rPr lang="en-US" dirty="0"/>
              <a:t>Balance calories with physical activity to manage weight</a:t>
            </a:r>
          </a:p>
          <a:p>
            <a:pPr marL="971550" lvl="1" indent="-514350">
              <a:buFont typeface="+mj-lt"/>
              <a:buAutoNum type="arabicPeriod"/>
            </a:pPr>
            <a:r>
              <a:rPr lang="en-US" dirty="0"/>
              <a:t>Consume more of certain foods and nutrients such as fruits, vegetables, whole grains, fat-free and low-fat dairy products, and seafood</a:t>
            </a:r>
          </a:p>
          <a:p>
            <a:pPr marL="971550" lvl="1" indent="-514350">
              <a:buFont typeface="+mj-lt"/>
              <a:buAutoNum type="arabicPeriod"/>
            </a:pPr>
            <a:r>
              <a:rPr lang="en-US" dirty="0"/>
              <a:t>Consume fewer foods with sodium (salt), saturated fats, </a:t>
            </a:r>
            <a:r>
              <a:rPr lang="en-US" i="1" dirty="0"/>
              <a:t>trans</a:t>
            </a:r>
            <a:r>
              <a:rPr lang="en-US" dirty="0"/>
              <a:t> fats, cholesterol, added sugars, and refined grains</a:t>
            </a:r>
          </a:p>
          <a:p>
            <a:pPr marL="0" indent="0">
              <a:buNone/>
            </a:pPr>
            <a:endParaRPr lang="en-US" dirty="0"/>
          </a:p>
        </p:txBody>
      </p:sp>
    </p:spTree>
    <p:extLst>
      <p:ext uri="{BB962C8B-B14F-4D97-AF65-F5344CB8AC3E}">
        <p14:creationId xmlns:p14="http://schemas.microsoft.com/office/powerpoint/2010/main" val="37945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Guide Pyramid</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5557798">
            <a:off x="2099527" y="2383617"/>
            <a:ext cx="3535620" cy="26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ultiply 2"/>
          <p:cNvSpPr/>
          <p:nvPr/>
        </p:nvSpPr>
        <p:spPr>
          <a:xfrm>
            <a:off x="990600" y="1219200"/>
            <a:ext cx="6019800" cy="4800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05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MyPlate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70" y="1600200"/>
            <a:ext cx="5280660" cy="4800600"/>
          </a:xfrm>
        </p:spPr>
      </p:pic>
    </p:spTree>
    <p:extLst>
      <p:ext uri="{BB962C8B-B14F-4D97-AF65-F5344CB8AC3E}">
        <p14:creationId xmlns:p14="http://schemas.microsoft.com/office/powerpoint/2010/main" val="214899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“nutritional quack</a:t>
            </a:r>
            <a:r>
              <a:rPr lang="en-US" dirty="0" smtClean="0"/>
              <a:t>?”</a:t>
            </a:r>
            <a:endParaRPr lang="en-US" dirty="0"/>
          </a:p>
        </p:txBody>
      </p:sp>
      <p:sp>
        <p:nvSpPr>
          <p:cNvPr id="3" name="Content Placeholder 2"/>
          <p:cNvSpPr>
            <a:spLocks noGrp="1"/>
          </p:cNvSpPr>
          <p:nvPr>
            <p:ph idx="1"/>
          </p:nvPr>
        </p:nvSpPr>
        <p:spPr/>
        <p:txBody>
          <a:bodyPr/>
          <a:lstStyle/>
          <a:p>
            <a:r>
              <a:rPr lang="en-US" dirty="0" smtClean="0"/>
              <a:t>People who claim to have skills, knowledge, or qualification they do not possess</a:t>
            </a:r>
          </a:p>
          <a:p>
            <a:r>
              <a:rPr lang="en-US" dirty="0" smtClean="0"/>
              <a:t>Usually trying to sell something</a:t>
            </a:r>
          </a:p>
          <a:p>
            <a:endParaRPr lang="en-US" dirty="0"/>
          </a:p>
        </p:txBody>
      </p:sp>
      <p:pic>
        <p:nvPicPr>
          <p:cNvPr id="15362" name="Picture 2" descr="C:\Documents and Settings\GAM10096\Local Settings\Temporary Internet Files\Content.IE5\HSC5LY5P\MC9001383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743200"/>
            <a:ext cx="2545404" cy="370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energy expenditure</a:t>
            </a:r>
            <a:r>
              <a:rPr lang="en-US" dirty="0" smtClean="0"/>
              <a:t>?</a:t>
            </a:r>
            <a:endParaRPr lang="en-US" dirty="0"/>
          </a:p>
        </p:txBody>
      </p:sp>
      <p:sp>
        <p:nvSpPr>
          <p:cNvPr id="3" name="Content Placeholder 2"/>
          <p:cNvSpPr>
            <a:spLocks noGrp="1"/>
          </p:cNvSpPr>
          <p:nvPr>
            <p:ph idx="1"/>
          </p:nvPr>
        </p:nvSpPr>
        <p:spPr/>
        <p:txBody>
          <a:bodyPr/>
          <a:lstStyle/>
          <a:p>
            <a:r>
              <a:rPr lang="en-US" dirty="0" smtClean="0"/>
              <a:t>Total calories used for all activities over a given period of time</a:t>
            </a:r>
            <a:endParaRPr lang="en-US" dirty="0"/>
          </a:p>
        </p:txBody>
      </p:sp>
      <p:pic>
        <p:nvPicPr>
          <p:cNvPr id="10242" name="Picture 2" descr="C:\Documents and Settings\GAM10096\Local Settings\Temporary Internet Files\Content.IE5\XS455Y7L\MC900391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3204" y="2502255"/>
            <a:ext cx="2171395" cy="226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a:t>What is energy intake?</a:t>
            </a:r>
          </a:p>
        </p:txBody>
      </p:sp>
      <p:sp>
        <p:nvSpPr>
          <p:cNvPr id="3" name="Content Placeholder 2"/>
          <p:cNvSpPr>
            <a:spLocks noGrp="1"/>
          </p:cNvSpPr>
          <p:nvPr>
            <p:ph idx="1"/>
          </p:nvPr>
        </p:nvSpPr>
        <p:spPr/>
        <p:txBody>
          <a:bodyPr/>
          <a:lstStyle/>
          <a:p>
            <a:r>
              <a:rPr lang="en-US" dirty="0" smtClean="0"/>
              <a:t>The sum of the caloric content in food ingested</a:t>
            </a:r>
          </a:p>
          <a:p>
            <a:r>
              <a:rPr lang="en-US" dirty="0" smtClean="0"/>
              <a:t>Male Avg. = 15-18 kcals/pound body weight</a:t>
            </a:r>
          </a:p>
          <a:p>
            <a:r>
              <a:rPr lang="en-US" dirty="0" smtClean="0"/>
              <a:t>Female Avg. = 14-17 kcals/pound body weight</a:t>
            </a:r>
          </a:p>
          <a:p>
            <a:endParaRPr lang="en-US" dirty="0"/>
          </a:p>
        </p:txBody>
      </p:sp>
      <p:pic>
        <p:nvPicPr>
          <p:cNvPr id="4098" name="Picture 2" descr="C:\Documents and Settings\GAM10096\Local Settings\Temporary Internet Files\Content.IE5\GA6GX8VY\MC90044045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62400"/>
            <a:ext cx="1828800"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8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Weight Gain</a:t>
            </a:r>
            <a:endParaRPr lang="en-US" dirty="0"/>
          </a:p>
        </p:txBody>
      </p:sp>
      <p:sp>
        <p:nvSpPr>
          <p:cNvPr id="3" name="Content Placeholder 2"/>
          <p:cNvSpPr>
            <a:spLocks noGrp="1"/>
          </p:cNvSpPr>
          <p:nvPr>
            <p:ph idx="1"/>
          </p:nvPr>
        </p:nvSpPr>
        <p:spPr/>
        <p:txBody>
          <a:bodyPr/>
          <a:lstStyle/>
          <a:p>
            <a:r>
              <a:rPr lang="en-US" dirty="0" smtClean="0"/>
              <a:t>0.5 to 1 pound per week</a:t>
            </a:r>
          </a:p>
          <a:p>
            <a:r>
              <a:rPr lang="en-US" dirty="0" smtClean="0"/>
              <a:t>Goal is an extra 350 calories per day</a:t>
            </a:r>
          </a:p>
          <a:p>
            <a:r>
              <a:rPr lang="en-US" dirty="0" smtClean="0"/>
              <a:t>Weight training</a:t>
            </a:r>
            <a:endParaRPr lang="en-US" dirty="0"/>
          </a:p>
        </p:txBody>
      </p:sp>
      <p:pic>
        <p:nvPicPr>
          <p:cNvPr id="13314" name="Picture 2" descr="C:\Documents and Settings\GAM10096\Local Settings\Temporary Internet Files\Content.IE5\GA6GX8VY\MC9004419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3581400"/>
            <a:ext cx="2301875" cy="164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5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Weight Loss</a:t>
            </a:r>
            <a:endParaRPr lang="en-US" dirty="0"/>
          </a:p>
        </p:txBody>
      </p:sp>
      <p:sp>
        <p:nvSpPr>
          <p:cNvPr id="3" name="Content Placeholder 2"/>
          <p:cNvSpPr>
            <a:spLocks noGrp="1"/>
          </p:cNvSpPr>
          <p:nvPr>
            <p:ph idx="1"/>
          </p:nvPr>
        </p:nvSpPr>
        <p:spPr/>
        <p:txBody>
          <a:bodyPr/>
          <a:lstStyle/>
          <a:p>
            <a:r>
              <a:rPr lang="en-US" dirty="0" smtClean="0"/>
              <a:t>1-2 pounds per week</a:t>
            </a:r>
          </a:p>
          <a:p>
            <a:r>
              <a:rPr lang="en-US" dirty="0" smtClean="0"/>
              <a:t>3,500 kcals = 1 pound of fat</a:t>
            </a:r>
          </a:p>
          <a:p>
            <a:r>
              <a:rPr lang="en-US" dirty="0" smtClean="0"/>
              <a:t>Need to create calorie deficit to loose weight</a:t>
            </a:r>
            <a:endParaRPr lang="en-US" dirty="0"/>
          </a:p>
        </p:txBody>
      </p:sp>
      <p:pic>
        <p:nvPicPr>
          <p:cNvPr id="6146" name="Picture 2" descr="C:\Documents and Settings\GAM10096\Local Settings\Temporary Internet Files\Content.IE5\XS455Y7L\MC9004419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025" y="3886200"/>
            <a:ext cx="36639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2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lstStyle/>
          <a:p>
            <a:r>
              <a:rPr lang="en-US" dirty="0" smtClean="0"/>
              <a:t>The process by which a living organism assimilates food and uses it for growth and for replacement of tissues</a:t>
            </a:r>
          </a:p>
          <a:p>
            <a:r>
              <a:rPr lang="en-US" dirty="0" smtClean="0"/>
              <a:t>The study of science that deals with food</a:t>
            </a:r>
          </a:p>
          <a:p>
            <a:r>
              <a:rPr lang="en-US" dirty="0"/>
              <a:t>Proper nutrition can reduce likelihood of injury and increase performance</a:t>
            </a:r>
          </a:p>
        </p:txBody>
      </p:sp>
      <p:pic>
        <p:nvPicPr>
          <p:cNvPr id="1026" name="Picture 2" descr="C:\Users\gam10096\AppData\Local\Microsoft\Windows\Temporary Internet Files\Content.IE5\MB1W3W7F\MC9000234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457" y="3657600"/>
            <a:ext cx="2210802" cy="221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approach</a:t>
            </a:r>
            <a:endParaRPr lang="en-US" dirty="0"/>
          </a:p>
        </p:txBody>
      </p:sp>
      <p:sp>
        <p:nvSpPr>
          <p:cNvPr id="3" name="Content Placeholder 2"/>
          <p:cNvSpPr>
            <a:spLocks noGrp="1"/>
          </p:cNvSpPr>
          <p:nvPr>
            <p:ph idx="1"/>
          </p:nvPr>
        </p:nvSpPr>
        <p:spPr/>
        <p:txBody>
          <a:bodyPr/>
          <a:lstStyle/>
          <a:p>
            <a:r>
              <a:rPr lang="en-US" dirty="0" smtClean="0"/>
              <a:t>Combining caloric restriction with exercise</a:t>
            </a:r>
            <a:endParaRPr lang="en-US" dirty="0"/>
          </a:p>
        </p:txBody>
      </p:sp>
      <p:pic>
        <p:nvPicPr>
          <p:cNvPr id="11267" name="Picture 3" descr="C:\Documents and Settings\GAM10096\Local Settings\Temporary Internet Files\Content.IE5\GA6GX8VY\MC9003607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362200"/>
            <a:ext cx="1295400" cy="373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	</a:t>
            </a:r>
            <a:endParaRPr lang="en-US" dirty="0"/>
          </a:p>
        </p:txBody>
      </p:sp>
      <p:sp>
        <p:nvSpPr>
          <p:cNvPr id="3" name="Content Placeholder 2"/>
          <p:cNvSpPr>
            <a:spLocks noGrp="1"/>
          </p:cNvSpPr>
          <p:nvPr>
            <p:ph idx="1"/>
          </p:nvPr>
        </p:nvSpPr>
        <p:spPr/>
        <p:txBody>
          <a:bodyPr/>
          <a:lstStyle/>
          <a:p>
            <a:r>
              <a:rPr lang="en-US" dirty="0" smtClean="0"/>
              <a:t>Non-athletes = 3% to 8%</a:t>
            </a:r>
          </a:p>
          <a:p>
            <a:r>
              <a:rPr lang="en-US" dirty="0" smtClean="0"/>
              <a:t>Female athletes = 15-62%</a:t>
            </a:r>
          </a:p>
          <a:p>
            <a:endParaRPr lang="en-US" dirty="0"/>
          </a:p>
        </p:txBody>
      </p:sp>
      <p:pic>
        <p:nvPicPr>
          <p:cNvPr id="5122" name="Picture 2" descr="C:\Users\gam10096\AppData\Local\Microsoft\Windows\Temporary Internet Files\Content.IE5\0HEOPGDF\MC9000234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657600"/>
            <a:ext cx="1816455" cy="188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4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Bulimia Nervosa</a:t>
            </a:r>
            <a:r>
              <a:rPr lang="en-US" dirty="0" smtClean="0"/>
              <a:t>?</a:t>
            </a:r>
            <a:endParaRPr lang="en-US" dirty="0"/>
          </a:p>
        </p:txBody>
      </p:sp>
      <p:sp>
        <p:nvSpPr>
          <p:cNvPr id="3" name="Content Placeholder 2"/>
          <p:cNvSpPr>
            <a:spLocks noGrp="1"/>
          </p:cNvSpPr>
          <p:nvPr>
            <p:ph idx="1"/>
          </p:nvPr>
        </p:nvSpPr>
        <p:spPr/>
        <p:txBody>
          <a:bodyPr/>
          <a:lstStyle/>
          <a:p>
            <a:r>
              <a:rPr lang="en-US" dirty="0" smtClean="0"/>
              <a:t>Characterized by binging and purging, fasting on day eating the next</a:t>
            </a:r>
          </a:p>
          <a:p>
            <a:r>
              <a:rPr lang="en-US" dirty="0" smtClean="0"/>
              <a:t>What physical problems can they experience?</a:t>
            </a:r>
          </a:p>
        </p:txBody>
      </p:sp>
      <p:pic>
        <p:nvPicPr>
          <p:cNvPr id="4098" name="Picture 2" descr="C:\Documents and Settings\GAM10096\Local Settings\Temporary Internet Files\Content.IE5\U0PDON88\MC9003590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886200"/>
            <a:ext cx="1103681" cy="180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Anorexia Nervosa</a:t>
            </a:r>
            <a:r>
              <a:rPr lang="en-US" dirty="0" smtClean="0"/>
              <a:t>?</a:t>
            </a:r>
            <a:endParaRPr lang="en-US" dirty="0"/>
          </a:p>
        </p:txBody>
      </p:sp>
      <p:sp>
        <p:nvSpPr>
          <p:cNvPr id="3" name="Content Placeholder 2"/>
          <p:cNvSpPr>
            <a:spLocks noGrp="1"/>
          </p:cNvSpPr>
          <p:nvPr>
            <p:ph idx="1"/>
          </p:nvPr>
        </p:nvSpPr>
        <p:spPr/>
        <p:txBody>
          <a:bodyPr/>
          <a:lstStyle/>
          <a:p>
            <a:r>
              <a:rPr lang="en-US" dirty="0" smtClean="0"/>
              <a:t>Severe loss of appetite</a:t>
            </a:r>
          </a:p>
          <a:p>
            <a:r>
              <a:rPr lang="en-US" dirty="0" smtClean="0"/>
              <a:t>What physical problems can they experience?</a:t>
            </a:r>
            <a:endParaRPr lang="en-US" dirty="0"/>
          </a:p>
        </p:txBody>
      </p:sp>
      <p:pic>
        <p:nvPicPr>
          <p:cNvPr id="3074" name="Picture 2" descr="C:\Documents and Settings\GAM10096\Local Settings\Temporary Internet Files\Content.IE5\GA6GX8VY\MC9001963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657600"/>
            <a:ext cx="1785823" cy="168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manorexia</a:t>
            </a:r>
            <a:r>
              <a:rPr lang="en-US" dirty="0" smtClean="0"/>
              <a:t>?	</a:t>
            </a:r>
            <a:endParaRPr lang="en-US" dirty="0"/>
          </a:p>
        </p:txBody>
      </p:sp>
      <p:sp>
        <p:nvSpPr>
          <p:cNvPr id="3" name="Content Placeholder 2"/>
          <p:cNvSpPr>
            <a:spLocks noGrp="1"/>
          </p:cNvSpPr>
          <p:nvPr>
            <p:ph idx="1"/>
          </p:nvPr>
        </p:nvSpPr>
        <p:spPr/>
        <p:txBody>
          <a:bodyPr/>
          <a:lstStyle/>
          <a:p>
            <a:r>
              <a:rPr lang="en-US" dirty="0" smtClean="0"/>
              <a:t>Eating disorder in men</a:t>
            </a:r>
            <a:endParaRPr lang="en-US" dirty="0"/>
          </a:p>
        </p:txBody>
      </p:sp>
      <p:pic>
        <p:nvPicPr>
          <p:cNvPr id="6146" name="Picture 2" descr="C:\Users\gam10096\AppData\Local\Microsoft\Windows\Temporary Internet Files\Content.IE5\G9SWIYRY\MP9004424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24200"/>
            <a:ext cx="3543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5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Female Athlete Triad</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547" y="2057400"/>
            <a:ext cx="452822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21223" y="5791200"/>
            <a:ext cx="3566874" cy="369332"/>
          </a:xfrm>
          <a:prstGeom prst="rect">
            <a:avLst/>
          </a:prstGeom>
        </p:spPr>
        <p:txBody>
          <a:bodyPr wrap="none">
            <a:spAutoFit/>
          </a:bodyPr>
          <a:lstStyle/>
          <a:p>
            <a:r>
              <a:rPr lang="en-US" dirty="0"/>
              <a:t>http://www.femaleathletetriad.org/</a:t>
            </a:r>
          </a:p>
        </p:txBody>
      </p:sp>
    </p:spTree>
    <p:extLst>
      <p:ext uri="{BB962C8B-B14F-4D97-AF65-F5344CB8AC3E}">
        <p14:creationId xmlns:p14="http://schemas.microsoft.com/office/powerpoint/2010/main" val="20344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Triad</a:t>
            </a:r>
            <a:endParaRPr lang="en-US" dirty="0"/>
          </a:p>
        </p:txBody>
      </p:sp>
      <p:sp>
        <p:nvSpPr>
          <p:cNvPr id="4" name="Content Placeholder 3"/>
          <p:cNvSpPr>
            <a:spLocks noGrp="1"/>
          </p:cNvSpPr>
          <p:nvPr>
            <p:ph idx="1"/>
          </p:nvPr>
        </p:nvSpPr>
        <p:spPr/>
        <p:txBody>
          <a:bodyPr>
            <a:normAutofit/>
          </a:bodyPr>
          <a:lstStyle/>
          <a:p>
            <a:r>
              <a:rPr lang="en-US" dirty="0"/>
              <a:t>can involve a conscious restriction of food intake, problems with body image and a high drive for thinness.  Sometimes, these conditions can lead to disordered eating, or more serious eating problems, like anorexia or bulimia.</a:t>
            </a:r>
          </a:p>
          <a:p>
            <a:r>
              <a:rPr lang="en-US" dirty="0" smtClean="0"/>
              <a:t>Amenorrhea – defined </a:t>
            </a:r>
            <a:r>
              <a:rPr lang="en-US" dirty="0"/>
              <a:t>as no menstrual period for 3 months </a:t>
            </a:r>
            <a:endParaRPr lang="en-US" dirty="0" smtClean="0"/>
          </a:p>
          <a:p>
            <a:r>
              <a:rPr lang="en-US" dirty="0"/>
              <a:t>higher risk for low bone mass leading to weakened bones, called osteoporosis in its severe form.  This type of bone loss can cause an increased risk of fractures, including stress fractures.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8602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Signs and Symptoms</a:t>
            </a:r>
            <a:endParaRPr lang="en-US" dirty="0"/>
          </a:p>
        </p:txBody>
      </p:sp>
      <p:sp>
        <p:nvSpPr>
          <p:cNvPr id="3" name="Content Placeholder 2"/>
          <p:cNvSpPr>
            <a:spLocks noGrp="1"/>
          </p:cNvSpPr>
          <p:nvPr>
            <p:ph idx="1"/>
          </p:nvPr>
        </p:nvSpPr>
        <p:spPr/>
        <p:txBody>
          <a:bodyPr>
            <a:normAutofit/>
          </a:bodyPr>
          <a:lstStyle/>
          <a:p>
            <a:r>
              <a:rPr lang="en-US" dirty="0" smtClean="0"/>
              <a:t>Irregular </a:t>
            </a:r>
            <a:r>
              <a:rPr lang="en-US" dirty="0"/>
              <a:t>or absent menstrual cycles</a:t>
            </a:r>
          </a:p>
          <a:p>
            <a:r>
              <a:rPr lang="en-US" dirty="0" smtClean="0"/>
              <a:t>Always </a:t>
            </a:r>
            <a:r>
              <a:rPr lang="en-US" dirty="0"/>
              <a:t>feeling tired and fatigued </a:t>
            </a:r>
            <a:endParaRPr lang="en-US" dirty="0" smtClean="0"/>
          </a:p>
          <a:p>
            <a:r>
              <a:rPr lang="en-US" dirty="0" smtClean="0"/>
              <a:t>Problems </a:t>
            </a:r>
            <a:r>
              <a:rPr lang="en-US" dirty="0"/>
              <a:t>sleeping</a:t>
            </a:r>
          </a:p>
          <a:p>
            <a:r>
              <a:rPr lang="en-US" dirty="0" smtClean="0"/>
              <a:t>Stress </a:t>
            </a:r>
            <a:r>
              <a:rPr lang="en-US" dirty="0"/>
              <a:t>fractures and frequent or recurrent injuries</a:t>
            </a:r>
          </a:p>
          <a:p>
            <a:r>
              <a:rPr lang="en-US" dirty="0" smtClean="0"/>
              <a:t>Often </a:t>
            </a:r>
            <a:r>
              <a:rPr lang="en-US" dirty="0"/>
              <a:t>restricting food intake</a:t>
            </a:r>
          </a:p>
          <a:p>
            <a:r>
              <a:rPr lang="en-US" dirty="0" smtClean="0"/>
              <a:t>Constantly </a:t>
            </a:r>
            <a:r>
              <a:rPr lang="en-US" dirty="0"/>
              <a:t>striving to be thin</a:t>
            </a:r>
          </a:p>
          <a:p>
            <a:r>
              <a:rPr lang="en-US" dirty="0" smtClean="0"/>
              <a:t>Eating </a:t>
            </a:r>
            <a:r>
              <a:rPr lang="en-US" dirty="0"/>
              <a:t>less than needed in an effort to improve performance or physical appearance</a:t>
            </a:r>
          </a:p>
          <a:p>
            <a:r>
              <a:rPr lang="en-US" dirty="0" smtClean="0"/>
              <a:t>Cold </a:t>
            </a:r>
            <a:r>
              <a:rPr lang="en-US" dirty="0"/>
              <a:t>hands and </a:t>
            </a:r>
            <a:r>
              <a:rPr lang="en-US" dirty="0" smtClean="0"/>
              <a:t>feet</a:t>
            </a:r>
            <a:endParaRPr lang="en-US" dirty="0"/>
          </a:p>
        </p:txBody>
      </p:sp>
    </p:spTree>
    <p:extLst>
      <p:ext uri="{BB962C8B-B14F-4D97-AF65-F5344CB8AC3E}">
        <p14:creationId xmlns:p14="http://schemas.microsoft.com/office/powerpoint/2010/main" val="403739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a:bodyPr>
          <a:lstStyle/>
          <a:p>
            <a:r>
              <a:rPr lang="en-US" dirty="0"/>
              <a:t>Playing sports that require weight checks</a:t>
            </a:r>
          </a:p>
          <a:p>
            <a:r>
              <a:rPr lang="en-US" dirty="0"/>
              <a:t>Social isolation due to sporting activities</a:t>
            </a:r>
          </a:p>
          <a:p>
            <a:r>
              <a:rPr lang="en-US" dirty="0"/>
              <a:t>Exercising more than necessary for a sport</a:t>
            </a:r>
          </a:p>
          <a:p>
            <a:r>
              <a:rPr lang="en-US" dirty="0"/>
              <a:t>Pressure to “win at all costs”</a:t>
            </a:r>
          </a:p>
          <a:p>
            <a:r>
              <a:rPr lang="en-US" dirty="0"/>
              <a:t>Punitive consequences for weight gain</a:t>
            </a:r>
          </a:p>
          <a:p>
            <a:r>
              <a:rPr lang="en-US" dirty="0"/>
              <a:t>Controlling parents and/or coaches</a:t>
            </a:r>
          </a:p>
          <a:p>
            <a:r>
              <a:rPr lang="en-US" dirty="0"/>
              <a:t>Being a gymnast, figure skater, ballet dancer, distance runner, swimmer or diver where undue emphasis is placed on having a low body weight and a lean </a:t>
            </a:r>
            <a:r>
              <a:rPr lang="en-US" dirty="0" smtClean="0"/>
              <a:t>physique</a:t>
            </a:r>
            <a:endParaRPr lang="en-US" dirty="0"/>
          </a:p>
        </p:txBody>
      </p:sp>
    </p:spTree>
    <p:extLst>
      <p:ext uri="{BB962C8B-B14F-4D97-AF65-F5344CB8AC3E}">
        <p14:creationId xmlns:p14="http://schemas.microsoft.com/office/powerpoint/2010/main" val="117639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 proper pre-exercise meal do for the athlete</a:t>
            </a:r>
            <a:r>
              <a:rPr lang="en-US" dirty="0" smtClean="0"/>
              <a:t>?</a:t>
            </a:r>
            <a:endParaRPr lang="en-US" dirty="0"/>
          </a:p>
        </p:txBody>
      </p:sp>
      <p:sp>
        <p:nvSpPr>
          <p:cNvPr id="3" name="Content Placeholder 2"/>
          <p:cNvSpPr>
            <a:spLocks noGrp="1"/>
          </p:cNvSpPr>
          <p:nvPr>
            <p:ph idx="1"/>
          </p:nvPr>
        </p:nvSpPr>
        <p:spPr/>
        <p:txBody>
          <a:bodyPr/>
          <a:lstStyle/>
          <a:p>
            <a:r>
              <a:rPr lang="en-US" dirty="0" smtClean="0"/>
              <a:t>Prevent hunger during exercise and maintain adequate blood sugar levels</a:t>
            </a:r>
          </a:p>
          <a:p>
            <a:r>
              <a:rPr lang="en-US" dirty="0" smtClean="0"/>
              <a:t>1-4 hours prior to the event</a:t>
            </a:r>
          </a:p>
          <a:p>
            <a:r>
              <a:rPr lang="en-US" dirty="0" smtClean="0"/>
              <a:t>Depends on the type/length of event</a:t>
            </a:r>
          </a:p>
          <a:p>
            <a:r>
              <a:rPr lang="en-US" dirty="0" smtClean="0"/>
              <a:t>What food should be avoided?</a:t>
            </a:r>
          </a:p>
          <a:p>
            <a:endParaRPr lang="en-US" dirty="0"/>
          </a:p>
        </p:txBody>
      </p:sp>
      <p:pic>
        <p:nvPicPr>
          <p:cNvPr id="1026" name="Picture 2" descr="C:\Documents and Settings\GAM10096\Local Settings\Temporary Internet Files\Content.IE5\GA6GX8VY\MC9002329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86200"/>
            <a:ext cx="1350475" cy="185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the body</a:t>
            </a:r>
            <a:endParaRPr lang="en-US" dirty="0"/>
          </a:p>
        </p:txBody>
      </p:sp>
      <p:sp>
        <p:nvSpPr>
          <p:cNvPr id="3" name="Content Placeholder 2"/>
          <p:cNvSpPr>
            <a:spLocks noGrp="1"/>
          </p:cNvSpPr>
          <p:nvPr>
            <p:ph idx="1"/>
          </p:nvPr>
        </p:nvSpPr>
        <p:spPr/>
        <p:txBody>
          <a:bodyPr/>
          <a:lstStyle/>
          <a:p>
            <a:r>
              <a:rPr lang="en-US" dirty="0" smtClean="0"/>
              <a:t>Energy – power to do work or to produce heat</a:t>
            </a:r>
          </a:p>
          <a:p>
            <a:r>
              <a:rPr lang="en-US" dirty="0" smtClean="0"/>
              <a:t>Energy cannot be created or destroyed</a:t>
            </a:r>
          </a:p>
          <a:p>
            <a:r>
              <a:rPr lang="en-US" dirty="0" smtClean="0"/>
              <a:t>Energy is needed for:</a:t>
            </a:r>
          </a:p>
          <a:p>
            <a:pPr lvl="1"/>
            <a:r>
              <a:rPr lang="en-US" dirty="0" smtClean="0"/>
              <a:t>Maintaining body functions</a:t>
            </a:r>
          </a:p>
          <a:p>
            <a:pPr lvl="1"/>
            <a:r>
              <a:rPr lang="en-US" dirty="0" smtClean="0"/>
              <a:t>Create movement</a:t>
            </a:r>
          </a:p>
          <a:p>
            <a:pPr lvl="1"/>
            <a:r>
              <a:rPr lang="en-US" dirty="0" smtClean="0"/>
              <a:t>Growth and repair of tissue</a:t>
            </a:r>
            <a:endParaRPr lang="en-US" dirty="0"/>
          </a:p>
          <a:p>
            <a:endParaRPr lang="en-US" dirty="0" smtClean="0"/>
          </a:p>
        </p:txBody>
      </p:sp>
      <p:pic>
        <p:nvPicPr>
          <p:cNvPr id="2050" name="Picture 2" descr="C:\Users\gam10096\AppData\Local\Microsoft\Windows\Temporary Internet Files\Content.IE5\0HEOPGDF\MC9004418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40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 of diet helps speed the recovery following exercise</a:t>
            </a:r>
            <a:r>
              <a:rPr lang="en-US" dirty="0" smtClean="0"/>
              <a:t>?</a:t>
            </a:r>
            <a:endParaRPr lang="en-US" dirty="0"/>
          </a:p>
        </p:txBody>
      </p:sp>
      <p:sp>
        <p:nvSpPr>
          <p:cNvPr id="3" name="Content Placeholder 2"/>
          <p:cNvSpPr>
            <a:spLocks noGrp="1"/>
          </p:cNvSpPr>
          <p:nvPr>
            <p:ph idx="1"/>
          </p:nvPr>
        </p:nvSpPr>
        <p:spPr/>
        <p:txBody>
          <a:bodyPr/>
          <a:lstStyle/>
          <a:p>
            <a:r>
              <a:rPr lang="en-US" dirty="0" smtClean="0"/>
              <a:t>High carbohydrate will help replace glycogen immediately after exercise</a:t>
            </a:r>
          </a:p>
        </p:txBody>
      </p:sp>
      <p:pic>
        <p:nvPicPr>
          <p:cNvPr id="2050" name="Picture 2" descr="C:\Documents and Settings\GAM10096\Local Settings\Temporary Internet Files\Content.IE5\GA6GX8VY\MC900232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276600"/>
            <a:ext cx="1534562" cy="200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9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Weight</a:t>
            </a:r>
            <a:endParaRPr lang="en-US" dirty="0"/>
          </a:p>
        </p:txBody>
      </p:sp>
      <p:sp>
        <p:nvSpPr>
          <p:cNvPr id="3" name="Content Placeholder 2"/>
          <p:cNvSpPr>
            <a:spLocks noGrp="1"/>
          </p:cNvSpPr>
          <p:nvPr>
            <p:ph idx="1"/>
          </p:nvPr>
        </p:nvSpPr>
        <p:spPr/>
        <p:txBody>
          <a:bodyPr/>
          <a:lstStyle/>
          <a:p>
            <a:r>
              <a:rPr lang="en-US" dirty="0" smtClean="0"/>
              <a:t>Body Mass Index (BMI) = weight/height/height x 703</a:t>
            </a:r>
          </a:p>
          <a:p>
            <a:pPr lvl="1"/>
            <a:r>
              <a:rPr lang="en-US" dirty="0" smtClean="0"/>
              <a:t>Normal = 18 – 25</a:t>
            </a:r>
          </a:p>
          <a:p>
            <a:pPr lvl="1"/>
            <a:r>
              <a:rPr lang="en-US" dirty="0" smtClean="0"/>
              <a:t>Overweight = 25-30</a:t>
            </a:r>
          </a:p>
          <a:p>
            <a:pPr lvl="1"/>
            <a:r>
              <a:rPr lang="en-US" dirty="0" smtClean="0"/>
              <a:t>Obese = &gt;30</a:t>
            </a:r>
          </a:p>
          <a:p>
            <a:r>
              <a:rPr lang="en-US" dirty="0" smtClean="0"/>
              <a:t>May overestimate body fat in athletes and other who have muscular build</a:t>
            </a:r>
          </a:p>
          <a:p>
            <a:r>
              <a:rPr lang="en-US" dirty="0" smtClean="0"/>
              <a:t>May underestimate body fat in older persons and others who have lost muscle mass</a:t>
            </a:r>
          </a:p>
        </p:txBody>
      </p:sp>
    </p:spTree>
    <p:extLst>
      <p:ext uri="{BB962C8B-B14F-4D97-AF65-F5344CB8AC3E}">
        <p14:creationId xmlns:p14="http://schemas.microsoft.com/office/powerpoint/2010/main" val="413702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body composition</a:t>
            </a:r>
            <a:r>
              <a:rPr lang="en-US" dirty="0" smtClean="0"/>
              <a:t>?</a:t>
            </a:r>
            <a:endParaRPr lang="en-US" dirty="0"/>
          </a:p>
        </p:txBody>
      </p:sp>
      <p:sp>
        <p:nvSpPr>
          <p:cNvPr id="3" name="Content Placeholder 2"/>
          <p:cNvSpPr>
            <a:spLocks noGrp="1"/>
          </p:cNvSpPr>
          <p:nvPr>
            <p:ph idx="1"/>
          </p:nvPr>
        </p:nvSpPr>
        <p:spPr/>
        <p:txBody>
          <a:bodyPr/>
          <a:lstStyle/>
          <a:p>
            <a:r>
              <a:rPr lang="en-US" dirty="0" smtClean="0"/>
              <a:t>Lean body mass</a:t>
            </a:r>
          </a:p>
          <a:p>
            <a:r>
              <a:rPr lang="en-US" dirty="0" smtClean="0"/>
              <a:t>Body fat</a:t>
            </a:r>
          </a:p>
          <a:p>
            <a:r>
              <a:rPr lang="en-US" dirty="0" smtClean="0"/>
              <a:t>Usually given as percentage of fat</a:t>
            </a:r>
          </a:p>
          <a:p>
            <a:r>
              <a:rPr lang="en-US" dirty="0" smtClean="0"/>
              <a:t>Males around 15%</a:t>
            </a:r>
          </a:p>
          <a:p>
            <a:r>
              <a:rPr lang="en-US" dirty="0" smtClean="0"/>
              <a:t>Females around 20-25%</a:t>
            </a:r>
          </a:p>
          <a:p>
            <a:r>
              <a:rPr lang="en-US" dirty="0" smtClean="0"/>
              <a:t>How is it measured?</a:t>
            </a:r>
            <a:endParaRPr lang="en-US" dirty="0"/>
          </a:p>
        </p:txBody>
      </p:sp>
      <p:pic>
        <p:nvPicPr>
          <p:cNvPr id="5122" name="Picture 2" descr="C:\Documents and Settings\GAM10096\Local Settings\Temporary Internet Files\Content.IE5\U0PDON88\MP9004307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72000" y="3124200"/>
            <a:ext cx="232179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1026" name="Picture 2" descr="C:\Users\gam10096\AppData\Local\Microsoft\Windows\Temporary Internet Files\Content.IE5\0KNGJ4J4\panda-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3159" y="1447800"/>
            <a:ext cx="506808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a:t>
            </a:r>
            <a:endParaRPr lang="en-US" dirty="0"/>
          </a:p>
        </p:txBody>
      </p:sp>
      <p:sp>
        <p:nvSpPr>
          <p:cNvPr id="3" name="Content Placeholder 2"/>
          <p:cNvSpPr>
            <a:spLocks noGrp="1"/>
          </p:cNvSpPr>
          <p:nvPr>
            <p:ph idx="1"/>
          </p:nvPr>
        </p:nvSpPr>
        <p:spPr/>
        <p:txBody>
          <a:bodyPr/>
          <a:lstStyle/>
          <a:p>
            <a:r>
              <a:rPr lang="en-US" dirty="0" smtClean="0"/>
              <a:t>Measurement of energy </a:t>
            </a:r>
          </a:p>
          <a:p>
            <a:r>
              <a:rPr lang="en-US" dirty="0" smtClean="0"/>
              <a:t>The number of Kcals in food = energy value in food</a:t>
            </a:r>
          </a:p>
          <a:p>
            <a:pPr lvl="1"/>
            <a:r>
              <a:rPr lang="en-US" dirty="0" smtClean="0"/>
              <a:t>Carbohydrates – 4 kcal/g</a:t>
            </a:r>
          </a:p>
          <a:p>
            <a:pPr lvl="1"/>
            <a:r>
              <a:rPr lang="en-US" dirty="0" smtClean="0"/>
              <a:t>Protein – 4 kcal/g</a:t>
            </a:r>
          </a:p>
          <a:p>
            <a:pPr lvl="1"/>
            <a:r>
              <a:rPr lang="en-US" dirty="0" smtClean="0"/>
              <a:t>Fat – 9 kcal/g</a:t>
            </a:r>
          </a:p>
          <a:p>
            <a:pPr lvl="1"/>
            <a:r>
              <a:rPr lang="en-US" dirty="0" smtClean="0"/>
              <a:t>Alcohol – 7 kcal/g</a:t>
            </a:r>
          </a:p>
          <a:p>
            <a:pPr marL="411480" lvl="1" indent="0">
              <a:buNone/>
            </a:pPr>
            <a:endParaRPr lang="en-US" dirty="0"/>
          </a:p>
          <a:p>
            <a:endParaRPr lang="en-US" dirty="0"/>
          </a:p>
        </p:txBody>
      </p:sp>
      <p:pic>
        <p:nvPicPr>
          <p:cNvPr id="3074" name="Picture 2" descr="C:\Users\gam10096\AppData\Local\Microsoft\Windows\Temporary Internet Files\Content.IE5\G9SWIYRY\MP9003993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4544" y="3733800"/>
            <a:ext cx="1658112" cy="207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metabolism?</a:t>
            </a:r>
            <a:endParaRPr lang="en-US" dirty="0"/>
          </a:p>
        </p:txBody>
      </p:sp>
      <p:sp>
        <p:nvSpPr>
          <p:cNvPr id="3" name="Content Placeholder 2"/>
          <p:cNvSpPr>
            <a:spLocks noGrp="1"/>
          </p:cNvSpPr>
          <p:nvPr>
            <p:ph idx="1"/>
          </p:nvPr>
        </p:nvSpPr>
        <p:spPr/>
        <p:txBody>
          <a:bodyPr/>
          <a:lstStyle/>
          <a:p>
            <a:r>
              <a:rPr lang="en-US" dirty="0" smtClean="0"/>
              <a:t>The sum of all physical and chemical process that take place in the body</a:t>
            </a:r>
          </a:p>
          <a:p>
            <a:r>
              <a:rPr lang="en-US" dirty="0" smtClean="0"/>
              <a:t>Conversion of food to energy</a:t>
            </a:r>
            <a:endParaRPr lang="en-US" dirty="0"/>
          </a:p>
        </p:txBody>
      </p:sp>
      <p:pic>
        <p:nvPicPr>
          <p:cNvPr id="4098" name="Picture 2" descr="C:\Documents and Settings\GAM10096\Local Settings\Temporary Internet Files\Content.IE5\GA6GX8VY\MC9004404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460044"/>
            <a:ext cx="1828800"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9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a:t>
            </a:r>
            <a:endParaRPr lang="en-US" dirty="0"/>
          </a:p>
        </p:txBody>
      </p:sp>
      <p:sp>
        <p:nvSpPr>
          <p:cNvPr id="3" name="Content Placeholder 2"/>
          <p:cNvSpPr>
            <a:spLocks noGrp="1"/>
          </p:cNvSpPr>
          <p:nvPr>
            <p:ph idx="1"/>
          </p:nvPr>
        </p:nvSpPr>
        <p:spPr/>
        <p:txBody>
          <a:bodyPr/>
          <a:lstStyle/>
          <a:p>
            <a:r>
              <a:rPr lang="en-US" dirty="0" smtClean="0"/>
              <a:t>Carbohydrates</a:t>
            </a:r>
          </a:p>
          <a:p>
            <a:r>
              <a:rPr lang="en-US" dirty="0" smtClean="0"/>
              <a:t>Fats</a:t>
            </a:r>
          </a:p>
          <a:p>
            <a:r>
              <a:rPr lang="en-US" dirty="0" smtClean="0"/>
              <a:t>Proteins</a:t>
            </a:r>
          </a:p>
          <a:p>
            <a:r>
              <a:rPr lang="en-US" dirty="0" smtClean="0"/>
              <a:t>Vitamins</a:t>
            </a:r>
          </a:p>
          <a:p>
            <a:r>
              <a:rPr lang="en-US" dirty="0" smtClean="0"/>
              <a:t>Minerals</a:t>
            </a:r>
          </a:p>
          <a:p>
            <a:r>
              <a:rPr lang="en-US" dirty="0" smtClean="0"/>
              <a:t>Water</a:t>
            </a:r>
          </a:p>
          <a:p>
            <a:r>
              <a:rPr lang="en-US" dirty="0" smtClean="0"/>
              <a:t>(fiber)</a:t>
            </a:r>
          </a:p>
          <a:p>
            <a:endParaRPr lang="en-US" dirty="0"/>
          </a:p>
        </p:txBody>
      </p:sp>
      <p:pic>
        <p:nvPicPr>
          <p:cNvPr id="4098" name="Picture 2" descr="C:\Users\gam10096\AppData\Local\Microsoft\Windows\Temporary Internet Files\Content.IE5\MB1W3W7F\MP9004387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828800"/>
            <a:ext cx="271246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lstStyle/>
          <a:p>
            <a:r>
              <a:rPr lang="en-US" dirty="0" smtClean="0"/>
              <a:t>Complex sugar that is a basic source of energy for the body</a:t>
            </a:r>
          </a:p>
          <a:p>
            <a:r>
              <a:rPr lang="en-US" dirty="0" smtClean="0"/>
              <a:t>Glucose, Fructose, </a:t>
            </a:r>
            <a:r>
              <a:rPr lang="en-US" dirty="0" err="1" smtClean="0"/>
              <a:t>galactose</a:t>
            </a:r>
            <a:endParaRPr lang="en-US" dirty="0" smtClean="0"/>
          </a:p>
          <a:p>
            <a:r>
              <a:rPr lang="en-US" dirty="0"/>
              <a:t>Only source of fuel for the </a:t>
            </a:r>
            <a:r>
              <a:rPr lang="en-US" dirty="0" smtClean="0"/>
              <a:t>brain </a:t>
            </a:r>
          </a:p>
          <a:p>
            <a:r>
              <a:rPr lang="en-US" dirty="0" smtClean="0"/>
              <a:t>Complex vs. Simple</a:t>
            </a:r>
          </a:p>
          <a:p>
            <a:r>
              <a:rPr lang="en-US" dirty="0" smtClean="0"/>
              <a:t>4 kcals per gram</a:t>
            </a:r>
          </a:p>
          <a:p>
            <a:r>
              <a:rPr lang="en-US" dirty="0" smtClean="0"/>
              <a:t>All types are converted to glucose and stored as glycogen</a:t>
            </a:r>
          </a:p>
          <a:p>
            <a:r>
              <a:rPr lang="en-US" dirty="0" smtClean="0"/>
              <a:t>Insulin</a:t>
            </a:r>
          </a:p>
          <a:p>
            <a:endParaRPr lang="en-US" dirty="0" smtClean="0"/>
          </a:p>
          <a:p>
            <a:pPr marL="0" indent="0">
              <a:buNone/>
            </a:pPr>
            <a:endParaRPr lang="en-US" dirty="0"/>
          </a:p>
        </p:txBody>
      </p:sp>
      <p:pic>
        <p:nvPicPr>
          <p:cNvPr id="9218" name="Picture 2" descr="C:\Documents and Settings\GAM10096\Local Settings\Temporary Internet Files\Content.IE5\XS455Y7L\MC9004418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19600"/>
            <a:ext cx="182245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1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a:t>
            </a:r>
            <a:endParaRPr lang="en-US" dirty="0"/>
          </a:p>
        </p:txBody>
      </p:sp>
      <p:sp>
        <p:nvSpPr>
          <p:cNvPr id="3" name="Content Placeholder 2"/>
          <p:cNvSpPr>
            <a:spLocks noGrp="1"/>
          </p:cNvSpPr>
          <p:nvPr>
            <p:ph idx="1"/>
          </p:nvPr>
        </p:nvSpPr>
        <p:spPr/>
        <p:txBody>
          <a:bodyPr/>
          <a:lstStyle/>
          <a:p>
            <a:r>
              <a:rPr lang="en-US" dirty="0" smtClean="0"/>
              <a:t>Non-digestible form of Carbohydrate</a:t>
            </a:r>
          </a:p>
          <a:p>
            <a:r>
              <a:rPr lang="en-US" dirty="0" smtClean="0"/>
              <a:t>Soluble – helps lower cholesterol levels</a:t>
            </a:r>
          </a:p>
          <a:p>
            <a:r>
              <a:rPr lang="en-US" dirty="0" smtClean="0"/>
              <a:t>Insoluble – helps prevent constipation</a:t>
            </a:r>
          </a:p>
          <a:p>
            <a:r>
              <a:rPr lang="en-US" dirty="0" smtClean="0"/>
              <a:t>25 grams per day</a:t>
            </a:r>
          </a:p>
          <a:p>
            <a:r>
              <a:rPr lang="en-US" dirty="0" smtClean="0"/>
              <a:t>What happens with too much fiber?</a:t>
            </a:r>
            <a:endParaRPr lang="en-US" dirty="0"/>
          </a:p>
        </p:txBody>
      </p:sp>
      <p:pic>
        <p:nvPicPr>
          <p:cNvPr id="10242" name="Picture 2" descr="C:\Documents and Settings\GAM10096\Local Settings\Temporary Internet Files\Content.IE5\GA6GX8VY\MP9004392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62400"/>
            <a:ext cx="3435724" cy="22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1205</Words>
  <Application>Microsoft Office PowerPoint</Application>
  <PresentationFormat>On-screen Show (4:3)</PresentationFormat>
  <Paragraphs>188</Paragraphs>
  <Slides>43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43</vt:i4>
      </vt:variant>
    </vt:vector>
  </HeadingPairs>
  <TitlesOfParts>
    <vt:vector size="49" baseType="lpstr">
      <vt:lpstr>Arial</vt:lpstr>
      <vt:lpstr>Calibri</vt:lpstr>
      <vt:lpstr>Cambria</vt:lpstr>
      <vt:lpstr>iRespondGraphMaster</vt:lpstr>
      <vt:lpstr>Adjacency</vt:lpstr>
      <vt:lpstr>iRespondQuestionMaster</vt:lpstr>
      <vt:lpstr>Nutrition and the Athlete</vt:lpstr>
      <vt:lpstr>Learning Target</vt:lpstr>
      <vt:lpstr>Nutrition</vt:lpstr>
      <vt:lpstr>Energy in the body</vt:lpstr>
      <vt:lpstr>Calorie</vt:lpstr>
      <vt:lpstr>What is metabolism?</vt:lpstr>
      <vt:lpstr>Nutrients</vt:lpstr>
      <vt:lpstr>Carbohydrates</vt:lpstr>
      <vt:lpstr>Fiber</vt:lpstr>
      <vt:lpstr>Athletes and Carbohydrates</vt:lpstr>
      <vt:lpstr>Protein</vt:lpstr>
      <vt:lpstr>Athletes and Protein</vt:lpstr>
      <vt:lpstr>Fat</vt:lpstr>
      <vt:lpstr>Fat and Cholesterol</vt:lpstr>
      <vt:lpstr>Athletes and Fat</vt:lpstr>
      <vt:lpstr>Vitamins</vt:lpstr>
      <vt:lpstr>Minerals</vt:lpstr>
      <vt:lpstr>Athletes and Minerals</vt:lpstr>
      <vt:lpstr>Water</vt:lpstr>
      <vt:lpstr>What is dehydration?</vt:lpstr>
      <vt:lpstr>Two basic principles should be followed to create a healthy diet.</vt:lpstr>
      <vt:lpstr>What are Dietary Guidelines for Americans?</vt:lpstr>
      <vt:lpstr>Food Guide Pyramid</vt:lpstr>
      <vt:lpstr>MyPlate</vt:lpstr>
      <vt:lpstr>What is a “nutritional quack?”</vt:lpstr>
      <vt:lpstr>What is energy expenditure?</vt:lpstr>
      <vt:lpstr>What is energy intake?</vt:lpstr>
      <vt:lpstr>Weight Gain</vt:lpstr>
      <vt:lpstr>Weight Loss</vt:lpstr>
      <vt:lpstr>The best approach</vt:lpstr>
      <vt:lpstr>Eating Disorders </vt:lpstr>
      <vt:lpstr>What is Bulimia Nervosa?</vt:lpstr>
      <vt:lpstr>What is Anorexia Nervosa?</vt:lpstr>
      <vt:lpstr>What is manorexia? </vt:lpstr>
      <vt:lpstr>What is the Female Athlete Triad?</vt:lpstr>
      <vt:lpstr>The Triad</vt:lpstr>
      <vt:lpstr>Common Signs and Symptoms</vt:lpstr>
      <vt:lpstr>Risk Factors</vt:lpstr>
      <vt:lpstr>What does a proper pre-exercise meal do for the athlete?</vt:lpstr>
      <vt:lpstr>What type of diet helps speed the recovery following exercise?</vt:lpstr>
      <vt:lpstr>Ideal Weight</vt:lpstr>
      <vt:lpstr>What is body composition?</vt:lpstr>
      <vt:lpstr>The End</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install</dc:creator>
  <cp:lastModifiedBy>Angela Guggino</cp:lastModifiedBy>
  <cp:revision>88</cp:revision>
  <cp:lastPrinted>2012-03-26T16:01:28Z</cp:lastPrinted>
  <dcterms:created xsi:type="dcterms:W3CDTF">2012-03-22T15:18:48Z</dcterms:created>
  <dcterms:modified xsi:type="dcterms:W3CDTF">2017-12-04T15:18:02Z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epGraph">
    <vt:bool>false</vt:bool>
  </property>
  <property fmtid="{D5CDD505-2E9C-101B-9397-08002B2CF9AE}" pid="3" name="AutoReflect">
    <vt:bool>false</vt:bool>
  </property>
</Properties>
</file>