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60" r:id="rId6"/>
    <p:sldId id="277" r:id="rId7"/>
    <p:sldId id="261" r:id="rId8"/>
    <p:sldId id="278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9" r:id="rId22"/>
    <p:sldId id="280" r:id="rId23"/>
    <p:sldId id="281" r:id="rId24"/>
    <p:sldId id="282" r:id="rId25"/>
    <p:sldId id="25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A4E0D3-4C64-4E18-8A82-B5550E8A9C6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3996AF-F336-43A8-A254-410A554E0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9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A4E0D3-4C64-4E18-8A82-B5550E8A9C6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3996AF-F336-43A8-A254-410A554E0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A4E0D3-4C64-4E18-8A82-B5550E8A9C6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3996AF-F336-43A8-A254-410A554E0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9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A4E0D3-4C64-4E18-8A82-B5550E8A9C6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3996AF-F336-43A8-A254-410A554E0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5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A4E0D3-4C64-4E18-8A82-B5550E8A9C6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3996AF-F336-43A8-A254-410A554E0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8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A4E0D3-4C64-4E18-8A82-B5550E8A9C6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3996AF-F336-43A8-A254-410A554E0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9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A4E0D3-4C64-4E18-8A82-B5550E8A9C6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3996AF-F336-43A8-A254-410A554E0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9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A4E0D3-4C64-4E18-8A82-B5550E8A9C6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3996AF-F336-43A8-A254-410A554E0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4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A4E0D3-4C64-4E18-8A82-B5550E8A9C6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3996AF-F336-43A8-A254-410A554E0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5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A4E0D3-4C64-4E18-8A82-B5550E8A9C6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3996AF-F336-43A8-A254-410A554E0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4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A4E0D3-4C64-4E18-8A82-B5550E8A9C6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3996AF-F336-43A8-A254-410A554E0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0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A4E0D3-4C64-4E18-8A82-B5550E8A9C6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3996AF-F336-43A8-A254-410A554E0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5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A4E0D3-4C64-4E18-8A82-B5550E8A9C6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3996AF-F336-43A8-A254-410A554E0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7565-DC48-48E4-AC31-5B19C46C1471}" type="datetimeFigureOut">
              <a:rPr lang="en-US" smtClean="0">
                <a:solidFill>
                  <a:srgbClr val="DEDEE0"/>
                </a:solidFill>
              </a:rPr>
              <a:pPr/>
              <a:t>12/4/2017</a:t>
            </a:fld>
            <a:endParaRPr lang="en-US">
              <a:solidFill>
                <a:srgbClr val="DEDEE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EDEE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5A83-96E6-438D-BCF5-A792A3F2B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4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7565-DC48-48E4-AC31-5B19C46C1471}" type="datetimeFigureOut">
              <a:rPr lang="en-US" smtClean="0">
                <a:solidFill>
                  <a:srgbClr val="DEDEE0"/>
                </a:solidFill>
              </a:rPr>
              <a:pPr/>
              <a:t>12/4/2017</a:t>
            </a:fld>
            <a:endParaRPr lang="en-US">
              <a:solidFill>
                <a:srgbClr val="DEDEE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EDEE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5A83-96E6-438D-BCF5-A792A3F2B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5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7565-DC48-48E4-AC31-5B19C46C1471}" type="datetimeFigureOut">
              <a:rPr lang="en-US" smtClean="0">
                <a:solidFill>
                  <a:srgbClr val="DEDEE0"/>
                </a:solidFill>
              </a:rPr>
              <a:pPr/>
              <a:t>12/4/2017</a:t>
            </a:fld>
            <a:endParaRPr lang="en-US">
              <a:solidFill>
                <a:srgbClr val="DEDEE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EDEE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5A83-96E6-438D-BCF5-A792A3F2B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5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7565-DC48-48E4-AC31-5B19C46C1471}" type="datetimeFigureOut">
              <a:rPr lang="en-US" smtClean="0">
                <a:solidFill>
                  <a:srgbClr val="DEDEE0"/>
                </a:solidFill>
              </a:rPr>
              <a:pPr/>
              <a:t>12/4/2017</a:t>
            </a:fld>
            <a:endParaRPr lang="en-US">
              <a:solidFill>
                <a:srgbClr val="DEDEE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EDEE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5A83-96E6-438D-BCF5-A792A3F2B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8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7565-DC48-48E4-AC31-5B19C46C1471}" type="datetimeFigureOut">
              <a:rPr lang="en-US" smtClean="0">
                <a:solidFill>
                  <a:srgbClr val="DEDEE0"/>
                </a:solidFill>
              </a:rPr>
              <a:pPr/>
              <a:t>12/4/2017</a:t>
            </a:fld>
            <a:endParaRPr lang="en-US">
              <a:solidFill>
                <a:srgbClr val="DEDEE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EDEE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5A83-96E6-438D-BCF5-A792A3F2B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3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7565-DC48-48E4-AC31-5B19C46C1471}" type="datetimeFigureOut">
              <a:rPr lang="en-US" smtClean="0">
                <a:solidFill>
                  <a:srgbClr val="DEDEE0"/>
                </a:solidFill>
              </a:rPr>
              <a:pPr/>
              <a:t>12/4/2017</a:t>
            </a:fld>
            <a:endParaRPr lang="en-US">
              <a:solidFill>
                <a:srgbClr val="DEDEE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EDEE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5A83-96E6-438D-BCF5-A792A3F2B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5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7565-DC48-48E4-AC31-5B19C46C1471}" type="datetimeFigureOut">
              <a:rPr lang="en-US" smtClean="0">
                <a:solidFill>
                  <a:srgbClr val="DEDEE0"/>
                </a:solidFill>
              </a:rPr>
              <a:pPr/>
              <a:t>12/4/2017</a:t>
            </a:fld>
            <a:endParaRPr lang="en-US">
              <a:solidFill>
                <a:srgbClr val="DEDEE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EDEE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5A83-96E6-438D-BCF5-A792A3F2B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3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7565-DC48-48E4-AC31-5B19C46C1471}" type="datetimeFigureOut">
              <a:rPr lang="en-US" smtClean="0">
                <a:solidFill>
                  <a:srgbClr val="DEDEE0"/>
                </a:solidFill>
              </a:rPr>
              <a:pPr/>
              <a:t>12/4/2017</a:t>
            </a:fld>
            <a:endParaRPr lang="en-US">
              <a:solidFill>
                <a:srgbClr val="DEDEE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EDEE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5A83-96E6-438D-BCF5-A792A3F2BD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6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7565-DC48-48E4-AC31-5B19C46C1471}" type="datetimeFigureOut">
              <a:rPr lang="en-US" smtClean="0">
                <a:solidFill>
                  <a:srgbClr val="DEDEE0"/>
                </a:solidFill>
              </a:rPr>
              <a:pPr/>
              <a:t>12/4/2017</a:t>
            </a:fld>
            <a:endParaRPr lang="en-US">
              <a:solidFill>
                <a:srgbClr val="DEDEE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1D5A83-96E6-438D-BCF5-A792A3F2BD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DEDE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6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A4E0D3-4C64-4E18-8A82-B5550E8A9C6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3996AF-F336-43A8-A254-410A554E0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8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7565-DC48-48E4-AC31-5B19C46C1471}" type="datetimeFigureOut">
              <a:rPr lang="en-US" smtClean="0">
                <a:solidFill>
                  <a:srgbClr val="DEDEE0"/>
                </a:solidFill>
              </a:rPr>
              <a:pPr/>
              <a:t>12/4/2017</a:t>
            </a:fld>
            <a:endParaRPr lang="en-US">
              <a:solidFill>
                <a:srgbClr val="DEDEE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EDEE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5A83-96E6-438D-BCF5-A792A3F2B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2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7565-DC48-48E4-AC31-5B19C46C1471}" type="datetimeFigureOut">
              <a:rPr lang="en-US" smtClean="0">
                <a:solidFill>
                  <a:srgbClr val="DEDEE0"/>
                </a:solidFill>
              </a:rPr>
              <a:pPr/>
              <a:t>12/4/2017</a:t>
            </a:fld>
            <a:endParaRPr lang="en-US">
              <a:solidFill>
                <a:srgbClr val="DEDEE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EDEE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5A83-96E6-438D-BCF5-A792A3F2B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5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A4E0D3-4C64-4E18-8A82-B5550E8A9C6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3996AF-F336-43A8-A254-410A554E0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9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A4E0D3-4C64-4E18-8A82-B5550E8A9C6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3996AF-F336-43A8-A254-410A554E0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9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A4E0D3-4C64-4E18-8A82-B5550E8A9C6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3996AF-F336-43A8-A254-410A554E0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4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A4E0D3-4C64-4E18-8A82-B5550E8A9C6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3996AF-F336-43A8-A254-410A554E0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5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A4E0D3-4C64-4E18-8A82-B5550E8A9C6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3996AF-F336-43A8-A254-410A554E0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4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A4E0D3-4C64-4E18-8A82-B5550E8A9C6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3996AF-F336-43A8-A254-410A554E0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0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33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633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DEDEE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>
                <a:solidFill>
                  <a:srgbClr val="DEDEE0"/>
                </a:solidFill>
              </a:rPr>
              <a:pPr/>
              <a:t>12/4/2017</a:t>
            </a:fld>
            <a:endParaRPr lang="en-US" dirty="0">
              <a:solidFill>
                <a:srgbClr val="DEDE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Dietary Supplements and Performance Enhancers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Angie Guggino, MS, ATC, LAT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04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Enhancers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Anabolic-androgenic Steroids</a:t>
            </a:r>
          </a:p>
          <a:p>
            <a:r>
              <a:rPr lang="en-US" dirty="0" smtClean="0"/>
              <a:t>Growth hormones</a:t>
            </a:r>
          </a:p>
          <a:p>
            <a:r>
              <a:rPr lang="en-US" dirty="0" err="1" smtClean="0"/>
              <a:t>Androstenedione</a:t>
            </a:r>
            <a:endParaRPr lang="en-US" dirty="0" smtClean="0"/>
          </a:p>
          <a:p>
            <a:r>
              <a:rPr lang="en-US" dirty="0" smtClean="0"/>
              <a:t>Caffeine</a:t>
            </a:r>
          </a:p>
          <a:p>
            <a:r>
              <a:rPr lang="en-US" dirty="0" smtClean="0"/>
              <a:t>Creatine Monohydrate</a:t>
            </a:r>
          </a:p>
          <a:p>
            <a:r>
              <a:rPr lang="en-US" dirty="0" smtClean="0"/>
              <a:t>Ephedra</a:t>
            </a:r>
          </a:p>
          <a:p>
            <a:endParaRPr lang="en-US" dirty="0"/>
          </a:p>
        </p:txBody>
      </p:sp>
      <p:pic>
        <p:nvPicPr>
          <p:cNvPr id="2050" name="Picture 2" descr="C:\Users\gam10096\AppData\Local\Microsoft\Windows\Temporary Internet Files\Content.IE5\JUD8U199\MC90007873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1864581" cy="196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50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Anabolic-Androgenic Steroids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 made substances related to the male sex hormone testosterone</a:t>
            </a:r>
          </a:p>
          <a:p>
            <a:pPr lvl="1"/>
            <a:r>
              <a:rPr lang="en-US" dirty="0" smtClean="0"/>
              <a:t>Anabolic = muscle building</a:t>
            </a:r>
          </a:p>
          <a:p>
            <a:pPr lvl="1"/>
            <a:r>
              <a:rPr lang="en-US" dirty="0" smtClean="0"/>
              <a:t>Androgenic = increase in masculine characteristics</a:t>
            </a:r>
          </a:p>
          <a:p>
            <a:pPr lvl="1"/>
            <a:r>
              <a:rPr lang="en-US" dirty="0" smtClean="0"/>
              <a:t>Steroid = class of drug</a:t>
            </a:r>
          </a:p>
          <a:p>
            <a:r>
              <a:rPr lang="en-US" dirty="0" smtClean="0"/>
              <a:t>Legal with prescription but banned by most sports</a:t>
            </a:r>
          </a:p>
          <a:p>
            <a:r>
              <a:rPr lang="en-US" dirty="0" smtClean="0"/>
              <a:t>Stacking</a:t>
            </a:r>
          </a:p>
          <a:p>
            <a:r>
              <a:rPr lang="en-US" dirty="0" smtClean="0"/>
              <a:t>Side-effects</a:t>
            </a:r>
          </a:p>
          <a:p>
            <a:pPr lvl="1"/>
            <a:r>
              <a:rPr lang="en-US" dirty="0" smtClean="0"/>
              <a:t>Tumors, liver problems, hypertension, increase in LDL’s, acne</a:t>
            </a:r>
          </a:p>
          <a:p>
            <a:pPr lvl="1"/>
            <a:r>
              <a:rPr lang="en-US" dirty="0" smtClean="0"/>
              <a:t>Differ for males and females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21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Hormone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growth hormone (HGH)</a:t>
            </a:r>
          </a:p>
          <a:p>
            <a:r>
              <a:rPr lang="en-US" dirty="0"/>
              <a:t>Produced </a:t>
            </a:r>
            <a:r>
              <a:rPr lang="en-US" dirty="0" smtClean="0"/>
              <a:t>naturally by </a:t>
            </a:r>
            <a:r>
              <a:rPr lang="en-US" dirty="0"/>
              <a:t>the pituitary </a:t>
            </a:r>
            <a:r>
              <a:rPr lang="en-US" dirty="0" smtClean="0"/>
              <a:t>gland</a:t>
            </a:r>
          </a:p>
          <a:p>
            <a:r>
              <a:rPr lang="en-US" dirty="0" smtClean="0"/>
              <a:t>Works to increase conversion of amino acids into protein</a:t>
            </a:r>
          </a:p>
          <a:p>
            <a:r>
              <a:rPr lang="en-US" dirty="0" smtClean="0"/>
              <a:t>Legal with prescription but banned by most sports</a:t>
            </a:r>
          </a:p>
          <a:p>
            <a:r>
              <a:rPr lang="en-US" dirty="0" smtClean="0"/>
              <a:t>Side-effects</a:t>
            </a:r>
          </a:p>
          <a:p>
            <a:pPr lvl="1"/>
            <a:r>
              <a:rPr lang="en-US" dirty="0" smtClean="0"/>
              <a:t>Heart disease, impotence, osteoporosis, death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55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Androstenedione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Andro</a:t>
            </a:r>
            <a:endParaRPr lang="en-US" dirty="0" smtClean="0"/>
          </a:p>
          <a:p>
            <a:r>
              <a:rPr lang="en-US" dirty="0"/>
              <a:t>Steroid hormone naturally produced in both men and women that is converted to testosterone or to </a:t>
            </a:r>
            <a:r>
              <a:rPr lang="en-US" dirty="0" smtClean="0"/>
              <a:t>estrogen</a:t>
            </a:r>
          </a:p>
          <a:p>
            <a:r>
              <a:rPr lang="en-US" dirty="0" smtClean="0"/>
              <a:t>Sold over-the-counter until 2004 not banned by most sports</a:t>
            </a:r>
          </a:p>
          <a:p>
            <a:r>
              <a:rPr lang="en-US" dirty="0" smtClean="0"/>
              <a:t>Side-effects</a:t>
            </a:r>
          </a:p>
          <a:p>
            <a:pPr lvl="1"/>
            <a:r>
              <a:rPr lang="en-US" dirty="0" smtClean="0"/>
              <a:t>Premature cessation of bone growth, mood changes, pancreatic cancer, breast cancer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479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Caffeine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Acts as a stimulant and is believed to enhance endurance and improve reaction time</a:t>
            </a:r>
          </a:p>
          <a:p>
            <a:r>
              <a:rPr lang="en-US" dirty="0" smtClean="0"/>
              <a:t>Banned by certain sports organizations if over a specific quantity</a:t>
            </a:r>
          </a:p>
          <a:p>
            <a:r>
              <a:rPr lang="en-US" dirty="0" smtClean="0"/>
              <a:t>Side-effects</a:t>
            </a:r>
          </a:p>
          <a:p>
            <a:pPr lvl="1"/>
            <a:r>
              <a:rPr lang="en-US" dirty="0" smtClean="0"/>
              <a:t>Anxiety, sleeplessness, headache, stomach issues, dehydration</a:t>
            </a:r>
            <a:endParaRPr lang="en-US" dirty="0"/>
          </a:p>
          <a:p>
            <a:r>
              <a:rPr lang="en-US" dirty="0" smtClean="0"/>
              <a:t>Diuretic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4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Creatine Monohydrate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Amino acid made by the body and found naturally in skeletal muscle</a:t>
            </a:r>
          </a:p>
          <a:p>
            <a:r>
              <a:rPr lang="en-US" dirty="0" smtClean="0"/>
              <a:t>Source for quick energy</a:t>
            </a:r>
          </a:p>
          <a:p>
            <a:r>
              <a:rPr lang="en-US" dirty="0" smtClean="0"/>
              <a:t>Supplements are said to increase energy to sustain strenuous exercise for longer periods of time</a:t>
            </a:r>
          </a:p>
          <a:p>
            <a:r>
              <a:rPr lang="en-US" dirty="0" smtClean="0"/>
              <a:t>Side-effects</a:t>
            </a:r>
          </a:p>
          <a:p>
            <a:pPr lvl="1"/>
            <a:r>
              <a:rPr lang="en-US" dirty="0" smtClean="0"/>
              <a:t>Muscle cramping, dehydration, gastrointestinal distress, nausea, seizures, kidney issues</a:t>
            </a:r>
            <a:endParaRPr lang="en-US" dirty="0"/>
          </a:p>
          <a:p>
            <a:r>
              <a:rPr lang="en-US" dirty="0" smtClean="0"/>
              <a:t>Legal food supplement and sold over the counter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0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Ephedra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 </a:t>
            </a:r>
            <a:r>
              <a:rPr lang="en-US" dirty="0" err="1" smtClean="0"/>
              <a:t>huang</a:t>
            </a:r>
            <a:endParaRPr lang="en-US" dirty="0" smtClean="0"/>
          </a:p>
          <a:p>
            <a:r>
              <a:rPr lang="en-US" dirty="0" smtClean="0"/>
              <a:t>Shrub-like </a:t>
            </a:r>
            <a:r>
              <a:rPr lang="en-US" dirty="0"/>
              <a:t>plant found in desert regions in central Asia and other parts of the world </a:t>
            </a:r>
          </a:p>
          <a:p>
            <a:r>
              <a:rPr lang="en-US" dirty="0"/>
              <a:t>Stimulant containing ephedrine </a:t>
            </a:r>
          </a:p>
          <a:p>
            <a:r>
              <a:rPr lang="en-US" dirty="0"/>
              <a:t>Widely used for weight loss, to boost energy, and to enhance athletic performance </a:t>
            </a:r>
          </a:p>
          <a:p>
            <a:r>
              <a:rPr lang="en-US" dirty="0" smtClean="0"/>
              <a:t>Similar to ephedrine found in OTC asthma medications</a:t>
            </a:r>
          </a:p>
          <a:p>
            <a:r>
              <a:rPr lang="en-US" dirty="0" smtClean="0"/>
              <a:t>Banned for sale in the United States in 2004</a:t>
            </a:r>
          </a:p>
          <a:p>
            <a:r>
              <a:rPr lang="en-US" dirty="0" smtClean="0"/>
              <a:t>Side-effects</a:t>
            </a:r>
          </a:p>
          <a:p>
            <a:pPr lvl="1"/>
            <a:r>
              <a:rPr lang="en-US" dirty="0" smtClean="0"/>
              <a:t>Hypertension, heart palpitations, nerve damage, stroke, insomnia, seizures, heart attacks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63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unusual use of any substance or means to gain an unfair edge over the competition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71800"/>
            <a:ext cx="2054225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44887"/>
            <a:ext cx="257333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33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Anti-Doping Agency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Protection of the health of athletes</a:t>
            </a:r>
          </a:p>
          <a:p>
            <a:r>
              <a:rPr lang="en-US" dirty="0" smtClean="0"/>
              <a:t>Respect for both medical and sport ethics</a:t>
            </a:r>
          </a:p>
          <a:p>
            <a:r>
              <a:rPr lang="en-US" dirty="0" smtClean="0"/>
              <a:t>Equality for all competing athletes</a:t>
            </a:r>
            <a:endParaRPr lang="en-US" dirty="0"/>
          </a:p>
        </p:txBody>
      </p:sp>
      <p:pic>
        <p:nvPicPr>
          <p:cNvPr id="4098" name="Picture 2" descr="C:\Users\gam10096\AppData\Local\Microsoft\Windows\Temporary Internet Files\Content.IE5\PXWQ65WF\MC9002889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29000"/>
            <a:ext cx="2060665" cy="1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08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International Olympic Committee Medical Commission </a:t>
            </a:r>
          </a:p>
          <a:p>
            <a:pPr lvl="1"/>
            <a:r>
              <a:rPr lang="en-US" dirty="0"/>
              <a:t>Created to deal with doping</a:t>
            </a:r>
          </a:p>
          <a:p>
            <a:r>
              <a:rPr lang="en-US" dirty="0"/>
              <a:t>National Collegiate Athletic Association</a:t>
            </a:r>
          </a:p>
          <a:p>
            <a:pPr lvl="1"/>
            <a:r>
              <a:rPr lang="en-US" dirty="0"/>
              <a:t>Drug-testing program </a:t>
            </a:r>
          </a:p>
          <a:p>
            <a:r>
              <a:rPr lang="en-US" dirty="0"/>
              <a:t>Several professional athletic teams have written policy statements concerning the use of banned substances</a:t>
            </a:r>
          </a:p>
        </p:txBody>
      </p:sp>
    </p:spTree>
    <p:extLst>
      <p:ext uri="{BB962C8B-B14F-4D97-AF65-F5344CB8AC3E}">
        <p14:creationId xmlns:p14="http://schemas.microsoft.com/office/powerpoint/2010/main" val="104107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Dietary supplements and their effect on the body.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590800"/>
            <a:ext cx="361950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8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of 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for protecting and promoting the interests of athletics and coaching profession</a:t>
            </a:r>
          </a:p>
          <a:p>
            <a:r>
              <a:rPr lang="en-US" dirty="0"/>
              <a:t>Ethics are basic principles of proper action</a:t>
            </a:r>
          </a:p>
          <a:p>
            <a:r>
              <a:rPr lang="en-US" dirty="0"/>
              <a:t>Essential elements are honesty and integrity </a:t>
            </a:r>
          </a:p>
          <a:p>
            <a:r>
              <a:rPr lang="en-US" dirty="0"/>
              <a:t>Code's primary purpose is to clarify and distinguish ethical practices from those that are detrimental and harmful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 and Sportsmanship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 other persons as you know they should be treated, and as you would wish them to fairly treat you</a:t>
            </a:r>
          </a:p>
          <a:p>
            <a:r>
              <a:rPr lang="en-US" dirty="0"/>
              <a:t>Regard the rules of your game as agreements, the spirit or letter of which you should not evade or break</a:t>
            </a:r>
          </a:p>
          <a:p>
            <a:r>
              <a:rPr lang="en-US" dirty="0"/>
              <a:t>Treat officials and opponents with </a:t>
            </a:r>
            <a:r>
              <a:rPr lang="en-US" dirty="0" smtClean="0"/>
              <a:t>respect</a:t>
            </a:r>
          </a:p>
          <a:p>
            <a:r>
              <a:rPr lang="en-US" dirty="0"/>
              <a:t>Accept the final decision of any official</a:t>
            </a:r>
          </a:p>
          <a:p>
            <a:r>
              <a:rPr lang="en-US" dirty="0"/>
              <a:t>Honor visiting teams and spectators as your own guests and treat them as such</a:t>
            </a:r>
          </a:p>
          <a:p>
            <a:r>
              <a:rPr lang="en-US" dirty="0"/>
              <a:t>Be gracious in victory and defeat</a:t>
            </a:r>
          </a:p>
          <a:p>
            <a:r>
              <a:rPr lang="en-US" dirty="0"/>
              <a:t>Be as cooperative as you are competitive</a:t>
            </a:r>
          </a:p>
          <a:p>
            <a:r>
              <a:rPr lang="en-US" dirty="0"/>
              <a:t>Remember that your actions on and off the field reflect upon you and your school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3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Athletics in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teach and instruct students in the rules, fundamentals, and skills of various individual and team sports, and to provide physical training</a:t>
            </a:r>
          </a:p>
          <a:p>
            <a:r>
              <a:rPr lang="en-US" dirty="0"/>
              <a:t>To provide healthy competition and cooperation within and between </a:t>
            </a:r>
            <a:r>
              <a:rPr lang="en-US" dirty="0" smtClean="0"/>
              <a:t>schools</a:t>
            </a:r>
          </a:p>
          <a:p>
            <a:r>
              <a:rPr lang="en-US" dirty="0"/>
              <a:t>To develop aspects of good sportsmanship that will enhance each student’s education</a:t>
            </a:r>
          </a:p>
          <a:p>
            <a:r>
              <a:rPr lang="en-US" dirty="0"/>
              <a:t>To maintain the spirit of true amateur competition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1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pic>
        <p:nvPicPr>
          <p:cNvPr id="1026" name="Picture 2" descr="C:\Users\gam10096\AppData\Local\Microsoft\Windows\Temporary Internet Files\Content.IE5\KC99Z44X\2679911705_33e5b2db7d_z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376" y="1600200"/>
            <a:ext cx="4815648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52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Dietary Supplements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Dietary Supplement Health and Education Act defines a dietary supplement as:</a:t>
            </a:r>
          </a:p>
          <a:p>
            <a:pPr lvl="1"/>
            <a:r>
              <a:rPr lang="en-US" dirty="0"/>
              <a:t>A product (other than tobacco) intended to enhance the diet, that contains one or more of the following:</a:t>
            </a:r>
          </a:p>
          <a:p>
            <a:pPr lvl="2"/>
            <a:r>
              <a:rPr lang="en-US" dirty="0"/>
              <a:t>Vitamins</a:t>
            </a:r>
          </a:p>
          <a:p>
            <a:pPr lvl="2"/>
            <a:r>
              <a:rPr lang="en-US" dirty="0"/>
              <a:t>Minerals</a:t>
            </a:r>
          </a:p>
          <a:p>
            <a:pPr lvl="2"/>
            <a:r>
              <a:rPr lang="en-US" dirty="0"/>
              <a:t>Amino acids</a:t>
            </a:r>
          </a:p>
          <a:p>
            <a:pPr lvl="2"/>
            <a:r>
              <a:rPr lang="en-US" dirty="0"/>
              <a:t>Herbs, and/or other botanical substances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989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Organic (carbon-containing) compounds that are essential in small amounts for body processes </a:t>
            </a:r>
          </a:p>
          <a:p>
            <a:r>
              <a:rPr lang="en-US" dirty="0"/>
              <a:t>Enable the body to use energy provided by fats, carbohydrates, and proteins </a:t>
            </a:r>
          </a:p>
          <a:p>
            <a:r>
              <a:rPr lang="en-US" dirty="0"/>
              <a:t>Vitamin supplements </a:t>
            </a:r>
          </a:p>
          <a:p>
            <a:pPr lvl="1"/>
            <a:r>
              <a:rPr lang="en-US" dirty="0"/>
              <a:t>Vitamins taken in addition to those received through the diet</a:t>
            </a:r>
          </a:p>
          <a:p>
            <a:pPr lvl="1"/>
            <a:r>
              <a:rPr lang="en-US" dirty="0"/>
              <a:t>Available in concentrated form in tablets, capsules, and drops </a:t>
            </a:r>
          </a:p>
          <a:p>
            <a:r>
              <a:rPr lang="en-US" dirty="0"/>
              <a:t>According to the FDA, the body cannot distinguish between a vitamin of plant or animal origin (natural) and one manufactured in a laboratory (synthetic)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50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people take vitamins?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Food no longer contains the right nutrients in adequate quantities</a:t>
            </a:r>
          </a:p>
          <a:p>
            <a:r>
              <a:rPr lang="en-US" dirty="0" smtClean="0"/>
              <a:t>Supplements can build muscle and enhance athletic performance</a:t>
            </a:r>
          </a:p>
          <a:p>
            <a:r>
              <a:rPr lang="en-US" dirty="0" smtClean="0"/>
              <a:t>Provide needed energy</a:t>
            </a:r>
          </a:p>
          <a:p>
            <a:r>
              <a:rPr lang="en-US" dirty="0" smtClean="0"/>
              <a:t>Can cure such things as colds, heart disease, and cancer</a:t>
            </a:r>
          </a:p>
          <a:p>
            <a:endParaRPr lang="en-US" dirty="0"/>
          </a:p>
        </p:txBody>
      </p:sp>
      <p:sp>
        <p:nvSpPr>
          <p:cNvPr id="4" name="Multiply 3"/>
          <p:cNvSpPr/>
          <p:nvPr/>
        </p:nvSpPr>
        <p:spPr>
          <a:xfrm>
            <a:off x="914400" y="609600"/>
            <a:ext cx="6172200" cy="48768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50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Inorganic </a:t>
            </a:r>
            <a:r>
              <a:rPr lang="en-US" dirty="0"/>
              <a:t>(non-carbon-containing) element</a:t>
            </a:r>
          </a:p>
          <a:p>
            <a:r>
              <a:rPr lang="en-US" dirty="0"/>
              <a:t>Necessary to build tissues, regulate body fluids, and assist in body functions </a:t>
            </a:r>
          </a:p>
          <a:p>
            <a:r>
              <a:rPr lang="en-US" dirty="0"/>
              <a:t>Contribute energy production</a:t>
            </a:r>
          </a:p>
          <a:p>
            <a:r>
              <a:rPr lang="en-US" dirty="0"/>
              <a:t>Found in </a:t>
            </a:r>
            <a:r>
              <a:rPr lang="en-US" dirty="0" smtClean="0"/>
              <a:t>water </a:t>
            </a:r>
            <a:r>
              <a:rPr lang="en-US" dirty="0"/>
              <a:t>and natural foods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42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Herbal Supplements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of the world's oldest medicines </a:t>
            </a:r>
            <a:endParaRPr lang="en-US" dirty="0" smtClean="0"/>
          </a:p>
          <a:p>
            <a:r>
              <a:rPr lang="en-US" dirty="0" smtClean="0"/>
              <a:t>Medicinal herbs are plant matter used in the form of powders, extracts, teas, or tablets; believed to have therapeutic benefits</a:t>
            </a:r>
          </a:p>
          <a:p>
            <a:r>
              <a:rPr lang="en-US" dirty="0" smtClean="0"/>
              <a:t>Considered dietary supplements and not regulated by the FDA (some changes in 2010)</a:t>
            </a:r>
          </a:p>
          <a:p>
            <a:r>
              <a:rPr lang="en-US" dirty="0" smtClean="0"/>
              <a:t>Can only be removed from the market after it has been shown to be unsafe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8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Glucosamine and Chondroitin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substances are found naturally in the human body</a:t>
            </a:r>
          </a:p>
          <a:p>
            <a:r>
              <a:rPr lang="en-US" dirty="0"/>
              <a:t>Glucosamine</a:t>
            </a:r>
          </a:p>
          <a:p>
            <a:pPr lvl="1"/>
            <a:r>
              <a:rPr lang="en-US" dirty="0"/>
              <a:t>Used to maintain joint cartilage </a:t>
            </a:r>
          </a:p>
          <a:p>
            <a:pPr lvl="1"/>
            <a:r>
              <a:rPr lang="en-US" dirty="0"/>
              <a:t>Glucosamine sulfate</a:t>
            </a:r>
          </a:p>
          <a:p>
            <a:pPr lvl="1"/>
            <a:r>
              <a:rPr lang="en-US" dirty="0"/>
              <a:t>Glucosamine hydrochloride</a:t>
            </a:r>
          </a:p>
          <a:p>
            <a:pPr lvl="1"/>
            <a:r>
              <a:rPr lang="en-US" dirty="0"/>
              <a:t>N-acetyl-glucosamine </a:t>
            </a:r>
          </a:p>
          <a:p>
            <a:r>
              <a:rPr lang="en-US" dirty="0"/>
              <a:t>Chondroitin</a:t>
            </a:r>
          </a:p>
          <a:p>
            <a:pPr lvl="1"/>
            <a:r>
              <a:rPr lang="en-US" dirty="0"/>
              <a:t>Proven abilities to treat osteoarthritis </a:t>
            </a:r>
          </a:p>
          <a:p>
            <a:pPr lvl="1"/>
            <a:r>
              <a:rPr lang="en-US" dirty="0"/>
              <a:t>Also used to treat psoriasis and cancers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54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an ergogenic aid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Any agent that enhances energy utilization, including energy production and </a:t>
            </a:r>
            <a:r>
              <a:rPr lang="en-US" dirty="0" smtClean="0"/>
              <a:t>efficiency</a:t>
            </a:r>
          </a:p>
          <a:p>
            <a:r>
              <a:rPr lang="en-US" dirty="0" smtClean="0"/>
              <a:t>Dietary Supplements, Drugs, and food</a:t>
            </a:r>
          </a:p>
          <a:p>
            <a:r>
              <a:rPr lang="en-US" dirty="0" smtClean="0"/>
              <a:t>Are they safe?</a:t>
            </a:r>
          </a:p>
          <a:p>
            <a:r>
              <a:rPr lang="en-US" dirty="0" smtClean="0"/>
              <a:t>Do they work?</a:t>
            </a:r>
          </a:p>
          <a:p>
            <a:r>
              <a:rPr lang="en-US" dirty="0" smtClean="0"/>
              <a:t>Are they legal?</a:t>
            </a:r>
            <a:endParaRPr lang="en-US" dirty="0"/>
          </a:p>
        </p:txBody>
      </p:sp>
      <p:pic>
        <p:nvPicPr>
          <p:cNvPr id="16386" name="Picture 2" descr="C:\Documents and Settings\GAM10096\Local Settings\Temporary Internet Files\Content.IE5\XS455Y7L\MM900046533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56226"/>
            <a:ext cx="103822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36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djacenc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941</Words>
  <Application>Microsoft Office PowerPoint</Application>
  <PresentationFormat>On-screen Show (4:3)</PresentationFormat>
  <Paragraphs>133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</vt:lpstr>
      <vt:lpstr>iRespondQuestionMaster</vt:lpstr>
      <vt:lpstr>iRespondGraphMaster</vt:lpstr>
      <vt:lpstr>Adjacency</vt:lpstr>
      <vt:lpstr>Dietary Supplements and Performance Enhancers</vt:lpstr>
      <vt:lpstr>Learning Target</vt:lpstr>
      <vt:lpstr>Dietary Supplements</vt:lpstr>
      <vt:lpstr>Vitamins</vt:lpstr>
      <vt:lpstr>Why do people take vitamins?</vt:lpstr>
      <vt:lpstr>Minerals</vt:lpstr>
      <vt:lpstr>Herbal Supplements</vt:lpstr>
      <vt:lpstr>Glucosamine and Chondroitin</vt:lpstr>
      <vt:lpstr>What is an ergogenic aid?</vt:lpstr>
      <vt:lpstr>Performance Enhancers</vt:lpstr>
      <vt:lpstr>Anabolic-Androgenic Steroids</vt:lpstr>
      <vt:lpstr>Growth Hormone</vt:lpstr>
      <vt:lpstr>Androstenedione</vt:lpstr>
      <vt:lpstr>Caffeine</vt:lpstr>
      <vt:lpstr>Creatine Monohydrate</vt:lpstr>
      <vt:lpstr>Ephedra</vt:lpstr>
      <vt:lpstr>Doping</vt:lpstr>
      <vt:lpstr>Anti-Doping Agency</vt:lpstr>
      <vt:lpstr>Monitoring</vt:lpstr>
      <vt:lpstr>Code of Ethics</vt:lpstr>
      <vt:lpstr>Conduct and Sportsmanship</vt:lpstr>
      <vt:lpstr>Purpose of Athletics in Schools</vt:lpstr>
      <vt:lpstr>The 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Dietary Supplements and Performance Enhancers</dc:title>
  <dc:creator>Angela Guggino</dc:creator>
  <cp:lastModifiedBy>Angela Guggino</cp:lastModifiedBy>
  <cp:revision>15</cp:revision>
  <dcterms:created xsi:type="dcterms:W3CDTF">2014-12-19T13:31:02Z</dcterms:created>
  <dcterms:modified xsi:type="dcterms:W3CDTF">2017-12-04T15:29:14Z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</Properties>
</file>