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804" r:id="rId2"/>
  </p:sldMasterIdLst>
  <p:notesMasterIdLst>
    <p:notesMasterId r:id="rId43"/>
  </p:notesMasterIdLst>
  <p:sldIdLst>
    <p:sldId id="256" r:id="rId3"/>
    <p:sldId id="257" r:id="rId4"/>
    <p:sldId id="29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9" r:id="rId16"/>
    <p:sldId id="270" r:id="rId17"/>
    <p:sldId id="298" r:id="rId18"/>
    <p:sldId id="272" r:id="rId19"/>
    <p:sldId id="273" r:id="rId20"/>
    <p:sldId id="274" r:id="rId21"/>
    <p:sldId id="284" r:id="rId22"/>
    <p:sldId id="278" r:id="rId23"/>
    <p:sldId id="277" r:id="rId24"/>
    <p:sldId id="285" r:id="rId25"/>
    <p:sldId id="279" r:id="rId26"/>
    <p:sldId id="286" r:id="rId27"/>
    <p:sldId id="280" r:id="rId28"/>
    <p:sldId id="281" r:id="rId29"/>
    <p:sldId id="297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82" r:id="rId41"/>
    <p:sldId id="283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1F3EB-A2AB-4B9B-9740-6CF34BE66AC2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DEF03-C000-4D1C-9128-A81B5F15E7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38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DEF03-C000-4D1C-9128-A81B5F15E7F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09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DEF03-C000-4D1C-9128-A81B5F15E7F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139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DEF03-C000-4D1C-9128-A81B5F15E7F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506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DEF03-C000-4D1C-9128-A81B5F15E7F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4033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DEF03-C000-4D1C-9128-A81B5F15E7F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1104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DEF03-C000-4D1C-9128-A81B5F15E7F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875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9020F-F4A0-4A02-A5D8-67B5A5AF403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3358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9020F-F4A0-4A02-A5D8-67B5A5AF403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5739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9020F-F4A0-4A02-A5D8-67B5A5AF403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355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9020F-F4A0-4A02-A5D8-67B5A5AF403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616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9020F-F4A0-4A02-A5D8-67B5A5AF403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59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DEF03-C000-4D1C-9128-A81B5F15E7F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0558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9020F-F4A0-4A02-A5D8-67B5A5AF403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325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DEF03-C000-4D1C-9128-A81B5F15E7F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0136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DEF03-C000-4D1C-9128-A81B5F15E7F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487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89020F-F4A0-4A02-A5D8-67B5A5AF403F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3382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DEF03-C000-4D1C-9128-A81B5F15E7FE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99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DEF03-C000-4D1C-9128-A81B5F15E7F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56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DEF03-C000-4D1C-9128-A81B5F15E7F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52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DEF03-C000-4D1C-9128-A81B5F15E7F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18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DEF03-C000-4D1C-9128-A81B5F15E7F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630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DEF03-C000-4D1C-9128-A81B5F15E7F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939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DEF03-C000-4D1C-9128-A81B5F15E7F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08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DEF03-C000-4D1C-9128-A81B5F15E7F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67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fld id="{0EBB3D1D-BA30-4B97-87C8-617D6DAE0D8B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/>
          <a:lstStyle/>
          <a:p>
            <a:fld id="{4FDCB400-8A8E-4103-BCC5-742296646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fld id="{0EBB3D1D-BA30-4B97-87C8-617D6DAE0D8B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/>
          <a:lstStyle/>
          <a:p>
            <a:fld id="{4FDCB400-8A8E-4103-BCC5-742296646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EBB3D1D-BA30-4B97-87C8-617D6DAE0D8B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DCB400-8A8E-4103-BCC5-7422966462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3D1D-BA30-4B97-87C8-617D6DAE0D8B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CB400-8A8E-4103-BCC5-742296646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3D1D-BA30-4B97-87C8-617D6DAE0D8B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CB400-8A8E-4103-BCC5-742296646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3D1D-BA30-4B97-87C8-617D6DAE0D8B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CB400-8A8E-4103-BCC5-7422966462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3D1D-BA30-4B97-87C8-617D6DAE0D8B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CB400-8A8E-4103-BCC5-742296646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3D1D-BA30-4B97-87C8-617D6DAE0D8B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CB400-8A8E-4103-BCC5-742296646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3D1D-BA30-4B97-87C8-617D6DAE0D8B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CB400-8A8E-4103-BCC5-742296646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3D1D-BA30-4B97-87C8-617D6DAE0D8B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CB400-8A8E-4103-BCC5-7422966462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3D1D-BA30-4B97-87C8-617D6DAE0D8B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CB400-8A8E-4103-BCC5-742296646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  <a:prstGeom prst="rect">
            <a:avLst/>
          </a:prstGeo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  <a:prstGeom prst="rect">
            <a:avLst/>
          </a:prstGeo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fld id="{0EBB3D1D-BA30-4B97-87C8-617D6DAE0D8B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/>
          <a:lstStyle/>
          <a:p>
            <a:fld id="{4FDCB400-8A8E-4103-BCC5-742296646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3D1D-BA30-4B97-87C8-617D6DAE0D8B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CB400-8A8E-4103-BCC5-742296646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3D1D-BA30-4B97-87C8-617D6DAE0D8B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CB400-8A8E-4103-BCC5-742296646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  <a:prstGeom prst="rect">
            <a:avLst/>
          </a:prstGeo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fld id="{0EBB3D1D-BA30-4B97-87C8-617D6DAE0D8B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/>
          <a:lstStyle/>
          <a:p>
            <a:fld id="{4FDCB400-8A8E-4103-BCC5-742296646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  <a:prstGeom prst="rect">
            <a:avLst/>
          </a:prstGeo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  <a:prstGeom prst="rect">
            <a:avLst/>
          </a:prstGeo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fld id="{0EBB3D1D-BA30-4B97-87C8-617D6DAE0D8B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/>
          <a:lstStyle/>
          <a:p>
            <a:fld id="{4FDCB400-8A8E-4103-BCC5-742296646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fld id="{0EBB3D1D-BA30-4B97-87C8-617D6DAE0D8B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/>
          <a:lstStyle/>
          <a:p>
            <a:fld id="{4FDCB400-8A8E-4103-BCC5-742296646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fld id="{0EBB3D1D-BA30-4B97-87C8-617D6DAE0D8B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/>
          <a:lstStyle/>
          <a:p>
            <a:fld id="{4FDCB400-8A8E-4103-BCC5-742296646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  <a:prstGeom prst="rect">
            <a:avLst/>
          </a:prstGeo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fld id="{0EBB3D1D-BA30-4B97-87C8-617D6DAE0D8B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/>
          <a:lstStyle/>
          <a:p>
            <a:fld id="{4FDCB400-8A8E-4103-BCC5-7422966462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  <a:prstGeom prst="rect">
            <a:avLst/>
          </a:prstGeo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prstGeom prst="rect">
            <a:avLst/>
          </a:prstGeo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  <a:prstGeom prst="rect">
            <a:avLst/>
          </a:prstGeom>
        </p:spPr>
        <p:txBody>
          <a:bodyPr/>
          <a:lstStyle/>
          <a:p>
            <a:fld id="{0EBB3D1D-BA30-4B97-87C8-617D6DAE0D8B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  <a:prstGeom prst="rect">
            <a:avLst/>
          </a:prstGeom>
        </p:spPr>
        <p:txBody>
          <a:bodyPr/>
          <a:lstStyle/>
          <a:p>
            <a:fld id="{4FDCB400-8A8E-4103-BCC5-742296646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/>
          <a:lstStyle/>
          <a:p>
            <a:fld id="{0EBB3D1D-BA30-4B97-87C8-617D6DAE0D8B}" type="datetimeFigureOut">
              <a:rPr lang="en-US" smtClean="0"/>
              <a:pPr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/>
          <a:lstStyle/>
          <a:p>
            <a:fld id="{4FDCB400-8A8E-4103-BCC5-742296646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40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12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11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3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41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8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3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5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9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6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9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1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3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5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November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RvVFW85IcU" TargetMode="Externa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Cultural Diversity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Angie Guggino, MS, ATC, LAT</a:t>
            </a:r>
            <a:endParaRPr lang="en-US" dirty="0"/>
          </a:p>
        </p:txBody>
      </p:sp>
      <p:pic>
        <p:nvPicPr>
          <p:cNvPr id="4" name="Picture 3" descr="Pictur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0" y="2283044"/>
            <a:ext cx="1578864" cy="181660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“Salad Bowl” vs. “Melting Pot”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Assimilation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Requires a newly arrived cultural group to alter unique beliefs and behavior adopting the ways of the dominant culture</a:t>
            </a:r>
          </a:p>
          <a:p>
            <a:r>
              <a:rPr lang="en-US" dirty="0" smtClean="0"/>
              <a:t>The process of integration of members of an ethno-cultural group into an established community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Acculturation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Process of learning the beliefs and behavior  of a dominant culture and assuming some of the characteristics</a:t>
            </a:r>
          </a:p>
          <a:p>
            <a:r>
              <a:rPr lang="en-US" dirty="0" smtClean="0"/>
              <a:t>The original cultural patterns of either or both groups may be altered, but the groups remain distinct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Sensitivity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ealthcare workers must be able to recognize and appreciate the personal characteristics of others</a:t>
            </a:r>
          </a:p>
          <a:p>
            <a:r>
              <a:rPr lang="en-US" dirty="0" smtClean="0"/>
              <a:t>Example:  Calling an adult by their first name, in some cultures, is not acceptable except for family members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bias?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Preference that inhibits impartial judgment</a:t>
            </a:r>
          </a:p>
          <a:p>
            <a:pPr lvl="1"/>
            <a:r>
              <a:rPr lang="en-US" dirty="0" smtClean="0"/>
              <a:t>Age</a:t>
            </a:r>
          </a:p>
          <a:p>
            <a:pPr lvl="1"/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Economic</a:t>
            </a:r>
          </a:p>
          <a:p>
            <a:pPr lvl="1"/>
            <a:r>
              <a:rPr lang="en-US" dirty="0" smtClean="0"/>
              <a:t>Physical size</a:t>
            </a:r>
          </a:p>
          <a:p>
            <a:pPr lvl="1"/>
            <a:r>
              <a:rPr lang="en-US" dirty="0" smtClean="0"/>
              <a:t>Occupation</a:t>
            </a:r>
          </a:p>
          <a:p>
            <a:pPr lvl="1"/>
            <a:r>
              <a:rPr lang="en-US" dirty="0" smtClean="0"/>
              <a:t>Sexual preference</a:t>
            </a:r>
          </a:p>
          <a:p>
            <a:pPr lvl="1"/>
            <a:r>
              <a:rPr lang="en-US" dirty="0" smtClean="0"/>
              <a:t>Gender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prejudice?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Pre-judge</a:t>
            </a:r>
          </a:p>
          <a:p>
            <a:r>
              <a:rPr lang="en-US" dirty="0" smtClean="0"/>
              <a:t>Strong feeling or belief about a person or subject that is formed without review facts or information</a:t>
            </a:r>
          </a:p>
          <a:p>
            <a:pPr lvl="1"/>
            <a:r>
              <a:rPr lang="en-US" dirty="0" smtClean="0"/>
              <a:t>Age</a:t>
            </a:r>
          </a:p>
          <a:p>
            <a:pPr lvl="1"/>
            <a:r>
              <a:rPr lang="en-US" dirty="0" smtClean="0"/>
              <a:t>Nationality</a:t>
            </a:r>
          </a:p>
          <a:p>
            <a:pPr lvl="1"/>
            <a:r>
              <a:rPr lang="en-US" dirty="0" smtClean="0"/>
              <a:t>Physical differences</a:t>
            </a:r>
          </a:p>
          <a:p>
            <a:pPr lvl="1"/>
            <a:r>
              <a:rPr lang="en-US" dirty="0" smtClean="0"/>
              <a:t>Religious differences</a:t>
            </a:r>
          </a:p>
          <a:p>
            <a:pPr lvl="1"/>
            <a:r>
              <a:rPr lang="en-US" dirty="0" smtClean="0"/>
              <a:t>Race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stereotyping?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assumption is made that everyone in a particular group is the same</a:t>
            </a:r>
            <a:endParaRPr lang="en-US" dirty="0"/>
          </a:p>
        </p:txBody>
      </p:sp>
      <p:pic>
        <p:nvPicPr>
          <p:cNvPr id="137218" name="Picture 2" descr="Clip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3581400"/>
            <a:ext cx="2209800" cy="22098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Avoiding bias, prejudice, and stereotyping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Be aware of you own personal and professional beliefs</a:t>
            </a:r>
          </a:p>
          <a:p>
            <a:r>
              <a:rPr lang="en-US" dirty="0" smtClean="0"/>
              <a:t>Learn about the other cultural groups</a:t>
            </a:r>
          </a:p>
          <a:p>
            <a:r>
              <a:rPr lang="en-US" dirty="0" smtClean="0"/>
              <a:t>Be sensitive to behaviors different from yours</a:t>
            </a:r>
          </a:p>
          <a:p>
            <a:r>
              <a:rPr lang="en-US" dirty="0" smtClean="0"/>
              <a:t>You don’t have to adopt other beliefs, just respect them</a:t>
            </a:r>
          </a:p>
          <a:p>
            <a:r>
              <a:rPr lang="en-US" dirty="0" smtClean="0"/>
              <a:t>Develop relationships with people from other cultures</a:t>
            </a:r>
          </a:p>
          <a:p>
            <a:r>
              <a:rPr lang="en-US" dirty="0" smtClean="0"/>
              <a:t>Ask questions and encourage questions</a:t>
            </a:r>
          </a:p>
          <a:p>
            <a:r>
              <a:rPr lang="en-US" dirty="0" smtClean="0"/>
              <a:t>Evaluate all information before you form an opinion</a:t>
            </a:r>
          </a:p>
          <a:p>
            <a:r>
              <a:rPr lang="en-US" dirty="0" smtClean="0"/>
              <a:t>Be open to differences</a:t>
            </a:r>
          </a:p>
          <a:p>
            <a:r>
              <a:rPr lang="en-US" dirty="0" smtClean="0"/>
              <a:t>Avoid offensive jokes</a:t>
            </a:r>
          </a:p>
          <a:p>
            <a:r>
              <a:rPr lang="en-US" dirty="0" smtClean="0"/>
              <a:t>Mistakes happen, apologize of you hurt another person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we born bias?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445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Family organization</a:t>
            </a:r>
            <a:endParaRPr lang="en-US" dirty="0"/>
          </a:p>
        </p:txBody>
      </p:sp>
      <p:sp>
        <p:nvSpPr>
          <p:cNvPr id="2150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Refers to the structure of a family and dominant decision-making person in the family</a:t>
            </a:r>
          </a:p>
          <a:p>
            <a:endParaRPr lang="en-US" dirty="0" smtClean="0"/>
          </a:p>
        </p:txBody>
      </p:sp>
      <p:pic>
        <p:nvPicPr>
          <p:cNvPr id="133122" name="Picture 2" descr="View Detai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810000"/>
            <a:ext cx="1905001" cy="190500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Family organization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Nuclear family</a:t>
            </a:r>
            <a:endParaRPr lang="en-US" dirty="0"/>
          </a:p>
        </p:txBody>
      </p:sp>
      <p:sp>
        <p:nvSpPr>
          <p:cNvPr id="22532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Consists of mother, father, and children</a:t>
            </a:r>
          </a:p>
          <a:p>
            <a:r>
              <a:rPr lang="en-US" dirty="0" smtClean="0"/>
              <a:t>May also consist of a single parent and children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Extended family</a:t>
            </a:r>
            <a:endParaRPr lang="en-US" dirty="0"/>
          </a:p>
        </p:txBody>
      </p:sp>
      <p:sp>
        <p:nvSpPr>
          <p:cNvPr id="22534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Includes nuclear family plus grandparents, aunts, uncles and cousins.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/>
      <p:bldP spid="2253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What type of family do you have?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patriarchal</a:t>
            </a:r>
            <a:endParaRPr lang="en-US" dirty="0"/>
          </a:p>
        </p:txBody>
      </p:sp>
      <p:sp>
        <p:nvSpPr>
          <p:cNvPr id="23556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Father or oldest male is the authority figure</a:t>
            </a:r>
          </a:p>
          <a:p>
            <a:r>
              <a:rPr lang="en-US" dirty="0" smtClean="0"/>
              <a:t>Dominant male makes decisions regarding healthcare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matriarchal</a:t>
            </a:r>
            <a:endParaRPr lang="en-US" dirty="0"/>
          </a:p>
        </p:txBody>
      </p:sp>
      <p:sp>
        <p:nvSpPr>
          <p:cNvPr id="23558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The mother or oldest female is the authority figure</a:t>
            </a:r>
          </a:p>
          <a:p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culture affects healthcare.</a:t>
            </a:r>
            <a:endParaRPr lang="en-US" dirty="0"/>
          </a:p>
        </p:txBody>
      </p:sp>
      <p:pic>
        <p:nvPicPr>
          <p:cNvPr id="5" name="Picture 4" descr="liverbird: LAST CALL!!! Nov. 5. este 10-11 környékén megint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4698" y="3429000"/>
            <a:ext cx="2114904" cy="217066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Personal Touch and Space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Close-Contact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Greeting </a:t>
            </a:r>
            <a:r>
              <a:rPr lang="en-US" dirty="0" smtClean="0"/>
              <a:t>by kissing on both cheeks	</a:t>
            </a:r>
          </a:p>
          <a:p>
            <a:pPr lvl="1"/>
            <a:r>
              <a:rPr lang="en-US" dirty="0" smtClean="0"/>
              <a:t>Hispanic</a:t>
            </a:r>
          </a:p>
          <a:p>
            <a:pPr lvl="1"/>
            <a:r>
              <a:rPr lang="en-US" dirty="0" smtClean="0"/>
              <a:t>French</a:t>
            </a:r>
          </a:p>
          <a:p>
            <a:pPr lvl="1"/>
            <a:r>
              <a:rPr lang="en-US" dirty="0" smtClean="0"/>
              <a:t>Mediterranean</a:t>
            </a:r>
          </a:p>
          <a:p>
            <a:pPr lvl="1"/>
            <a:r>
              <a:rPr lang="en-US" dirty="0" smtClean="0"/>
              <a:t>Africa</a:t>
            </a:r>
          </a:p>
          <a:p>
            <a:pPr lvl="1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Distant-Contact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Greet by handshake or gesture</a:t>
            </a:r>
          </a:p>
          <a:p>
            <a:r>
              <a:rPr lang="en-US" dirty="0" smtClean="0"/>
              <a:t>Close family members hug</a:t>
            </a:r>
          </a:p>
          <a:p>
            <a:pPr lvl="1"/>
            <a:r>
              <a:rPr lang="en-US" dirty="0" smtClean="0"/>
              <a:t>United States</a:t>
            </a:r>
          </a:p>
          <a:p>
            <a:pPr lvl="1"/>
            <a:r>
              <a:rPr lang="en-US" dirty="0" smtClean="0"/>
              <a:t>Asian</a:t>
            </a:r>
          </a:p>
          <a:p>
            <a:pPr lvl="1"/>
            <a:r>
              <a:rPr lang="en-US" dirty="0" smtClean="0"/>
              <a:t>Middle Eastern</a:t>
            </a:r>
          </a:p>
          <a:p>
            <a:pPr lvl="1"/>
            <a:r>
              <a:rPr lang="en-US" dirty="0" smtClean="0"/>
              <a:t>Canada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021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Gestures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communicate many things</a:t>
            </a:r>
          </a:p>
          <a:p>
            <a:r>
              <a:rPr lang="en-US" dirty="0" smtClean="0"/>
              <a:t>Nodding for “yes” and side-to-side for “no”</a:t>
            </a:r>
          </a:p>
          <a:p>
            <a:pPr lvl="1"/>
            <a:r>
              <a:rPr lang="en-US" dirty="0" smtClean="0"/>
              <a:t>In some countries, nodding and shaking head mean the opposite</a:t>
            </a:r>
          </a:p>
          <a:p>
            <a:r>
              <a:rPr lang="en-US" dirty="0" smtClean="0"/>
              <a:t>Pointing is used to stress a specific idea</a:t>
            </a:r>
          </a:p>
          <a:p>
            <a:pPr lvl="1"/>
            <a:r>
              <a:rPr lang="en-US" dirty="0" smtClean="0"/>
              <a:t>Pointing in Asian and Native American cultures represents a strong threat</a:t>
            </a:r>
          </a:p>
          <a:p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Eye Contact</a:t>
            </a:r>
            <a:endParaRPr lang="en-US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feel eye contact during a conversation shows interest and trustworthiness</a:t>
            </a:r>
          </a:p>
          <a:p>
            <a:r>
              <a:rPr lang="en-US" dirty="0" smtClean="0"/>
              <a:t>Some culture consider eye contact to be rude and is avoided as a form of respect</a:t>
            </a:r>
          </a:p>
          <a:p>
            <a:r>
              <a:rPr lang="en-US" dirty="0" smtClean="0"/>
              <a:t>Native Americans may use peripheral eye contact instead of direct eye contact</a:t>
            </a:r>
          </a:p>
          <a:p>
            <a:r>
              <a:rPr lang="en-US" dirty="0" smtClean="0"/>
              <a:t>Direct Stares can be considered a hostile act in some cultures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Language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Speak clearly</a:t>
            </a:r>
          </a:p>
          <a:p>
            <a:r>
              <a:rPr lang="en-US" dirty="0" smtClean="0"/>
              <a:t>Speak so that they can </a:t>
            </a:r>
            <a:r>
              <a:rPr lang="en-US" dirty="0" smtClean="0"/>
              <a:t>hear </a:t>
            </a:r>
            <a:r>
              <a:rPr lang="en-US" dirty="0" smtClean="0"/>
              <a:t>easily</a:t>
            </a:r>
          </a:p>
          <a:p>
            <a:r>
              <a:rPr lang="en-US" dirty="0" smtClean="0"/>
              <a:t>Do not raise your voice or yell</a:t>
            </a:r>
          </a:p>
          <a:p>
            <a:r>
              <a:rPr lang="en-US" dirty="0" smtClean="0"/>
              <a:t>Speak in moderate tones</a:t>
            </a:r>
          </a:p>
          <a:p>
            <a:r>
              <a:rPr lang="en-US" dirty="0" smtClean="0"/>
              <a:t>Pronounce the entire word</a:t>
            </a:r>
          </a:p>
          <a:p>
            <a:r>
              <a:rPr lang="en-US" dirty="0" smtClean="0"/>
              <a:t>Summarize often and confirm understanding</a:t>
            </a:r>
          </a:p>
          <a:p>
            <a:r>
              <a:rPr lang="en-US" dirty="0" smtClean="0"/>
              <a:t>Clarify when necessary and do not assume they understand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142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Health Care Beliefs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most common health care system in the U.S. is based on “Western” system</a:t>
            </a:r>
          </a:p>
          <a:p>
            <a:pPr lvl="1"/>
            <a:r>
              <a:rPr lang="en-US" dirty="0" smtClean="0"/>
              <a:t>bases for disease is due to microorganisms, diseased cells and aging. </a:t>
            </a:r>
          </a:p>
          <a:p>
            <a:pPr lvl="1"/>
            <a:r>
              <a:rPr lang="en-US" dirty="0" smtClean="0"/>
              <a:t>Healthcare is directed toward eliminating the cause.</a:t>
            </a:r>
          </a:p>
          <a:p>
            <a:r>
              <a:rPr lang="en-US" dirty="0" smtClean="0"/>
              <a:t>Folk medicine is a collection of traditional beliefs and customs for treating pain or illness</a:t>
            </a:r>
          </a:p>
          <a:p>
            <a:pPr lvl="1"/>
            <a:r>
              <a:rPr lang="en-US" dirty="0" smtClean="0"/>
              <a:t>Natural materials like herbs, spices, and rituals</a:t>
            </a:r>
          </a:p>
          <a:p>
            <a:r>
              <a:rPr lang="en-US" dirty="0" smtClean="0"/>
              <a:t>Beliefs about a health care system vary among cultures, so patients regard healthcare differently</a:t>
            </a:r>
          </a:p>
          <a:p>
            <a:r>
              <a:rPr lang="en-US" dirty="0" smtClean="0"/>
              <a:t>Every culture has a system for health care based on values &amp; beliefs that have existed for generations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Examples of Folk Medicine</a:t>
            </a:r>
            <a:br>
              <a:rPr lang="en-US" smtClean="0"/>
            </a:br>
            <a:r>
              <a:rPr lang="en-US" smtClean="0"/>
              <a:t>(pages 195-197)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Asians</a:t>
            </a:r>
          </a:p>
          <a:p>
            <a:pPr lvl="1"/>
            <a:r>
              <a:rPr lang="en-US" dirty="0" smtClean="0"/>
              <a:t>Think health is a balance of yin and yang</a:t>
            </a:r>
          </a:p>
          <a:p>
            <a:pPr lvl="1"/>
            <a:r>
              <a:rPr lang="en-US" dirty="0" smtClean="0"/>
              <a:t>Pain must be endured silently</a:t>
            </a:r>
          </a:p>
          <a:p>
            <a:r>
              <a:rPr lang="en-US" dirty="0" smtClean="0"/>
              <a:t>Chinese</a:t>
            </a:r>
          </a:p>
          <a:p>
            <a:pPr lvl="1"/>
            <a:r>
              <a:rPr lang="en-US" dirty="0" smtClean="0"/>
              <a:t>Use cupping with heated bamboo</a:t>
            </a:r>
          </a:p>
          <a:p>
            <a:r>
              <a:rPr lang="en-US" dirty="0" smtClean="0"/>
              <a:t>Europeans</a:t>
            </a:r>
          </a:p>
          <a:p>
            <a:pPr lvl="1"/>
            <a:r>
              <a:rPr lang="en-US" dirty="0" smtClean="0"/>
              <a:t>Focus on treating illness with medication, surgery, diet, and exercise</a:t>
            </a:r>
          </a:p>
          <a:p>
            <a:r>
              <a:rPr lang="en-US" dirty="0" smtClean="0"/>
              <a:t>Hispanics</a:t>
            </a:r>
          </a:p>
          <a:p>
            <a:pPr lvl="1"/>
            <a:r>
              <a:rPr lang="en-US" dirty="0" smtClean="0"/>
              <a:t>Use heat and cold remedies to restore balance, belief health is reward from God</a:t>
            </a:r>
          </a:p>
          <a:p>
            <a:r>
              <a:rPr lang="en-US" dirty="0" smtClean="0"/>
              <a:t>Middle Eastern</a:t>
            </a:r>
          </a:p>
          <a:p>
            <a:pPr lvl="1"/>
            <a:r>
              <a:rPr lang="en-US" dirty="0" smtClean="0"/>
              <a:t>Believe in spiritual causes of illness such as the “evil eye”.</a:t>
            </a:r>
          </a:p>
          <a:p>
            <a:r>
              <a:rPr lang="en-US" dirty="0" smtClean="0"/>
              <a:t>Native American</a:t>
            </a:r>
          </a:p>
          <a:p>
            <a:pPr lvl="1"/>
            <a:r>
              <a:rPr lang="en-US" dirty="0" smtClean="0"/>
              <a:t>Some use a healer/shaman, believe health is harmony with nature, tolerance of pain signifies power and strength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584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Spirituality and Religion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Spirituality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Beliefs individuals have about themselves, their connections with other, and their relationship with a higher power</a:t>
            </a:r>
          </a:p>
          <a:p>
            <a:r>
              <a:rPr lang="en-US" dirty="0" smtClean="0"/>
              <a:t>Need to find meaning and purpose in life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Religion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An organized system of belief in a superhuman power or higher power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Atheist and Agnostic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Atheist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Person who does not believe in any deity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Agnostic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Individual who believes that the existence of God cannot be proved or disproved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 and Healthcare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07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Judaism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Blood and blood products acceptable </a:t>
            </a:r>
          </a:p>
          <a:p>
            <a:r>
              <a:rPr lang="en-US" dirty="0" smtClean="0"/>
              <a:t>May </a:t>
            </a:r>
            <a:r>
              <a:rPr lang="en-US" dirty="0"/>
              <a:t>wish major amputated limb to be buried in consecrated ground </a:t>
            </a:r>
          </a:p>
          <a:p>
            <a:r>
              <a:rPr lang="en-US" dirty="0" smtClean="0"/>
              <a:t>Consult </a:t>
            </a:r>
            <a:r>
              <a:rPr lang="en-US" dirty="0"/>
              <a:t>Rabbi with issues of tube feeding and life support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000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the following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Font typeface="+mj-lt"/>
              <a:buAutoNum type="arabicPeriod"/>
            </a:pPr>
            <a:r>
              <a:rPr lang="en-US" dirty="0" smtClean="0"/>
              <a:t>List the experiences common to most cultural groups.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What does it mean to prejudge?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How can prejudices be overcome?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What is the difference between cultural assimilation and acculturation?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427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Christian Science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Believed </a:t>
            </a:r>
            <a:r>
              <a:rPr lang="en-US" dirty="0"/>
              <a:t>to be the result of disharmony between mind and matter </a:t>
            </a:r>
          </a:p>
          <a:p>
            <a:r>
              <a:rPr lang="en-US" dirty="0" smtClean="0"/>
              <a:t>Belief </a:t>
            </a:r>
            <a:r>
              <a:rPr lang="en-US" dirty="0"/>
              <a:t>that healing occurs when one draws closer to God and experiences moral and spiritual change </a:t>
            </a:r>
          </a:p>
          <a:p>
            <a:r>
              <a:rPr lang="en-US" dirty="0" smtClean="0"/>
              <a:t>Not </a:t>
            </a:r>
            <a:r>
              <a:rPr lang="en-US" dirty="0"/>
              <a:t>completely opposed to medical treatment but may be fearful of being forced to accept unwanted treatments which violate individual personal </a:t>
            </a:r>
            <a:r>
              <a:rPr lang="en-US" dirty="0" smtClean="0"/>
              <a:t>beliefs</a:t>
            </a:r>
            <a:endParaRPr lang="en-US" dirty="0"/>
          </a:p>
          <a:p>
            <a:r>
              <a:rPr lang="en-US" dirty="0"/>
              <a:t>Most do not donate body or organs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415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Jehovah’s Witness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Likely to be strongly opposed to blood transfusion </a:t>
            </a:r>
          </a:p>
          <a:p>
            <a:r>
              <a:rPr lang="en-US" dirty="0" smtClean="0"/>
              <a:t>Medications </a:t>
            </a:r>
            <a:r>
              <a:rPr lang="en-US" dirty="0"/>
              <a:t>from blood products may not be acceptable </a:t>
            </a:r>
          </a:p>
          <a:p>
            <a:r>
              <a:rPr lang="en-US" dirty="0" smtClean="0"/>
              <a:t>Use </a:t>
            </a:r>
            <a:r>
              <a:rPr lang="en-US" dirty="0"/>
              <a:t>of extraordinary means to prolong life or right to die is individual choice 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326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Mormon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Faith </a:t>
            </a:r>
            <a:r>
              <a:rPr lang="en-US" dirty="0"/>
              <a:t>healing (faith in Jesus Christ and power of priesthood to heal) and medical care/treatment used together </a:t>
            </a:r>
          </a:p>
          <a:p>
            <a:r>
              <a:rPr lang="en-US" dirty="0" smtClean="0"/>
              <a:t>No </a:t>
            </a:r>
            <a:r>
              <a:rPr lang="en-US" dirty="0"/>
              <a:t>restrictions on blood, blood products or medications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16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Protestant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most denominations, decisions about blood, blood products, vaccines, biopsies, amputations and transplants are individual choice </a:t>
            </a:r>
          </a:p>
          <a:p>
            <a:r>
              <a:rPr lang="en-US" dirty="0" smtClean="0"/>
              <a:t>Prayer</a:t>
            </a:r>
            <a:r>
              <a:rPr lang="en-US" dirty="0"/>
              <a:t>, anointing, Eucharist or other rituals may be important </a:t>
            </a:r>
          </a:p>
        </p:txBody>
      </p:sp>
    </p:spTree>
    <p:extLst>
      <p:ext uri="{BB962C8B-B14F-4D97-AF65-F5344CB8AC3E}">
        <p14:creationId xmlns:p14="http://schemas.microsoft.com/office/powerpoint/2010/main" val="351431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Roman Catholicism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Blood and blood products acceptable </a:t>
            </a:r>
          </a:p>
          <a:p>
            <a:r>
              <a:rPr lang="en-US" dirty="0" smtClean="0"/>
              <a:t>May </a:t>
            </a:r>
            <a:r>
              <a:rPr lang="en-US" dirty="0"/>
              <a:t>wish major amputated limb to be buried in consecrated ground </a:t>
            </a:r>
          </a:p>
          <a:p>
            <a:r>
              <a:rPr lang="en-US" dirty="0" smtClean="0"/>
              <a:t>Sacrament </a:t>
            </a:r>
            <a:r>
              <a:rPr lang="en-US" dirty="0"/>
              <a:t>of the Sick (anointing by a priest) may be very important </a:t>
            </a:r>
          </a:p>
          <a:p>
            <a:r>
              <a:rPr lang="en-US" dirty="0" smtClean="0"/>
              <a:t>May </a:t>
            </a:r>
            <a:r>
              <a:rPr lang="en-US" dirty="0"/>
              <a:t>believe suffering </a:t>
            </a:r>
            <a:r>
              <a:rPr lang="en-US" dirty="0" smtClean="0"/>
              <a:t>is part </a:t>
            </a:r>
            <a:r>
              <a:rPr lang="en-US" dirty="0"/>
              <a:t>of one’s </a:t>
            </a:r>
            <a:r>
              <a:rPr lang="en-US" dirty="0" smtClean="0"/>
              <a:t>fate or </a:t>
            </a:r>
            <a:r>
              <a:rPr lang="en-US" dirty="0"/>
              <a:t>punishment from God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47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Seventh-day Adventist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Believe healing can be accomplished both through medical intervention and divine healing </a:t>
            </a:r>
          </a:p>
          <a:p>
            <a:r>
              <a:rPr lang="en-US" dirty="0" smtClean="0"/>
              <a:t>Chaplains </a:t>
            </a:r>
            <a:r>
              <a:rPr lang="en-US" dirty="0"/>
              <a:t>and physicians are inseparable </a:t>
            </a:r>
          </a:p>
          <a:p>
            <a:r>
              <a:rPr lang="en-US" dirty="0" smtClean="0"/>
              <a:t>Emphasize </a:t>
            </a:r>
            <a:r>
              <a:rPr lang="en-US" dirty="0"/>
              <a:t>physical medicine, rehabilitation and therapeutic diets </a:t>
            </a:r>
          </a:p>
          <a:p>
            <a:r>
              <a:rPr lang="en-US" dirty="0" smtClean="0"/>
              <a:t>No </a:t>
            </a:r>
            <a:r>
              <a:rPr lang="en-US" dirty="0"/>
              <a:t>restrictions on medications, blood or blood products or vaccines </a:t>
            </a:r>
          </a:p>
          <a:p>
            <a:r>
              <a:rPr lang="en-US" dirty="0" smtClean="0"/>
              <a:t>May </a:t>
            </a:r>
            <a:r>
              <a:rPr lang="en-US" dirty="0"/>
              <a:t>not condone use of narcotics or stimulants </a:t>
            </a:r>
          </a:p>
          <a:p>
            <a:r>
              <a:rPr lang="en-US" dirty="0" smtClean="0"/>
              <a:t>No </a:t>
            </a:r>
            <a:r>
              <a:rPr lang="en-US" dirty="0"/>
              <a:t>restrictions on surgical procedures although some may refuse interventions on Friday evening and Saturday Sabbath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09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Islam (Muslim)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No restrictions on blood or blood products, medications, amputations, organ transplants, or biopsies </a:t>
            </a:r>
          </a:p>
          <a:p>
            <a:r>
              <a:rPr lang="en-US" dirty="0" smtClean="0"/>
              <a:t>Most </a:t>
            </a:r>
            <a:r>
              <a:rPr lang="en-US" dirty="0"/>
              <a:t>surgical procedures permitted </a:t>
            </a:r>
          </a:p>
          <a:p>
            <a:r>
              <a:rPr lang="en-US" dirty="0" smtClean="0"/>
              <a:t>Doctors </a:t>
            </a:r>
            <a:r>
              <a:rPr lang="en-US" dirty="0"/>
              <a:t>are seen as helpers of God’s will </a:t>
            </a:r>
          </a:p>
          <a:p>
            <a:r>
              <a:rPr lang="en-US" dirty="0" smtClean="0"/>
              <a:t>Abortion </a:t>
            </a:r>
            <a:r>
              <a:rPr lang="en-US" dirty="0"/>
              <a:t>is prohibited except in cases of rape, incest and if the life of the mother is threatened. A fetus is considered a human being after 25-week gestation. 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168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Buddhism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dirty="0"/>
              <a:t>Illness is a result of karma (law of cause and effect), therefore an inevitable consequence of actions in this or a previous life </a:t>
            </a:r>
          </a:p>
          <a:p>
            <a:r>
              <a:rPr lang="en-US" dirty="0" smtClean="0"/>
              <a:t>Health </a:t>
            </a:r>
            <a:r>
              <a:rPr lang="en-US" dirty="0"/>
              <a:t>is holistic (connect between mind and body); mental cures are important. </a:t>
            </a:r>
          </a:p>
          <a:p>
            <a:r>
              <a:rPr lang="en-US" dirty="0" smtClean="0"/>
              <a:t>Healing </a:t>
            </a:r>
            <a:r>
              <a:rPr lang="en-US" dirty="0"/>
              <a:t>and recovery promoted by awakening to wisdom of Buddha, which is spiritual peace and freedom from anxiety </a:t>
            </a:r>
          </a:p>
          <a:p>
            <a:r>
              <a:rPr lang="en-US" dirty="0" smtClean="0"/>
              <a:t>Do </a:t>
            </a:r>
            <a:r>
              <a:rPr lang="en-US" dirty="0"/>
              <a:t>not believe in healing through faith </a:t>
            </a:r>
          </a:p>
          <a:p>
            <a:r>
              <a:rPr lang="en-US" dirty="0" smtClean="0"/>
              <a:t>No </a:t>
            </a:r>
            <a:r>
              <a:rPr lang="en-US" dirty="0"/>
              <a:t>restrictions on blood or blood products, surgical procedures, organ donation, autopsy </a:t>
            </a:r>
          </a:p>
          <a:p>
            <a:r>
              <a:rPr lang="en-US" dirty="0" smtClean="0"/>
              <a:t>Medications </a:t>
            </a:r>
            <a:r>
              <a:rPr lang="en-US" dirty="0"/>
              <a:t>acceptable if in great discomfort as long as they do not affect state of mind </a:t>
            </a:r>
          </a:p>
        </p:txBody>
      </p:sp>
    </p:spTree>
    <p:extLst>
      <p:ext uri="{BB962C8B-B14F-4D97-AF65-F5344CB8AC3E}">
        <p14:creationId xmlns:p14="http://schemas.microsoft.com/office/powerpoint/2010/main" val="3688451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Native American Spirituality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 </a:t>
            </a:r>
            <a:r>
              <a:rPr lang="en-US" dirty="0"/>
              <a:t>care practices intertwined with religious and cultural beliefs </a:t>
            </a:r>
          </a:p>
          <a:p>
            <a:r>
              <a:rPr lang="en-US" dirty="0" smtClean="0"/>
              <a:t>May </a:t>
            </a:r>
            <a:r>
              <a:rPr lang="en-US" dirty="0"/>
              <a:t>believe that </a:t>
            </a:r>
            <a:r>
              <a:rPr lang="en-US" dirty="0" smtClean="0"/>
              <a:t>ill </a:t>
            </a:r>
            <a:r>
              <a:rPr lang="en-US" dirty="0"/>
              <a:t>health results from not living in harmony or being out of balance with nature and social and supernatural environments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69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Respecting 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Key is to regard each person as a unique individual</a:t>
            </a:r>
          </a:p>
          <a:p>
            <a:r>
              <a:rPr lang="en-US" dirty="0" smtClean="0"/>
              <a:t>Every individual adopts beliefs and forms patterns of behavior based on culture, ethnicity, race, life experiences, spirituality and religion</a:t>
            </a:r>
          </a:p>
          <a:p>
            <a:r>
              <a:rPr lang="en-US" dirty="0" smtClean="0"/>
              <a:t>Beliefs may change based on new exposures and experiences</a:t>
            </a:r>
          </a:p>
          <a:p>
            <a:r>
              <a:rPr lang="en-US" dirty="0" smtClean="0"/>
              <a:t>Must be aware of the needs of each individual in order to provide care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You can’t pick the people you treat.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</a:t>
            </a:r>
            <a:r>
              <a:rPr lang="en-US" dirty="0" smtClean="0"/>
              <a:t>ust work with and provide care to a variety of people</a:t>
            </a:r>
          </a:p>
          <a:p>
            <a:r>
              <a:rPr lang="en-US" dirty="0" smtClean="0"/>
              <a:t>Factors that cause each individual to be unique:</a:t>
            </a:r>
          </a:p>
          <a:p>
            <a:pPr lvl="1"/>
            <a:r>
              <a:rPr lang="en-US" dirty="0" smtClean="0"/>
              <a:t>Physical characteristics</a:t>
            </a:r>
          </a:p>
          <a:p>
            <a:pPr lvl="1"/>
            <a:r>
              <a:rPr lang="en-US" dirty="0" smtClean="0"/>
              <a:t>Family life</a:t>
            </a:r>
          </a:p>
          <a:p>
            <a:pPr lvl="1"/>
            <a:r>
              <a:rPr lang="en-US" dirty="0" smtClean="0"/>
              <a:t>Socioeconomic status</a:t>
            </a:r>
          </a:p>
          <a:p>
            <a:pPr lvl="1"/>
            <a:r>
              <a:rPr lang="en-US" dirty="0" smtClean="0"/>
              <a:t>Religious beliefs</a:t>
            </a:r>
          </a:p>
          <a:p>
            <a:pPr lvl="1"/>
            <a:r>
              <a:rPr lang="en-US" dirty="0" smtClean="0"/>
              <a:t>Geographical location</a:t>
            </a:r>
          </a:p>
          <a:p>
            <a:pPr lvl="1"/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Occupation</a:t>
            </a:r>
          </a:p>
          <a:p>
            <a:pPr lvl="1"/>
            <a:r>
              <a:rPr lang="en-US" dirty="0" smtClean="0"/>
              <a:t>Life experiences</a:t>
            </a:r>
          </a:p>
          <a:p>
            <a:r>
              <a:rPr lang="en-US" dirty="0" smtClean="0"/>
              <a:t>One major influence is the person’s cultural/ethnic heritage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End</a:t>
            </a:r>
            <a:endParaRPr lang="en-US" dirty="0"/>
          </a:p>
        </p:txBody>
      </p:sp>
      <p:pic>
        <p:nvPicPr>
          <p:cNvPr id="4" name="Content Placeholder 3" descr="EstesPark1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168569" y="2324100"/>
            <a:ext cx="2525875" cy="3508375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culture?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Values, beliefs, attitudes, languages, symbols, rituals, behaviors, and customs unique to a particular group of people and passed on from generation to generation</a:t>
            </a:r>
          </a:p>
          <a:p>
            <a:pPr lvl="1"/>
            <a:r>
              <a:rPr lang="en-US" dirty="0" smtClean="0"/>
              <a:t>Childrearing</a:t>
            </a:r>
          </a:p>
          <a:p>
            <a:pPr lvl="1"/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Occupational choice</a:t>
            </a:r>
          </a:p>
          <a:p>
            <a:pPr lvl="1"/>
            <a:r>
              <a:rPr lang="en-US" dirty="0" smtClean="0"/>
              <a:t>Social interactions</a:t>
            </a:r>
          </a:p>
          <a:p>
            <a:pPr lvl="1"/>
            <a:r>
              <a:rPr lang="en-US" dirty="0" smtClean="0"/>
              <a:t>Spiritual beliefs</a:t>
            </a:r>
          </a:p>
          <a:p>
            <a:pPr lvl="1"/>
            <a:r>
              <a:rPr lang="en-US" dirty="0" smtClean="0"/>
              <a:t>Healthcare choices</a:t>
            </a:r>
          </a:p>
          <a:p>
            <a:endParaRPr lang="en-US" dirty="0"/>
          </a:p>
        </p:txBody>
      </p:sp>
      <p:pic>
        <p:nvPicPr>
          <p:cNvPr id="1027" name="Picture 3" descr="C:\Users\gam10096\AppData\Local\Microsoft\Windows\Temporary Internet Files\Content.IE5\0HEOPGDF\MC90007878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204" y="3962400"/>
            <a:ext cx="2294939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Characteristics of Culture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Learned</a:t>
            </a:r>
          </a:p>
          <a:p>
            <a:r>
              <a:rPr lang="en-US" dirty="0" smtClean="0"/>
              <a:t>Shared </a:t>
            </a:r>
          </a:p>
          <a:p>
            <a:r>
              <a:rPr lang="en-US" dirty="0" smtClean="0"/>
              <a:t>Social </a:t>
            </a:r>
          </a:p>
          <a:p>
            <a:r>
              <a:rPr lang="en-US" dirty="0" smtClean="0"/>
              <a:t>Dynamic and constantly changing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ethnicity?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Classification of people based on national origin and/or culture</a:t>
            </a:r>
          </a:p>
          <a:p>
            <a:r>
              <a:rPr lang="en-US" dirty="0" smtClean="0"/>
              <a:t>May share common heritage, geographic location, social customs, language and beliefs</a:t>
            </a:r>
          </a:p>
          <a:p>
            <a:pPr lvl="1"/>
            <a:r>
              <a:rPr lang="en-US" dirty="0" smtClean="0"/>
              <a:t>African American</a:t>
            </a:r>
          </a:p>
          <a:p>
            <a:pPr lvl="1"/>
            <a:r>
              <a:rPr lang="en-US" dirty="0" smtClean="0"/>
              <a:t>Asian American</a:t>
            </a:r>
          </a:p>
          <a:p>
            <a:pPr lvl="1"/>
            <a:r>
              <a:rPr lang="en-US" dirty="0" smtClean="0"/>
              <a:t>European American</a:t>
            </a:r>
          </a:p>
          <a:p>
            <a:pPr lvl="1"/>
            <a:r>
              <a:rPr lang="en-US" dirty="0" smtClean="0"/>
              <a:t>Hispanic American</a:t>
            </a:r>
          </a:p>
          <a:p>
            <a:pPr lvl="1"/>
            <a:r>
              <a:rPr lang="en-US" dirty="0" smtClean="0"/>
              <a:t>Middle Eastern American</a:t>
            </a:r>
          </a:p>
          <a:p>
            <a:pPr lvl="1"/>
            <a:r>
              <a:rPr lang="en-US" dirty="0" smtClean="0"/>
              <a:t>Native American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Classification of people based on physical or biological characteristics such as color of skin, hair, eye color, bone structure, blood type, and facial features</a:t>
            </a:r>
          </a:p>
          <a:p>
            <a:r>
              <a:rPr lang="en-US" dirty="0" smtClean="0"/>
              <a:t>In reality, it is the values, beliefs, and behaviors learned from the ethnic group that accounts for behaviors attributed to race.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cultural diversity?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Differences based on cultural, ethnic, and racial factors</a:t>
            </a:r>
          </a:p>
          <a:p>
            <a:r>
              <a:rPr lang="en-US" dirty="0" smtClean="0"/>
              <a:t>Influence an individual’s behavior, self-perception, judgment of others, and interpersonal relationships</a:t>
            </a:r>
          </a:p>
          <a:p>
            <a:r>
              <a:rPr lang="en-US" dirty="0" smtClean="0"/>
              <a:t>Differences exist within all ethnic/cultural groups and within the people that make up those groups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ustin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633</TotalTime>
  <Words>1638</Words>
  <Application>Microsoft Office PowerPoint</Application>
  <PresentationFormat>On-screen Show (4:3)</PresentationFormat>
  <Paragraphs>255</Paragraphs>
  <Slides>40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9" baseType="lpstr">
      <vt:lpstr>Arial</vt:lpstr>
      <vt:lpstr>Calibri</vt:lpstr>
      <vt:lpstr>Century Gothic</vt:lpstr>
      <vt:lpstr>Corbel</vt:lpstr>
      <vt:lpstr>Wingdings</vt:lpstr>
      <vt:lpstr>Wingdings 2</vt:lpstr>
      <vt:lpstr>Wingdings 3</vt:lpstr>
      <vt:lpstr>iRespondGraphMaster</vt:lpstr>
      <vt:lpstr>Austin</vt:lpstr>
      <vt:lpstr>Cultural Diversity</vt:lpstr>
      <vt:lpstr>Learning Target</vt:lpstr>
      <vt:lpstr>Answer the following</vt:lpstr>
      <vt:lpstr>You can’t pick the people you treat.</vt:lpstr>
      <vt:lpstr>What is culture?</vt:lpstr>
      <vt:lpstr>Characteristics of Culture</vt:lpstr>
      <vt:lpstr>What is ethnicity?</vt:lpstr>
      <vt:lpstr>What is race?</vt:lpstr>
      <vt:lpstr>What is cultural diversity?</vt:lpstr>
      <vt:lpstr>“Salad Bowl” vs. “Melting Pot”</vt:lpstr>
      <vt:lpstr>Sensitivity</vt:lpstr>
      <vt:lpstr>What is a bias?</vt:lpstr>
      <vt:lpstr>What is prejudice?</vt:lpstr>
      <vt:lpstr>What is stereotyping?</vt:lpstr>
      <vt:lpstr>Avoiding bias, prejudice, and stereotyping</vt:lpstr>
      <vt:lpstr>Are we born bias?</vt:lpstr>
      <vt:lpstr>Family organization</vt:lpstr>
      <vt:lpstr>Family organization</vt:lpstr>
      <vt:lpstr>What type of family do you have?</vt:lpstr>
      <vt:lpstr>Personal Touch and Space</vt:lpstr>
      <vt:lpstr>Gestures</vt:lpstr>
      <vt:lpstr>Eye Contact</vt:lpstr>
      <vt:lpstr>Language Differences</vt:lpstr>
      <vt:lpstr>Health Care Beliefs</vt:lpstr>
      <vt:lpstr>Examples of Folk Medicine (pages 195-197)</vt:lpstr>
      <vt:lpstr>Spirituality and Religion</vt:lpstr>
      <vt:lpstr>Atheist and Agnostic</vt:lpstr>
      <vt:lpstr>Religion and Healthcare</vt:lpstr>
      <vt:lpstr>Judaism </vt:lpstr>
      <vt:lpstr>Christian Science </vt:lpstr>
      <vt:lpstr>Jehovah’s Witness </vt:lpstr>
      <vt:lpstr>Mormon </vt:lpstr>
      <vt:lpstr>Protestant </vt:lpstr>
      <vt:lpstr>Roman Catholicism </vt:lpstr>
      <vt:lpstr>Seventh-day Adventist</vt:lpstr>
      <vt:lpstr>Islam (Muslim) </vt:lpstr>
      <vt:lpstr>Buddhism </vt:lpstr>
      <vt:lpstr>Native American Spirituality </vt:lpstr>
      <vt:lpstr>Respecting Diversity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Cultural Diversity</dc:title>
  <dc:creator>Angie Guggino</dc:creator>
  <cp:lastModifiedBy>Angela Guggino</cp:lastModifiedBy>
  <cp:revision>88</cp:revision>
  <dcterms:created xsi:type="dcterms:W3CDTF">2010-07-20T22:29:07Z</dcterms:created>
  <dcterms:modified xsi:type="dcterms:W3CDTF">2017-11-14T12:50:05Z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