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20" r:id="rId4"/>
    <p:sldId id="32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2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7F3404-225E-463D-9964-91634EA80A1C}"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1028-D5AD-4921-8AED-820CEE2E0C1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92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7F3404-225E-463D-9964-91634EA80A1C}"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1028-D5AD-4921-8AED-820CEE2E0C16}" type="slidenum">
              <a:rPr lang="en-US" smtClean="0"/>
              <a:t>‹#›</a:t>
            </a:fld>
            <a:endParaRPr lang="en-US"/>
          </a:p>
        </p:txBody>
      </p:sp>
    </p:spTree>
    <p:extLst>
      <p:ext uri="{BB962C8B-B14F-4D97-AF65-F5344CB8AC3E}">
        <p14:creationId xmlns:p14="http://schemas.microsoft.com/office/powerpoint/2010/main" val="419131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7F3404-225E-463D-9964-91634EA80A1C}"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1028-D5AD-4921-8AED-820CEE2E0C16}" type="slidenum">
              <a:rPr lang="en-US" smtClean="0"/>
              <a:t>‹#›</a:t>
            </a:fld>
            <a:endParaRPr lang="en-US"/>
          </a:p>
        </p:txBody>
      </p:sp>
    </p:spTree>
    <p:extLst>
      <p:ext uri="{BB962C8B-B14F-4D97-AF65-F5344CB8AC3E}">
        <p14:creationId xmlns:p14="http://schemas.microsoft.com/office/powerpoint/2010/main" val="411144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7F3404-225E-463D-9964-91634EA80A1C}"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1028-D5AD-4921-8AED-820CEE2E0C16}" type="slidenum">
              <a:rPr lang="en-US" smtClean="0"/>
              <a:t>‹#›</a:t>
            </a:fld>
            <a:endParaRPr lang="en-US"/>
          </a:p>
        </p:txBody>
      </p:sp>
    </p:spTree>
    <p:extLst>
      <p:ext uri="{BB962C8B-B14F-4D97-AF65-F5344CB8AC3E}">
        <p14:creationId xmlns:p14="http://schemas.microsoft.com/office/powerpoint/2010/main" val="395870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F3404-225E-463D-9964-91634EA80A1C}"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51028-D5AD-4921-8AED-820CEE2E0C1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9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7F3404-225E-463D-9964-91634EA80A1C}"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51028-D5AD-4921-8AED-820CEE2E0C16}" type="slidenum">
              <a:rPr lang="en-US" smtClean="0"/>
              <a:t>‹#›</a:t>
            </a:fld>
            <a:endParaRPr lang="en-US"/>
          </a:p>
        </p:txBody>
      </p:sp>
    </p:spTree>
    <p:extLst>
      <p:ext uri="{BB962C8B-B14F-4D97-AF65-F5344CB8AC3E}">
        <p14:creationId xmlns:p14="http://schemas.microsoft.com/office/powerpoint/2010/main" val="343926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7F3404-225E-463D-9964-91634EA80A1C}"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51028-D5AD-4921-8AED-820CEE2E0C16}" type="slidenum">
              <a:rPr lang="en-US" smtClean="0"/>
              <a:t>‹#›</a:t>
            </a:fld>
            <a:endParaRPr lang="en-US"/>
          </a:p>
        </p:txBody>
      </p:sp>
    </p:spTree>
    <p:extLst>
      <p:ext uri="{BB962C8B-B14F-4D97-AF65-F5344CB8AC3E}">
        <p14:creationId xmlns:p14="http://schemas.microsoft.com/office/powerpoint/2010/main" val="7856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7F3404-225E-463D-9964-91634EA80A1C}"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51028-D5AD-4921-8AED-820CEE2E0C16}" type="slidenum">
              <a:rPr lang="en-US" smtClean="0"/>
              <a:t>‹#›</a:t>
            </a:fld>
            <a:endParaRPr lang="en-US"/>
          </a:p>
        </p:txBody>
      </p:sp>
    </p:spTree>
    <p:extLst>
      <p:ext uri="{BB962C8B-B14F-4D97-AF65-F5344CB8AC3E}">
        <p14:creationId xmlns:p14="http://schemas.microsoft.com/office/powerpoint/2010/main" val="8098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7F3404-225E-463D-9964-91634EA80A1C}" type="datetimeFigureOut">
              <a:rPr lang="en-US" smtClean="0"/>
              <a:t>4/17/2018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4E51028-D5AD-4921-8AED-820CEE2E0C16}" type="slidenum">
              <a:rPr lang="en-US" smtClean="0"/>
              <a:t>‹#›</a:t>
            </a:fld>
            <a:endParaRPr lang="en-US"/>
          </a:p>
        </p:txBody>
      </p:sp>
    </p:spTree>
    <p:extLst>
      <p:ext uri="{BB962C8B-B14F-4D97-AF65-F5344CB8AC3E}">
        <p14:creationId xmlns:p14="http://schemas.microsoft.com/office/powerpoint/2010/main" val="333386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C7F3404-225E-463D-9964-91634EA80A1C}" type="datetimeFigureOut">
              <a:rPr lang="en-US" smtClean="0"/>
              <a:t>4/17/2018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E51028-D5AD-4921-8AED-820CEE2E0C16}" type="slidenum">
              <a:rPr lang="en-US" smtClean="0"/>
              <a:t>‹#›</a:t>
            </a:fld>
            <a:endParaRPr lang="en-US"/>
          </a:p>
        </p:txBody>
      </p:sp>
    </p:spTree>
    <p:extLst>
      <p:ext uri="{BB962C8B-B14F-4D97-AF65-F5344CB8AC3E}">
        <p14:creationId xmlns:p14="http://schemas.microsoft.com/office/powerpoint/2010/main" val="214748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F3404-225E-463D-9964-91634EA80A1C}"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51028-D5AD-4921-8AED-820CEE2E0C16}" type="slidenum">
              <a:rPr lang="en-US" smtClean="0"/>
              <a:t>‹#›</a:t>
            </a:fld>
            <a:endParaRPr lang="en-US"/>
          </a:p>
        </p:txBody>
      </p:sp>
    </p:spTree>
    <p:extLst>
      <p:ext uri="{BB962C8B-B14F-4D97-AF65-F5344CB8AC3E}">
        <p14:creationId xmlns:p14="http://schemas.microsoft.com/office/powerpoint/2010/main" val="122581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7F3404-225E-463D-9964-91634EA80A1C}" type="datetimeFigureOut">
              <a:rPr lang="en-US" smtClean="0"/>
              <a:t>4/17/2018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E51028-D5AD-4921-8AED-820CEE2E0C1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82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Sports Medicine </a:t>
            </a:r>
            <a:endParaRPr lang="en-US" dirty="0"/>
          </a:p>
        </p:txBody>
      </p:sp>
      <p:sp>
        <p:nvSpPr>
          <p:cNvPr id="3" name="Subtitle 2"/>
          <p:cNvSpPr>
            <a:spLocks noGrp="1"/>
          </p:cNvSpPr>
          <p:nvPr>
            <p:ph type="subTitle" idx="1"/>
          </p:nvPr>
        </p:nvSpPr>
        <p:spPr/>
        <p:txBody>
          <a:bodyPr/>
          <a:lstStyle/>
          <a:p>
            <a:r>
              <a:rPr lang="en-US" dirty="0" smtClean="0"/>
              <a:t>End of Pathway Test Review</a:t>
            </a:r>
            <a:endParaRPr lang="en-US" dirty="0"/>
          </a:p>
        </p:txBody>
      </p:sp>
    </p:spTree>
    <p:extLst>
      <p:ext uri="{BB962C8B-B14F-4D97-AF65-F5344CB8AC3E}">
        <p14:creationId xmlns:p14="http://schemas.microsoft.com/office/powerpoint/2010/main" val="81756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 and understand vital signs</a:t>
            </a:r>
            <a:endParaRPr lang="en-US" dirty="0"/>
          </a:p>
        </p:txBody>
      </p:sp>
      <p:sp>
        <p:nvSpPr>
          <p:cNvPr id="3" name="Content Placeholder 2"/>
          <p:cNvSpPr>
            <a:spLocks noGrp="1"/>
          </p:cNvSpPr>
          <p:nvPr>
            <p:ph idx="1"/>
          </p:nvPr>
        </p:nvSpPr>
        <p:spPr/>
        <p:txBody>
          <a:bodyPr>
            <a:normAutofit/>
          </a:bodyPr>
          <a:lstStyle/>
          <a:p>
            <a:r>
              <a:rPr lang="en-US" dirty="0" smtClean="0"/>
              <a:t>Body Temperature</a:t>
            </a:r>
          </a:p>
          <a:p>
            <a:pPr lvl="1"/>
            <a:r>
              <a:rPr lang="en-US" dirty="0" smtClean="0"/>
              <a:t>Normal range?</a:t>
            </a:r>
          </a:p>
          <a:p>
            <a:pPr lvl="1"/>
            <a:r>
              <a:rPr lang="en-US" dirty="0" smtClean="0"/>
              <a:t>Locations?</a:t>
            </a:r>
          </a:p>
          <a:p>
            <a:r>
              <a:rPr lang="en-US" dirty="0" smtClean="0"/>
              <a:t>Heart Rate</a:t>
            </a:r>
          </a:p>
          <a:p>
            <a:pPr lvl="1"/>
            <a:r>
              <a:rPr lang="en-US" dirty="0" smtClean="0"/>
              <a:t>Normal range?</a:t>
            </a:r>
          </a:p>
          <a:p>
            <a:pPr lvl="1"/>
            <a:r>
              <a:rPr lang="en-US" dirty="0" smtClean="0"/>
              <a:t>Locations?</a:t>
            </a:r>
          </a:p>
          <a:p>
            <a:r>
              <a:rPr lang="en-US" dirty="0" smtClean="0"/>
              <a:t>Blood Pressure</a:t>
            </a:r>
          </a:p>
          <a:p>
            <a:pPr lvl="1"/>
            <a:r>
              <a:rPr lang="en-US" dirty="0" smtClean="0"/>
              <a:t>Normal range? Hypertension?</a:t>
            </a:r>
          </a:p>
          <a:p>
            <a:r>
              <a:rPr lang="en-US" dirty="0" smtClean="0"/>
              <a:t>Respiratory rate</a:t>
            </a:r>
          </a:p>
          <a:p>
            <a:pPr lvl="1"/>
            <a:r>
              <a:rPr lang="en-US" dirty="0" smtClean="0"/>
              <a:t>Normal range?</a:t>
            </a:r>
          </a:p>
          <a:p>
            <a:pPr lvl="1"/>
            <a:r>
              <a:rPr lang="en-US" dirty="0" smtClean="0"/>
              <a:t>Pulse Oximetry?</a:t>
            </a:r>
          </a:p>
        </p:txBody>
      </p:sp>
    </p:spTree>
    <p:extLst>
      <p:ext uri="{BB962C8B-B14F-4D97-AF65-F5344CB8AC3E}">
        <p14:creationId xmlns:p14="http://schemas.microsoft.com/office/powerpoint/2010/main" val="11878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smtClean="0"/>
              <a:t>Demonstrate Understanding of Therapeutic Modalities and</a:t>
            </a:r>
            <a:br>
              <a:rPr lang="en-US" sz="6600" dirty="0" smtClean="0"/>
            </a:br>
            <a:r>
              <a:rPr lang="en-US" sz="6600" dirty="0" smtClean="0"/>
              <a:t>Their Effects on the Body</a:t>
            </a:r>
            <a:endParaRPr lang="en-US" sz="6600" dirty="0"/>
          </a:p>
        </p:txBody>
      </p:sp>
      <p:sp>
        <p:nvSpPr>
          <p:cNvPr id="5" name="Text Placeholder 4"/>
          <p:cNvSpPr>
            <a:spLocks noGrp="1"/>
          </p:cNvSpPr>
          <p:nvPr>
            <p:ph type="body" idx="1"/>
          </p:nvPr>
        </p:nvSpPr>
        <p:spPr/>
        <p:txBody>
          <a:bodyPr/>
          <a:lstStyle/>
          <a:p>
            <a:r>
              <a:rPr lang="en-US" dirty="0" smtClean="0"/>
              <a:t>(6 questions)</a:t>
            </a:r>
            <a:endParaRPr lang="en-US" dirty="0"/>
          </a:p>
        </p:txBody>
      </p:sp>
    </p:spTree>
    <p:extLst>
      <p:ext uri="{BB962C8B-B14F-4D97-AF65-F5344CB8AC3E}">
        <p14:creationId xmlns:p14="http://schemas.microsoft.com/office/powerpoint/2010/main" val="1430549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 and explain the use of thermo-therapeutic modalities</a:t>
            </a:r>
            <a:endParaRPr lang="en-US" dirty="0"/>
          </a:p>
        </p:txBody>
      </p:sp>
      <p:sp>
        <p:nvSpPr>
          <p:cNvPr id="5" name="Content Placeholder 4"/>
          <p:cNvSpPr>
            <a:spLocks noGrp="1"/>
          </p:cNvSpPr>
          <p:nvPr>
            <p:ph idx="1"/>
          </p:nvPr>
        </p:nvSpPr>
        <p:spPr/>
        <p:txBody>
          <a:bodyPr/>
          <a:lstStyle/>
          <a:p>
            <a:r>
              <a:rPr lang="en-US" dirty="0" smtClean="0"/>
              <a:t>Indications/contraindications/safety </a:t>
            </a:r>
          </a:p>
          <a:p>
            <a:pPr lvl="1"/>
            <a:r>
              <a:rPr lang="en-US" dirty="0" smtClean="0"/>
              <a:t>Ultrasound</a:t>
            </a:r>
          </a:p>
          <a:p>
            <a:pPr lvl="1"/>
            <a:r>
              <a:rPr lang="en-US" dirty="0" err="1" smtClean="0"/>
              <a:t>Hydrocollator</a:t>
            </a:r>
            <a:r>
              <a:rPr lang="en-US" dirty="0" smtClean="0"/>
              <a:t> packs </a:t>
            </a:r>
          </a:p>
          <a:p>
            <a:pPr lvl="1"/>
            <a:r>
              <a:rPr lang="en-US" dirty="0" smtClean="0"/>
              <a:t>Hot whirlpool</a:t>
            </a:r>
          </a:p>
          <a:p>
            <a:pPr lvl="1"/>
            <a:r>
              <a:rPr lang="en-US" dirty="0" smtClean="0"/>
              <a:t>Paraffin bath </a:t>
            </a:r>
          </a:p>
          <a:p>
            <a:pPr lvl="1"/>
            <a:r>
              <a:rPr lang="en-US" dirty="0" smtClean="0"/>
              <a:t>Diathermy</a:t>
            </a:r>
          </a:p>
          <a:p>
            <a:pPr lvl="1"/>
            <a:r>
              <a:rPr lang="en-US" dirty="0" smtClean="0"/>
              <a:t>Topical analgesic</a:t>
            </a:r>
            <a:endParaRPr lang="en-US" dirty="0"/>
          </a:p>
        </p:txBody>
      </p:sp>
    </p:spTree>
    <p:extLst>
      <p:ext uri="{BB962C8B-B14F-4D97-AF65-F5344CB8AC3E}">
        <p14:creationId xmlns:p14="http://schemas.microsoft.com/office/powerpoint/2010/main" val="2609189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 and explain the use of </a:t>
            </a:r>
            <a:r>
              <a:rPr lang="en-US" dirty="0" err="1" smtClean="0"/>
              <a:t>cryo</a:t>
            </a:r>
            <a:r>
              <a:rPr lang="en-US" dirty="0" smtClean="0"/>
              <a:t>-therapeutic modalities</a:t>
            </a:r>
            <a:endParaRPr lang="en-US" dirty="0"/>
          </a:p>
        </p:txBody>
      </p:sp>
      <p:sp>
        <p:nvSpPr>
          <p:cNvPr id="3" name="Content Placeholder 2"/>
          <p:cNvSpPr>
            <a:spLocks noGrp="1"/>
          </p:cNvSpPr>
          <p:nvPr>
            <p:ph idx="1"/>
          </p:nvPr>
        </p:nvSpPr>
        <p:spPr/>
        <p:txBody>
          <a:bodyPr/>
          <a:lstStyle/>
          <a:p>
            <a:r>
              <a:rPr lang="en-US" dirty="0" smtClean="0"/>
              <a:t>Indications/contraindications/safety </a:t>
            </a:r>
          </a:p>
          <a:p>
            <a:pPr lvl="1"/>
            <a:r>
              <a:rPr lang="en-US" dirty="0" smtClean="0"/>
              <a:t>Cold whirlpool</a:t>
            </a:r>
          </a:p>
          <a:p>
            <a:pPr lvl="1"/>
            <a:r>
              <a:rPr lang="en-US" dirty="0" smtClean="0"/>
              <a:t>Ice packs </a:t>
            </a:r>
          </a:p>
          <a:p>
            <a:pPr lvl="1"/>
            <a:r>
              <a:rPr lang="en-US" dirty="0" smtClean="0"/>
              <a:t>Chemical coolants</a:t>
            </a:r>
          </a:p>
          <a:p>
            <a:pPr lvl="1"/>
            <a:r>
              <a:rPr lang="en-US" dirty="0" smtClean="0"/>
              <a:t>Ice massage </a:t>
            </a:r>
          </a:p>
          <a:p>
            <a:pPr lvl="1"/>
            <a:r>
              <a:rPr lang="en-US" dirty="0" smtClean="0"/>
              <a:t>Ice and Stretch</a:t>
            </a:r>
          </a:p>
          <a:p>
            <a:pPr lvl="1"/>
            <a:r>
              <a:rPr lang="en-US" dirty="0" smtClean="0"/>
              <a:t>Ice water immersion</a:t>
            </a:r>
            <a:endParaRPr lang="en-US" dirty="0"/>
          </a:p>
        </p:txBody>
      </p:sp>
    </p:spTree>
    <p:extLst>
      <p:ext uri="{BB962C8B-B14F-4D97-AF65-F5344CB8AC3E}">
        <p14:creationId xmlns:p14="http://schemas.microsoft.com/office/powerpoint/2010/main" val="898412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 and explain the use of hydro-therapeutic modalities</a:t>
            </a:r>
            <a:endParaRPr lang="en-US" dirty="0"/>
          </a:p>
        </p:txBody>
      </p:sp>
      <p:sp>
        <p:nvSpPr>
          <p:cNvPr id="3" name="Content Placeholder 2"/>
          <p:cNvSpPr>
            <a:spLocks noGrp="1"/>
          </p:cNvSpPr>
          <p:nvPr>
            <p:ph idx="1"/>
          </p:nvPr>
        </p:nvSpPr>
        <p:spPr/>
        <p:txBody>
          <a:bodyPr/>
          <a:lstStyle/>
          <a:p>
            <a:r>
              <a:rPr lang="en-US" dirty="0" smtClean="0"/>
              <a:t>Indications/contraindications/safety </a:t>
            </a:r>
          </a:p>
          <a:p>
            <a:pPr lvl="1"/>
            <a:r>
              <a:rPr lang="en-US" dirty="0" smtClean="0"/>
              <a:t>Hot and cold whirlpools</a:t>
            </a:r>
          </a:p>
          <a:p>
            <a:pPr lvl="1"/>
            <a:r>
              <a:rPr lang="en-US" dirty="0" smtClean="0"/>
              <a:t>Contrast immersion</a:t>
            </a:r>
            <a:endParaRPr lang="en-US" dirty="0"/>
          </a:p>
        </p:txBody>
      </p:sp>
    </p:spTree>
    <p:extLst>
      <p:ext uri="{BB962C8B-B14F-4D97-AF65-F5344CB8AC3E}">
        <p14:creationId xmlns:p14="http://schemas.microsoft.com/office/powerpoint/2010/main" val="3527358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 and explain the use of electrical stimulation modalities</a:t>
            </a:r>
            <a:endParaRPr lang="en-US" dirty="0"/>
          </a:p>
        </p:txBody>
      </p:sp>
      <p:sp>
        <p:nvSpPr>
          <p:cNvPr id="3" name="Content Placeholder 2"/>
          <p:cNvSpPr>
            <a:spLocks noGrp="1"/>
          </p:cNvSpPr>
          <p:nvPr>
            <p:ph idx="1"/>
          </p:nvPr>
        </p:nvSpPr>
        <p:spPr/>
        <p:txBody>
          <a:bodyPr/>
          <a:lstStyle/>
          <a:p>
            <a:r>
              <a:rPr lang="en-US" dirty="0" smtClean="0"/>
              <a:t>Indications/contraindications/safety </a:t>
            </a:r>
          </a:p>
          <a:p>
            <a:pPr lvl="1"/>
            <a:r>
              <a:rPr lang="en-US" dirty="0" smtClean="0"/>
              <a:t>Interferential (E-stim)</a:t>
            </a:r>
          </a:p>
          <a:p>
            <a:pPr lvl="1"/>
            <a:r>
              <a:rPr lang="en-US" dirty="0" smtClean="0"/>
              <a:t>TENS </a:t>
            </a:r>
          </a:p>
          <a:p>
            <a:pPr lvl="1"/>
            <a:r>
              <a:rPr lang="en-US" dirty="0" smtClean="0"/>
              <a:t>Pre-Mod (E-stim)</a:t>
            </a:r>
            <a:endParaRPr lang="en-US" dirty="0"/>
          </a:p>
        </p:txBody>
      </p:sp>
    </p:spTree>
    <p:extLst>
      <p:ext uri="{BB962C8B-B14F-4D97-AF65-F5344CB8AC3E}">
        <p14:creationId xmlns:p14="http://schemas.microsoft.com/office/powerpoint/2010/main" val="4162169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 and explain the use of manual and mechanical </a:t>
            </a:r>
            <a:r>
              <a:rPr lang="en-US" dirty="0" smtClean="0"/>
              <a:t>modalities</a:t>
            </a:r>
            <a:endParaRPr lang="en-US" dirty="0"/>
          </a:p>
        </p:txBody>
      </p:sp>
      <p:sp>
        <p:nvSpPr>
          <p:cNvPr id="3" name="Content Placeholder 2"/>
          <p:cNvSpPr>
            <a:spLocks noGrp="1"/>
          </p:cNvSpPr>
          <p:nvPr>
            <p:ph idx="1"/>
          </p:nvPr>
        </p:nvSpPr>
        <p:spPr/>
        <p:txBody>
          <a:bodyPr/>
          <a:lstStyle/>
          <a:p>
            <a:r>
              <a:rPr lang="en-US" dirty="0" smtClean="0"/>
              <a:t>Indications/contraindications/safety </a:t>
            </a:r>
          </a:p>
          <a:p>
            <a:pPr lvl="1"/>
            <a:r>
              <a:rPr lang="en-US" dirty="0" smtClean="0"/>
              <a:t>Massage</a:t>
            </a:r>
          </a:p>
          <a:p>
            <a:pPr lvl="1"/>
            <a:r>
              <a:rPr lang="en-US" dirty="0" smtClean="0"/>
              <a:t>Intermittent </a:t>
            </a:r>
            <a:r>
              <a:rPr lang="en-US" dirty="0"/>
              <a:t>compression unit </a:t>
            </a:r>
            <a:endParaRPr lang="en-US" dirty="0" smtClean="0"/>
          </a:p>
          <a:p>
            <a:pPr lvl="1"/>
            <a:r>
              <a:rPr lang="en-US" dirty="0" smtClean="0"/>
              <a:t>Traction</a:t>
            </a:r>
          </a:p>
          <a:p>
            <a:pPr lvl="1"/>
            <a:r>
              <a:rPr lang="en-US" dirty="0" smtClean="0"/>
              <a:t>Ice </a:t>
            </a:r>
            <a:r>
              <a:rPr lang="en-US" dirty="0"/>
              <a:t>and stretch</a:t>
            </a:r>
          </a:p>
        </p:txBody>
      </p:sp>
    </p:spTree>
    <p:extLst>
      <p:ext uri="{BB962C8B-B14F-4D97-AF65-F5344CB8AC3E}">
        <p14:creationId xmlns:p14="http://schemas.microsoft.com/office/powerpoint/2010/main" val="3461538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 and explain the use of light </a:t>
            </a:r>
            <a:r>
              <a:rPr lang="en-US" dirty="0" smtClean="0"/>
              <a:t>modalities</a:t>
            </a:r>
            <a:endParaRPr lang="en-US" dirty="0"/>
          </a:p>
        </p:txBody>
      </p:sp>
      <p:sp>
        <p:nvSpPr>
          <p:cNvPr id="3" name="Content Placeholder 2"/>
          <p:cNvSpPr>
            <a:spLocks noGrp="1"/>
          </p:cNvSpPr>
          <p:nvPr>
            <p:ph idx="1"/>
          </p:nvPr>
        </p:nvSpPr>
        <p:spPr/>
        <p:txBody>
          <a:bodyPr/>
          <a:lstStyle/>
          <a:p>
            <a:r>
              <a:rPr lang="en-US" dirty="0" smtClean="0"/>
              <a:t>Indications/contraindications/safety</a:t>
            </a:r>
          </a:p>
          <a:p>
            <a:pPr lvl="1"/>
            <a:r>
              <a:rPr lang="en-US" dirty="0" smtClean="0"/>
              <a:t>Laser </a:t>
            </a:r>
            <a:r>
              <a:rPr lang="en-US" dirty="0"/>
              <a:t>therapy</a:t>
            </a:r>
          </a:p>
        </p:txBody>
      </p:sp>
    </p:spTree>
    <p:extLst>
      <p:ext uri="{BB962C8B-B14F-4D97-AF65-F5344CB8AC3E}">
        <p14:creationId xmlns:p14="http://schemas.microsoft.com/office/powerpoint/2010/main" val="3809430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Clinically Evaluate Athletic </a:t>
            </a:r>
            <a:r>
              <a:rPr lang="en-US" dirty="0" smtClean="0"/>
              <a:t>Injuries</a:t>
            </a:r>
            <a:endParaRPr lang="en-US" dirty="0"/>
          </a:p>
        </p:txBody>
      </p:sp>
      <p:sp>
        <p:nvSpPr>
          <p:cNvPr id="5" name="Text Placeholder 4"/>
          <p:cNvSpPr>
            <a:spLocks noGrp="1"/>
          </p:cNvSpPr>
          <p:nvPr>
            <p:ph type="body" idx="1"/>
          </p:nvPr>
        </p:nvSpPr>
        <p:spPr/>
        <p:txBody>
          <a:bodyPr/>
          <a:lstStyle/>
          <a:p>
            <a:r>
              <a:rPr lang="en-US" dirty="0" smtClean="0"/>
              <a:t>7 questions</a:t>
            </a:r>
            <a:endParaRPr lang="en-US" dirty="0"/>
          </a:p>
        </p:txBody>
      </p:sp>
    </p:spTree>
    <p:extLst>
      <p:ext uri="{BB962C8B-B14F-4D97-AF65-F5344CB8AC3E}">
        <p14:creationId xmlns:p14="http://schemas.microsoft.com/office/powerpoint/2010/main" val="101421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Demonstrate the ability to obtain and document injury information and refer as necessary</a:t>
            </a:r>
          </a:p>
        </p:txBody>
      </p:sp>
      <p:sp>
        <p:nvSpPr>
          <p:cNvPr id="5" name="Content Placeholder 4"/>
          <p:cNvSpPr>
            <a:spLocks noGrp="1"/>
          </p:cNvSpPr>
          <p:nvPr>
            <p:ph idx="1"/>
          </p:nvPr>
        </p:nvSpPr>
        <p:spPr/>
        <p:txBody>
          <a:bodyPr>
            <a:normAutofit/>
          </a:bodyPr>
          <a:lstStyle/>
          <a:p>
            <a:r>
              <a:rPr lang="en-US" dirty="0"/>
              <a:t>Subjective</a:t>
            </a:r>
          </a:p>
          <a:p>
            <a:pPr lvl="1"/>
            <a:r>
              <a:rPr lang="en-US" dirty="0" smtClean="0"/>
              <a:t>History</a:t>
            </a:r>
            <a:endParaRPr lang="en-US" dirty="0"/>
          </a:p>
          <a:p>
            <a:r>
              <a:rPr lang="en-US" dirty="0"/>
              <a:t>Objective</a:t>
            </a:r>
          </a:p>
          <a:p>
            <a:pPr lvl="1"/>
            <a:r>
              <a:rPr lang="en-US" dirty="0"/>
              <a:t>Observation</a:t>
            </a:r>
          </a:p>
          <a:p>
            <a:pPr lvl="1"/>
            <a:r>
              <a:rPr lang="en-US" dirty="0"/>
              <a:t>Palpation</a:t>
            </a:r>
          </a:p>
          <a:p>
            <a:pPr lvl="1"/>
            <a:r>
              <a:rPr lang="en-US" dirty="0"/>
              <a:t>Range of </a:t>
            </a:r>
            <a:r>
              <a:rPr lang="en-US" dirty="0" smtClean="0"/>
              <a:t>motion (Active, Passive, Resistive)</a:t>
            </a:r>
            <a:endParaRPr lang="en-US" dirty="0"/>
          </a:p>
          <a:p>
            <a:pPr lvl="1"/>
            <a:r>
              <a:rPr lang="en-US" dirty="0"/>
              <a:t>Special Testing</a:t>
            </a:r>
          </a:p>
          <a:p>
            <a:r>
              <a:rPr lang="en-US" dirty="0"/>
              <a:t>Assessment</a:t>
            </a:r>
          </a:p>
          <a:p>
            <a:r>
              <a:rPr lang="en-US" dirty="0"/>
              <a:t>Plan</a:t>
            </a:r>
          </a:p>
          <a:p>
            <a:pPr marL="0" indent="0">
              <a:buNone/>
            </a:pPr>
            <a:endParaRPr lang="en-US" dirty="0"/>
          </a:p>
        </p:txBody>
      </p:sp>
    </p:spTree>
    <p:extLst>
      <p:ext uri="{BB962C8B-B14F-4D97-AF65-F5344CB8AC3E}">
        <p14:creationId xmlns:p14="http://schemas.microsoft.com/office/powerpoint/2010/main" val="1666368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Training Student Aide </a:t>
            </a:r>
            <a:r>
              <a:rPr lang="en-US" dirty="0" smtClean="0"/>
              <a:t>         </a:t>
            </a:r>
            <a:br>
              <a:rPr lang="en-US" dirty="0" smtClean="0"/>
            </a:br>
            <a:r>
              <a:rPr lang="en-US" dirty="0" smtClean="0"/>
              <a:t>(</a:t>
            </a:r>
            <a:r>
              <a:rPr lang="en-US" dirty="0" smtClean="0"/>
              <a:t>75 questions)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Demonstrate Knowledge of Anatomy and Physiology 27%</a:t>
            </a:r>
          </a:p>
          <a:p>
            <a:r>
              <a:rPr lang="en-US" dirty="0" smtClean="0"/>
              <a:t>Demonstrate Knowledge of Exercise Physiology 5%</a:t>
            </a:r>
          </a:p>
          <a:p>
            <a:r>
              <a:rPr lang="en-US" dirty="0" smtClean="0"/>
              <a:t>Demonstrate Understanding of Therapeutic Modalities and Their Effects on the Body 8%</a:t>
            </a:r>
          </a:p>
          <a:p>
            <a:r>
              <a:rPr lang="en-US" dirty="0" smtClean="0"/>
              <a:t>Clinically Evaluate Athletic Injuries 9%</a:t>
            </a:r>
          </a:p>
          <a:p>
            <a:r>
              <a:rPr lang="en-US" dirty="0" smtClean="0"/>
              <a:t>Apply Basic Concepts of Rehabilitation 5%</a:t>
            </a:r>
          </a:p>
          <a:p>
            <a:r>
              <a:rPr lang="en-US" dirty="0" smtClean="0"/>
              <a:t>Demonstrate Knowledge of First Aide and Emergency Medical Skills 8%</a:t>
            </a:r>
          </a:p>
          <a:p>
            <a:r>
              <a:rPr lang="en-US" dirty="0" smtClean="0"/>
              <a:t>Demonstrate Administrative and Organizational Skills 9%</a:t>
            </a:r>
          </a:p>
          <a:p>
            <a:r>
              <a:rPr lang="en-US" dirty="0" smtClean="0"/>
              <a:t>Demonstrate Basic Understanding of Nutrition 7%</a:t>
            </a:r>
          </a:p>
          <a:p>
            <a:r>
              <a:rPr lang="en-US" dirty="0" smtClean="0"/>
              <a:t>Demonstrate a Basic Understanding of Pharmacology 5%</a:t>
            </a:r>
          </a:p>
          <a:p>
            <a:r>
              <a:rPr lang="en-US" dirty="0" smtClean="0"/>
              <a:t>Demonstrate Knowledge of Basic Counseling Techniques 4%</a:t>
            </a:r>
          </a:p>
          <a:p>
            <a:r>
              <a:rPr lang="en-US" dirty="0" smtClean="0"/>
              <a:t>Demonstrate Taping and Wrapping Techniques 8%</a:t>
            </a:r>
          </a:p>
          <a:p>
            <a:r>
              <a:rPr lang="en-US" dirty="0" smtClean="0"/>
              <a:t>Demonstrate Skill in the Construction and Fitting of Equipment to Comply with Safety Regulations 4%</a:t>
            </a:r>
            <a:endParaRPr lang="en-US" dirty="0"/>
          </a:p>
        </p:txBody>
      </p:sp>
    </p:spTree>
    <p:extLst>
      <p:ext uri="{BB962C8B-B14F-4D97-AF65-F5344CB8AC3E}">
        <p14:creationId xmlns:p14="http://schemas.microsoft.com/office/powerpoint/2010/main" val="3425276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and describe signs of closed soft tissue injuries to the upper and lower extremities</a:t>
            </a:r>
          </a:p>
        </p:txBody>
      </p:sp>
      <p:sp>
        <p:nvSpPr>
          <p:cNvPr id="3" name="Content Placeholder 2"/>
          <p:cNvSpPr>
            <a:spLocks noGrp="1"/>
          </p:cNvSpPr>
          <p:nvPr>
            <p:ph idx="1"/>
          </p:nvPr>
        </p:nvSpPr>
        <p:spPr/>
        <p:txBody>
          <a:bodyPr>
            <a:normAutofit/>
          </a:bodyPr>
          <a:lstStyle/>
          <a:p>
            <a:r>
              <a:rPr lang="fr-FR" dirty="0" smtClean="0"/>
              <a:t>Muscle</a:t>
            </a:r>
          </a:p>
          <a:p>
            <a:pPr lvl="1"/>
            <a:r>
              <a:rPr lang="fr-FR" dirty="0" smtClean="0"/>
              <a:t>Stains, contusions, </a:t>
            </a:r>
            <a:r>
              <a:rPr lang="fr-FR" dirty="0" err="1" smtClean="0"/>
              <a:t>myositis</a:t>
            </a:r>
            <a:r>
              <a:rPr lang="fr-FR" dirty="0" smtClean="0"/>
              <a:t> </a:t>
            </a:r>
            <a:r>
              <a:rPr lang="fr-FR" dirty="0" err="1" smtClean="0"/>
              <a:t>ossificans</a:t>
            </a:r>
            <a:endParaRPr lang="fr-FR" dirty="0"/>
          </a:p>
          <a:p>
            <a:r>
              <a:rPr lang="fr-FR" dirty="0" smtClean="0"/>
              <a:t>Joint </a:t>
            </a:r>
            <a:r>
              <a:rPr lang="fr-FR" dirty="0"/>
              <a:t>Capsule</a:t>
            </a:r>
          </a:p>
          <a:p>
            <a:r>
              <a:rPr lang="fr-FR" dirty="0" smtClean="0"/>
              <a:t>Tendon</a:t>
            </a:r>
          </a:p>
          <a:p>
            <a:pPr lvl="1"/>
            <a:r>
              <a:rPr lang="fr-FR" dirty="0" smtClean="0"/>
              <a:t>tendinites</a:t>
            </a:r>
          </a:p>
          <a:p>
            <a:r>
              <a:rPr lang="fr-FR" dirty="0" smtClean="0"/>
              <a:t>Nerves</a:t>
            </a:r>
          </a:p>
          <a:p>
            <a:pPr lvl="1"/>
            <a:r>
              <a:rPr lang="fr-FR" dirty="0" err="1" smtClean="0"/>
              <a:t>Neuralga</a:t>
            </a:r>
            <a:r>
              <a:rPr lang="fr-FR" dirty="0" smtClean="0"/>
              <a:t>, </a:t>
            </a:r>
            <a:r>
              <a:rPr lang="fr-FR" dirty="0" err="1" smtClean="0"/>
              <a:t>Neuroma</a:t>
            </a:r>
            <a:endParaRPr lang="fr-FR" dirty="0"/>
          </a:p>
          <a:p>
            <a:r>
              <a:rPr lang="fr-FR" dirty="0" smtClean="0"/>
              <a:t>Ligament </a:t>
            </a:r>
          </a:p>
          <a:p>
            <a:pPr lvl="1"/>
            <a:r>
              <a:rPr lang="fr-FR" dirty="0" err="1" smtClean="0"/>
              <a:t>Sprains</a:t>
            </a:r>
            <a:r>
              <a:rPr lang="fr-FR" dirty="0" smtClean="0"/>
              <a:t>, </a:t>
            </a:r>
            <a:r>
              <a:rPr lang="fr-FR" dirty="0" err="1" smtClean="0"/>
              <a:t>laxity</a:t>
            </a:r>
            <a:endParaRPr lang="fr-FR" dirty="0" smtClean="0"/>
          </a:p>
          <a:p>
            <a:r>
              <a:rPr lang="fr-FR" dirty="0" smtClean="0"/>
              <a:t>Cartilage</a:t>
            </a:r>
            <a:endParaRPr lang="en-US" dirty="0"/>
          </a:p>
        </p:txBody>
      </p:sp>
    </p:spTree>
    <p:extLst>
      <p:ext uri="{BB962C8B-B14F-4D97-AF65-F5344CB8AC3E}">
        <p14:creationId xmlns:p14="http://schemas.microsoft.com/office/powerpoint/2010/main" val="4183058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and describe signs of open soft tissue injuries</a:t>
            </a:r>
          </a:p>
        </p:txBody>
      </p:sp>
      <p:sp>
        <p:nvSpPr>
          <p:cNvPr id="3" name="Content Placeholder 2"/>
          <p:cNvSpPr>
            <a:spLocks noGrp="1"/>
          </p:cNvSpPr>
          <p:nvPr>
            <p:ph idx="1"/>
          </p:nvPr>
        </p:nvSpPr>
        <p:spPr/>
        <p:txBody>
          <a:bodyPr/>
          <a:lstStyle/>
          <a:p>
            <a:r>
              <a:rPr lang="en-US" dirty="0" smtClean="0"/>
              <a:t>Wounds</a:t>
            </a:r>
          </a:p>
          <a:p>
            <a:pPr lvl="1"/>
            <a:r>
              <a:rPr lang="en-US" dirty="0" smtClean="0"/>
              <a:t>Lacerations</a:t>
            </a:r>
          </a:p>
          <a:p>
            <a:pPr lvl="1"/>
            <a:r>
              <a:rPr lang="en-US" dirty="0" smtClean="0"/>
              <a:t>Abrasions</a:t>
            </a:r>
          </a:p>
          <a:p>
            <a:pPr lvl="1"/>
            <a:r>
              <a:rPr lang="en-US" dirty="0" smtClean="0"/>
              <a:t>Avulsions</a:t>
            </a:r>
          </a:p>
          <a:p>
            <a:pPr lvl="1"/>
            <a:r>
              <a:rPr lang="en-US" dirty="0" smtClean="0"/>
              <a:t>Puncture</a:t>
            </a:r>
          </a:p>
          <a:p>
            <a:r>
              <a:rPr lang="en-US" dirty="0" smtClean="0"/>
              <a:t>Know how to properly clean and treat an open wound</a:t>
            </a:r>
          </a:p>
          <a:p>
            <a:pPr lvl="1"/>
            <a:r>
              <a:rPr lang="en-US" dirty="0" smtClean="0"/>
              <a:t>Dressing vs. Bandages</a:t>
            </a:r>
          </a:p>
          <a:p>
            <a:pPr lvl="1"/>
            <a:r>
              <a:rPr lang="en-US" dirty="0" smtClean="0"/>
              <a:t>Occlusive Dressing</a:t>
            </a:r>
            <a:endParaRPr lang="en-US" dirty="0"/>
          </a:p>
        </p:txBody>
      </p:sp>
    </p:spTree>
    <p:extLst>
      <p:ext uri="{BB962C8B-B14F-4D97-AF65-F5344CB8AC3E}">
        <p14:creationId xmlns:p14="http://schemas.microsoft.com/office/powerpoint/2010/main" val="1011922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and identify injuries to bony tissue</a:t>
            </a:r>
          </a:p>
        </p:txBody>
      </p:sp>
      <p:sp>
        <p:nvSpPr>
          <p:cNvPr id="3" name="Content Placeholder 2"/>
          <p:cNvSpPr>
            <a:spLocks noGrp="1"/>
          </p:cNvSpPr>
          <p:nvPr>
            <p:ph idx="1"/>
          </p:nvPr>
        </p:nvSpPr>
        <p:spPr/>
        <p:txBody>
          <a:bodyPr>
            <a:normAutofit/>
          </a:bodyPr>
          <a:lstStyle/>
          <a:p>
            <a:r>
              <a:rPr lang="en-US" dirty="0"/>
              <a:t>Fractures </a:t>
            </a:r>
            <a:endParaRPr lang="en-US" dirty="0" smtClean="0"/>
          </a:p>
          <a:p>
            <a:pPr lvl="1"/>
            <a:r>
              <a:rPr lang="en-US" dirty="0" smtClean="0"/>
              <a:t>Compound (open)</a:t>
            </a:r>
          </a:p>
          <a:p>
            <a:pPr lvl="1"/>
            <a:r>
              <a:rPr lang="en-US" dirty="0" smtClean="0"/>
              <a:t>Stress fracture</a:t>
            </a:r>
          </a:p>
          <a:p>
            <a:pPr lvl="1"/>
            <a:r>
              <a:rPr lang="en-US" dirty="0" smtClean="0"/>
              <a:t>Greenstick</a:t>
            </a:r>
          </a:p>
          <a:p>
            <a:pPr lvl="1"/>
            <a:r>
              <a:rPr lang="en-US" dirty="0" smtClean="0"/>
              <a:t>Simple/transverse</a:t>
            </a:r>
          </a:p>
          <a:p>
            <a:pPr lvl="1"/>
            <a:r>
              <a:rPr lang="en-US" dirty="0" smtClean="0"/>
              <a:t>Avulsion</a:t>
            </a:r>
          </a:p>
          <a:p>
            <a:pPr lvl="1"/>
            <a:r>
              <a:rPr lang="en-US" dirty="0" err="1" smtClean="0"/>
              <a:t>Communited</a:t>
            </a:r>
            <a:endParaRPr lang="en-US" dirty="0"/>
          </a:p>
          <a:p>
            <a:r>
              <a:rPr lang="en-US" dirty="0" smtClean="0"/>
              <a:t>Common </a:t>
            </a:r>
            <a:r>
              <a:rPr lang="en-US" dirty="0"/>
              <a:t>fractures to upper and lower </a:t>
            </a:r>
            <a:r>
              <a:rPr lang="en-US" dirty="0" smtClean="0"/>
              <a:t>extremities</a:t>
            </a:r>
          </a:p>
          <a:p>
            <a:pPr lvl="1"/>
            <a:r>
              <a:rPr lang="en-US" dirty="0" smtClean="0"/>
              <a:t>Jones fracture</a:t>
            </a:r>
          </a:p>
          <a:p>
            <a:pPr lvl="1"/>
            <a:r>
              <a:rPr lang="en-US" dirty="0" smtClean="0"/>
              <a:t>Colle’s fracture</a:t>
            </a:r>
          </a:p>
          <a:p>
            <a:pPr lvl="1"/>
            <a:endParaRPr lang="en-US" dirty="0"/>
          </a:p>
        </p:txBody>
      </p:sp>
    </p:spTree>
    <p:extLst>
      <p:ext uri="{BB962C8B-B14F-4D97-AF65-F5344CB8AC3E}">
        <p14:creationId xmlns:p14="http://schemas.microsoft.com/office/powerpoint/2010/main" val="3437566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signs and symptoms of head, neck, and spinal injuries</a:t>
            </a:r>
          </a:p>
        </p:txBody>
      </p:sp>
      <p:sp>
        <p:nvSpPr>
          <p:cNvPr id="3" name="Content Placeholder 2"/>
          <p:cNvSpPr>
            <a:spLocks noGrp="1"/>
          </p:cNvSpPr>
          <p:nvPr>
            <p:ph idx="1"/>
          </p:nvPr>
        </p:nvSpPr>
        <p:spPr/>
        <p:txBody>
          <a:bodyPr/>
          <a:lstStyle/>
          <a:p>
            <a:r>
              <a:rPr lang="en-US" dirty="0" smtClean="0"/>
              <a:t>Facial</a:t>
            </a:r>
          </a:p>
          <a:p>
            <a:pPr lvl="1"/>
            <a:r>
              <a:rPr lang="en-US" dirty="0" smtClean="0"/>
              <a:t>Wounds, Fractures (orbital, blowout), Eye injuries</a:t>
            </a:r>
            <a:endParaRPr lang="en-US" dirty="0"/>
          </a:p>
          <a:p>
            <a:r>
              <a:rPr lang="en-US" dirty="0" smtClean="0"/>
              <a:t>Brain/concussion</a:t>
            </a:r>
          </a:p>
          <a:p>
            <a:pPr lvl="1"/>
            <a:r>
              <a:rPr lang="en-US" dirty="0" smtClean="0"/>
              <a:t>Know signs and symptoms of concussion</a:t>
            </a:r>
          </a:p>
          <a:p>
            <a:pPr lvl="1"/>
            <a:r>
              <a:rPr lang="en-US" dirty="0" smtClean="0"/>
              <a:t>Cranial nerve assessment</a:t>
            </a:r>
            <a:endParaRPr lang="en-US" dirty="0"/>
          </a:p>
          <a:p>
            <a:r>
              <a:rPr lang="en-US" dirty="0" smtClean="0"/>
              <a:t>Spinal cord</a:t>
            </a:r>
          </a:p>
          <a:p>
            <a:pPr lvl="1"/>
            <a:r>
              <a:rPr lang="en-US" dirty="0" smtClean="0"/>
              <a:t>Contusion</a:t>
            </a:r>
          </a:p>
          <a:p>
            <a:pPr lvl="1"/>
            <a:r>
              <a:rPr lang="en-US" dirty="0" smtClean="0"/>
              <a:t>Complete vs. incomplete</a:t>
            </a:r>
          </a:p>
          <a:p>
            <a:pPr lvl="1"/>
            <a:r>
              <a:rPr lang="en-US" dirty="0" smtClean="0"/>
              <a:t>Do NOT move athlete if suspected spinal cord injury</a:t>
            </a:r>
            <a:endParaRPr lang="en-US" dirty="0"/>
          </a:p>
        </p:txBody>
      </p:sp>
    </p:spTree>
    <p:extLst>
      <p:ext uri="{BB962C8B-B14F-4D97-AF65-F5344CB8AC3E}">
        <p14:creationId xmlns:p14="http://schemas.microsoft.com/office/powerpoint/2010/main" val="4026471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Apply Basic Concepts of </a:t>
            </a:r>
            <a:r>
              <a:rPr lang="en-US" dirty="0" smtClean="0"/>
              <a:t>Rehabilitation</a:t>
            </a:r>
            <a:endParaRPr lang="en-US" dirty="0"/>
          </a:p>
        </p:txBody>
      </p:sp>
      <p:sp>
        <p:nvSpPr>
          <p:cNvPr id="5" name="Text Placeholder 4"/>
          <p:cNvSpPr>
            <a:spLocks noGrp="1"/>
          </p:cNvSpPr>
          <p:nvPr>
            <p:ph type="body" idx="1"/>
          </p:nvPr>
        </p:nvSpPr>
        <p:spPr/>
        <p:txBody>
          <a:bodyPr/>
          <a:lstStyle/>
          <a:p>
            <a:r>
              <a:rPr lang="en-US" dirty="0"/>
              <a:t>4 questions</a:t>
            </a:r>
          </a:p>
        </p:txBody>
      </p:sp>
    </p:spTree>
    <p:extLst>
      <p:ext uri="{BB962C8B-B14F-4D97-AF65-F5344CB8AC3E}">
        <p14:creationId xmlns:p14="http://schemas.microsoft.com/office/powerpoint/2010/main" val="1909107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Demonstrate a working knowledge of the phases of healing</a:t>
            </a:r>
          </a:p>
        </p:txBody>
      </p:sp>
      <p:sp>
        <p:nvSpPr>
          <p:cNvPr id="5" name="Content Placeholder 4"/>
          <p:cNvSpPr>
            <a:spLocks noGrp="1"/>
          </p:cNvSpPr>
          <p:nvPr>
            <p:ph idx="1"/>
          </p:nvPr>
        </p:nvSpPr>
        <p:spPr/>
        <p:txBody>
          <a:bodyPr/>
          <a:lstStyle/>
          <a:p>
            <a:r>
              <a:rPr lang="en-US" dirty="0" smtClean="0"/>
              <a:t>Acute/Inflammatory</a:t>
            </a:r>
          </a:p>
          <a:p>
            <a:r>
              <a:rPr lang="en-US" dirty="0" smtClean="0"/>
              <a:t>Repair </a:t>
            </a:r>
          </a:p>
          <a:p>
            <a:r>
              <a:rPr lang="en-US" dirty="0" smtClean="0"/>
              <a:t>Remodeling</a:t>
            </a:r>
            <a:endParaRPr lang="en-US" dirty="0"/>
          </a:p>
        </p:txBody>
      </p:sp>
      <p:pic>
        <p:nvPicPr>
          <p:cNvPr id="6" name="Picture 5"/>
          <p:cNvPicPr>
            <a:picLocks noChangeAspect="1"/>
          </p:cNvPicPr>
          <p:nvPr/>
        </p:nvPicPr>
        <p:blipFill>
          <a:blip r:embed="rId2"/>
          <a:stretch>
            <a:fillRect/>
          </a:stretch>
        </p:blipFill>
        <p:spPr>
          <a:xfrm>
            <a:off x="2932517" y="3349594"/>
            <a:ext cx="6981504" cy="2761639"/>
          </a:xfrm>
          <a:prstGeom prst="rect">
            <a:avLst/>
          </a:prstGeom>
        </p:spPr>
      </p:pic>
    </p:spTree>
    <p:extLst>
      <p:ext uri="{BB962C8B-B14F-4D97-AF65-F5344CB8AC3E}">
        <p14:creationId xmlns:p14="http://schemas.microsoft.com/office/powerpoint/2010/main" val="1214267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Demonstrate a working knowledge of rehabilitation as it pertains to individualized patient needs</a:t>
            </a:r>
          </a:p>
        </p:txBody>
      </p:sp>
      <p:sp>
        <p:nvSpPr>
          <p:cNvPr id="3" name="Content Placeholder 2"/>
          <p:cNvSpPr>
            <a:spLocks noGrp="1"/>
          </p:cNvSpPr>
          <p:nvPr>
            <p:ph idx="1"/>
          </p:nvPr>
        </p:nvSpPr>
        <p:spPr/>
        <p:txBody>
          <a:bodyPr/>
          <a:lstStyle/>
          <a:p>
            <a:r>
              <a:rPr lang="en-US" dirty="0" smtClean="0"/>
              <a:t>Different Sports</a:t>
            </a:r>
          </a:p>
          <a:p>
            <a:r>
              <a:rPr lang="en-US" dirty="0" smtClean="0"/>
              <a:t>Different Sport levels (high school, college, professional)</a:t>
            </a:r>
            <a:endParaRPr lang="en-US" dirty="0"/>
          </a:p>
        </p:txBody>
      </p:sp>
    </p:spTree>
    <p:extLst>
      <p:ext uri="{BB962C8B-B14F-4D97-AF65-F5344CB8AC3E}">
        <p14:creationId xmlns:p14="http://schemas.microsoft.com/office/powerpoint/2010/main" val="3937011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Demonstrate and use rehabilitation techniques and equipment</a:t>
            </a:r>
          </a:p>
        </p:txBody>
      </p:sp>
      <p:sp>
        <p:nvSpPr>
          <p:cNvPr id="3" name="Content Placeholder 2"/>
          <p:cNvSpPr>
            <a:spLocks noGrp="1"/>
          </p:cNvSpPr>
          <p:nvPr>
            <p:ph idx="1"/>
          </p:nvPr>
        </p:nvSpPr>
        <p:spPr/>
        <p:txBody>
          <a:bodyPr>
            <a:normAutofit/>
          </a:bodyPr>
          <a:lstStyle/>
          <a:p>
            <a:r>
              <a:rPr lang="en-US" dirty="0" smtClean="0"/>
              <a:t>What treatments can be done to decrease pain?</a:t>
            </a:r>
            <a:endParaRPr lang="en-US" dirty="0"/>
          </a:p>
          <a:p>
            <a:r>
              <a:rPr lang="en-US" dirty="0" smtClean="0"/>
              <a:t>What treatments can be done to increase proprioception (balance)?</a:t>
            </a:r>
            <a:endParaRPr lang="en-US" dirty="0"/>
          </a:p>
          <a:p>
            <a:r>
              <a:rPr lang="en-US" dirty="0" smtClean="0"/>
              <a:t>What treatments can be done to increase </a:t>
            </a:r>
            <a:r>
              <a:rPr lang="en-US" dirty="0"/>
              <a:t>range-of-motion </a:t>
            </a:r>
            <a:r>
              <a:rPr lang="en-US" dirty="0" smtClean="0"/>
              <a:t>(Active vs. Passive) and flexibility?</a:t>
            </a:r>
          </a:p>
          <a:p>
            <a:r>
              <a:rPr lang="en-US" dirty="0" smtClean="0"/>
              <a:t>How do we improve cardiovascular endurance?</a:t>
            </a:r>
            <a:endParaRPr lang="en-US" dirty="0"/>
          </a:p>
          <a:p>
            <a:r>
              <a:rPr lang="en-US" dirty="0" smtClean="0"/>
              <a:t>How do we increase strength? (Isometric vs. Isotonic)</a:t>
            </a:r>
          </a:p>
          <a:p>
            <a:r>
              <a:rPr lang="en-US" dirty="0" smtClean="0"/>
              <a:t>Return </a:t>
            </a:r>
            <a:r>
              <a:rPr lang="en-US" dirty="0"/>
              <a:t>to activity </a:t>
            </a:r>
            <a:r>
              <a:rPr lang="en-US" dirty="0" smtClean="0"/>
              <a:t>criteria</a:t>
            </a:r>
          </a:p>
          <a:p>
            <a:pPr lvl="1"/>
            <a:r>
              <a:rPr lang="en-US" dirty="0" smtClean="0"/>
              <a:t>Basic ADL’s</a:t>
            </a:r>
          </a:p>
          <a:p>
            <a:pPr lvl="1"/>
            <a:r>
              <a:rPr lang="en-US" dirty="0" smtClean="0"/>
              <a:t>General Physical Activity/Exercise</a:t>
            </a:r>
          </a:p>
          <a:p>
            <a:pPr lvl="1"/>
            <a:r>
              <a:rPr lang="en-US" dirty="0" smtClean="0"/>
              <a:t>Sport Specific Activities</a:t>
            </a:r>
            <a:endParaRPr lang="en-US" dirty="0"/>
          </a:p>
          <a:p>
            <a:endParaRPr lang="en-US" dirty="0"/>
          </a:p>
        </p:txBody>
      </p:sp>
    </p:spTree>
    <p:extLst>
      <p:ext uri="{BB962C8B-B14F-4D97-AF65-F5344CB8AC3E}">
        <p14:creationId xmlns:p14="http://schemas.microsoft.com/office/powerpoint/2010/main" val="44444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Demonstrate Knowledge of First </a:t>
            </a:r>
            <a:r>
              <a:rPr lang="en-US" dirty="0" smtClean="0"/>
              <a:t>Aid </a:t>
            </a:r>
            <a:r>
              <a:rPr lang="en-US" dirty="0"/>
              <a:t>and Emergency Medical </a:t>
            </a:r>
            <a:r>
              <a:rPr lang="en-US" dirty="0" smtClean="0"/>
              <a:t>Skills</a:t>
            </a:r>
            <a:endParaRPr lang="en-US" dirty="0"/>
          </a:p>
        </p:txBody>
      </p:sp>
      <p:sp>
        <p:nvSpPr>
          <p:cNvPr id="5" name="Text Placeholder 4"/>
          <p:cNvSpPr>
            <a:spLocks noGrp="1"/>
          </p:cNvSpPr>
          <p:nvPr>
            <p:ph type="body" idx="1"/>
          </p:nvPr>
        </p:nvSpPr>
        <p:spPr/>
        <p:txBody>
          <a:bodyPr/>
          <a:lstStyle/>
          <a:p>
            <a:r>
              <a:rPr lang="en-US" dirty="0"/>
              <a:t>6 questions</a:t>
            </a:r>
          </a:p>
        </p:txBody>
      </p:sp>
    </p:spTree>
    <p:extLst>
      <p:ext uri="{BB962C8B-B14F-4D97-AF65-F5344CB8AC3E}">
        <p14:creationId xmlns:p14="http://schemas.microsoft.com/office/powerpoint/2010/main" val="917828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Understand and perform CPR, AED, rescue breathing, and skills for clearing obstructed airways</a:t>
            </a:r>
          </a:p>
        </p:txBody>
      </p:sp>
      <p:sp>
        <p:nvSpPr>
          <p:cNvPr id="5" name="Content Placeholder 4"/>
          <p:cNvSpPr>
            <a:spLocks noGrp="1"/>
          </p:cNvSpPr>
          <p:nvPr>
            <p:ph idx="1"/>
          </p:nvPr>
        </p:nvSpPr>
        <p:spPr/>
        <p:txBody>
          <a:bodyPr/>
          <a:lstStyle/>
          <a:p>
            <a:r>
              <a:rPr lang="en-US" dirty="0" smtClean="0"/>
              <a:t>Signs of and treatment for Cardiac Arrest</a:t>
            </a:r>
          </a:p>
          <a:p>
            <a:pPr lvl="1"/>
            <a:r>
              <a:rPr lang="en-US" dirty="0" smtClean="0"/>
              <a:t>CPR technique </a:t>
            </a:r>
          </a:p>
          <a:p>
            <a:pPr lvl="1"/>
            <a:r>
              <a:rPr lang="en-US" dirty="0" smtClean="0"/>
              <a:t>Steps for using an AED</a:t>
            </a:r>
          </a:p>
          <a:p>
            <a:r>
              <a:rPr lang="en-US" dirty="0" smtClean="0"/>
              <a:t>Signs of and treatment for Respiratory Arrest</a:t>
            </a:r>
          </a:p>
          <a:p>
            <a:pPr lvl="1"/>
            <a:r>
              <a:rPr lang="en-US" dirty="0" smtClean="0"/>
              <a:t>Rescue breathing</a:t>
            </a:r>
          </a:p>
          <a:p>
            <a:pPr lvl="1"/>
            <a:r>
              <a:rPr lang="en-US" dirty="0" smtClean="0"/>
              <a:t>Airway obstructions (conscious and unconscious)</a:t>
            </a:r>
            <a:endParaRPr lang="en-US" dirty="0"/>
          </a:p>
          <a:p>
            <a:endParaRPr lang="en-US" dirty="0"/>
          </a:p>
        </p:txBody>
      </p:sp>
    </p:spTree>
    <p:extLst>
      <p:ext uri="{BB962C8B-B14F-4D97-AF65-F5344CB8AC3E}">
        <p14:creationId xmlns:p14="http://schemas.microsoft.com/office/powerpoint/2010/main" val="619425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Demonstrate Knowledge of Anatomy and </a:t>
            </a:r>
            <a:r>
              <a:rPr lang="en-US" dirty="0" smtClean="0"/>
              <a:t>Physiology</a:t>
            </a:r>
            <a:endParaRPr lang="en-US" dirty="0"/>
          </a:p>
        </p:txBody>
      </p:sp>
      <p:sp>
        <p:nvSpPr>
          <p:cNvPr id="5" name="Text Placeholder 4"/>
          <p:cNvSpPr>
            <a:spLocks noGrp="1"/>
          </p:cNvSpPr>
          <p:nvPr>
            <p:ph type="body" idx="1"/>
          </p:nvPr>
        </p:nvSpPr>
        <p:spPr/>
        <p:txBody>
          <a:bodyPr/>
          <a:lstStyle/>
          <a:p>
            <a:r>
              <a:rPr lang="en-US" dirty="0" smtClean="0"/>
              <a:t>20 questions</a:t>
            </a:r>
            <a:endParaRPr lang="en-US" dirty="0"/>
          </a:p>
        </p:txBody>
      </p:sp>
    </p:spTree>
    <p:extLst>
      <p:ext uri="{BB962C8B-B14F-4D97-AF65-F5344CB8AC3E}">
        <p14:creationId xmlns:p14="http://schemas.microsoft.com/office/powerpoint/2010/main" val="281183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Recognize signs and demonstrate skills to control bleeding and care for wounds using universal</a:t>
            </a:r>
            <a:br>
              <a:rPr lang="en-US" sz="3600" dirty="0"/>
            </a:br>
            <a:r>
              <a:rPr lang="en-US" sz="3600" dirty="0"/>
              <a:t>precautions</a:t>
            </a:r>
          </a:p>
        </p:txBody>
      </p:sp>
      <p:sp>
        <p:nvSpPr>
          <p:cNvPr id="3" name="Content Placeholder 2"/>
          <p:cNvSpPr>
            <a:spLocks noGrp="1"/>
          </p:cNvSpPr>
          <p:nvPr>
            <p:ph idx="1"/>
          </p:nvPr>
        </p:nvSpPr>
        <p:spPr/>
        <p:txBody>
          <a:bodyPr>
            <a:normAutofit/>
          </a:bodyPr>
          <a:lstStyle/>
          <a:p>
            <a:r>
              <a:rPr lang="en-US" dirty="0" smtClean="0"/>
              <a:t>Standard Precautions</a:t>
            </a:r>
          </a:p>
          <a:p>
            <a:r>
              <a:rPr lang="en-US" dirty="0"/>
              <a:t>External </a:t>
            </a:r>
            <a:r>
              <a:rPr lang="en-US" dirty="0" smtClean="0"/>
              <a:t>bleeding control techniques</a:t>
            </a:r>
          </a:p>
          <a:p>
            <a:pPr lvl="1"/>
            <a:r>
              <a:rPr lang="en-US" dirty="0" smtClean="0"/>
              <a:t>Direct pressure</a:t>
            </a:r>
          </a:p>
          <a:p>
            <a:pPr lvl="1"/>
            <a:r>
              <a:rPr lang="en-US" dirty="0" smtClean="0"/>
              <a:t>Tourniquets</a:t>
            </a:r>
            <a:endParaRPr lang="en-US" dirty="0"/>
          </a:p>
          <a:p>
            <a:r>
              <a:rPr lang="en-US" dirty="0" smtClean="0"/>
              <a:t>Signs of internal bleeding</a:t>
            </a:r>
          </a:p>
          <a:p>
            <a:pPr lvl="1"/>
            <a:r>
              <a:rPr lang="en-US" dirty="0"/>
              <a:t>excessive </a:t>
            </a:r>
            <a:r>
              <a:rPr lang="en-US" dirty="0" smtClean="0"/>
              <a:t>thirst, skin </a:t>
            </a:r>
            <a:r>
              <a:rPr lang="en-US" dirty="0"/>
              <a:t>that feels cool or moist and looks pale or </a:t>
            </a:r>
            <a:r>
              <a:rPr lang="en-US" dirty="0" smtClean="0"/>
              <a:t>bluish, an </a:t>
            </a:r>
            <a:r>
              <a:rPr lang="en-US" dirty="0"/>
              <a:t>altered level of </a:t>
            </a:r>
            <a:r>
              <a:rPr lang="en-US" dirty="0" smtClean="0"/>
              <a:t>consciousness, a rapid but weak pulse.</a:t>
            </a:r>
          </a:p>
          <a:p>
            <a:r>
              <a:rPr lang="en-US" dirty="0" smtClean="0"/>
              <a:t>Treatment for internal bleeding</a:t>
            </a:r>
          </a:p>
          <a:p>
            <a:pPr lvl="1"/>
            <a:r>
              <a:rPr lang="en-US" dirty="0" smtClean="0"/>
              <a:t>Care for Shock</a:t>
            </a:r>
            <a:endParaRPr lang="en-US" dirty="0"/>
          </a:p>
        </p:txBody>
      </p:sp>
    </p:spTree>
    <p:extLst>
      <p:ext uri="{BB962C8B-B14F-4D97-AF65-F5344CB8AC3E}">
        <p14:creationId xmlns:p14="http://schemas.microsoft.com/office/powerpoint/2010/main" val="3910936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for Shock</a:t>
            </a:r>
            <a:endParaRPr lang="en-US" dirty="0"/>
          </a:p>
        </p:txBody>
      </p:sp>
      <p:sp>
        <p:nvSpPr>
          <p:cNvPr id="3" name="Content Placeholder 2"/>
          <p:cNvSpPr>
            <a:spLocks noGrp="1"/>
          </p:cNvSpPr>
          <p:nvPr>
            <p:ph idx="1"/>
          </p:nvPr>
        </p:nvSpPr>
        <p:spPr/>
        <p:txBody>
          <a:bodyPr>
            <a:normAutofit/>
          </a:bodyPr>
          <a:lstStyle/>
          <a:p>
            <a:r>
              <a:rPr lang="en-US" dirty="0"/>
              <a:t>Have the person lie flat on his or her back.</a:t>
            </a:r>
          </a:p>
          <a:p>
            <a:r>
              <a:rPr lang="en-US" dirty="0" smtClean="0"/>
              <a:t>Control </a:t>
            </a:r>
            <a:r>
              <a:rPr lang="en-US" dirty="0"/>
              <a:t>any external bleeding.</a:t>
            </a:r>
          </a:p>
          <a:p>
            <a:r>
              <a:rPr lang="en-US" dirty="0" smtClean="0"/>
              <a:t>Cover </a:t>
            </a:r>
            <a:r>
              <a:rPr lang="en-US" dirty="0"/>
              <a:t>the person with a blanket to </a:t>
            </a:r>
            <a:r>
              <a:rPr lang="en-US" dirty="0" smtClean="0"/>
              <a:t>prevent loss </a:t>
            </a:r>
            <a:r>
              <a:rPr lang="en-US" dirty="0"/>
              <a:t>of body heat</a:t>
            </a:r>
            <a:r>
              <a:rPr lang="en-US" dirty="0" smtClean="0"/>
              <a:t>.</a:t>
            </a:r>
          </a:p>
          <a:p>
            <a:r>
              <a:rPr lang="en-US" dirty="0" smtClean="0"/>
              <a:t>Do </a:t>
            </a:r>
            <a:r>
              <a:rPr lang="en-US" dirty="0"/>
              <a:t>not give the person anything to eat </a:t>
            </a:r>
            <a:r>
              <a:rPr lang="en-US" dirty="0" smtClean="0"/>
              <a:t>or drink</a:t>
            </a:r>
          </a:p>
          <a:p>
            <a:r>
              <a:rPr lang="en-US" dirty="0" smtClean="0"/>
              <a:t>Provide </a:t>
            </a:r>
            <a:r>
              <a:rPr lang="en-US" dirty="0"/>
              <a:t>reassurance, and help the person </a:t>
            </a:r>
            <a:r>
              <a:rPr lang="en-US" dirty="0" smtClean="0"/>
              <a:t>rest comfortably</a:t>
            </a:r>
            <a:r>
              <a:rPr lang="en-US" dirty="0"/>
              <a:t>. </a:t>
            </a:r>
          </a:p>
          <a:p>
            <a:r>
              <a:rPr lang="en-US" dirty="0" smtClean="0"/>
              <a:t>Continue </a:t>
            </a:r>
            <a:r>
              <a:rPr lang="en-US" dirty="0"/>
              <a:t>to monitor the person’s </a:t>
            </a:r>
            <a:r>
              <a:rPr lang="en-US" dirty="0" smtClean="0"/>
              <a:t>condition and </a:t>
            </a:r>
            <a:r>
              <a:rPr lang="en-US" dirty="0"/>
              <a:t>watch for changes in level of consciousness.</a:t>
            </a:r>
          </a:p>
        </p:txBody>
      </p:sp>
    </p:spTree>
    <p:extLst>
      <p:ext uri="{BB962C8B-B14F-4D97-AF65-F5344CB8AC3E}">
        <p14:creationId xmlns:p14="http://schemas.microsoft.com/office/powerpoint/2010/main" val="3338152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Demonstrate understanding and treatment of </a:t>
            </a:r>
            <a:r>
              <a:rPr lang="en-US" dirty="0" smtClean="0"/>
              <a:t>heat illness</a:t>
            </a:r>
            <a:endParaRPr lang="en-US" dirty="0"/>
          </a:p>
        </p:txBody>
      </p:sp>
      <p:sp>
        <p:nvSpPr>
          <p:cNvPr id="3" name="Content Placeholder 2"/>
          <p:cNvSpPr>
            <a:spLocks noGrp="1"/>
          </p:cNvSpPr>
          <p:nvPr>
            <p:ph idx="1"/>
          </p:nvPr>
        </p:nvSpPr>
        <p:spPr/>
        <p:txBody>
          <a:bodyPr>
            <a:normAutofit/>
          </a:bodyPr>
          <a:lstStyle/>
          <a:p>
            <a:r>
              <a:rPr lang="en-US" dirty="0"/>
              <a:t>Heat </a:t>
            </a:r>
            <a:r>
              <a:rPr lang="en-US" dirty="0" smtClean="0"/>
              <a:t>cramps</a:t>
            </a:r>
          </a:p>
          <a:p>
            <a:pPr lvl="1"/>
            <a:r>
              <a:rPr lang="en-US" dirty="0" smtClean="0"/>
              <a:t>Signs and treatment</a:t>
            </a:r>
          </a:p>
          <a:p>
            <a:r>
              <a:rPr lang="en-US" dirty="0" smtClean="0"/>
              <a:t>Heat exhaustion</a:t>
            </a:r>
          </a:p>
          <a:p>
            <a:pPr lvl="1"/>
            <a:r>
              <a:rPr lang="en-US" dirty="0" smtClean="0"/>
              <a:t>Signs and treatment </a:t>
            </a:r>
            <a:endParaRPr lang="en-US" dirty="0"/>
          </a:p>
          <a:p>
            <a:r>
              <a:rPr lang="en-US" dirty="0"/>
              <a:t>Heat </a:t>
            </a:r>
            <a:r>
              <a:rPr lang="en-US" dirty="0" smtClean="0"/>
              <a:t>stroke</a:t>
            </a:r>
          </a:p>
          <a:p>
            <a:pPr lvl="1"/>
            <a:r>
              <a:rPr lang="en-US" dirty="0" smtClean="0"/>
              <a:t>Signs and treatment</a:t>
            </a:r>
          </a:p>
          <a:p>
            <a:r>
              <a:rPr lang="en-US" dirty="0" smtClean="0"/>
              <a:t>How can we prevent heat injury?</a:t>
            </a:r>
            <a:endParaRPr lang="en-US" dirty="0"/>
          </a:p>
        </p:txBody>
      </p:sp>
    </p:spTree>
    <p:extLst>
      <p:ext uri="{BB962C8B-B14F-4D97-AF65-F5344CB8AC3E}">
        <p14:creationId xmlns:p14="http://schemas.microsoft.com/office/powerpoint/2010/main" val="1816054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 understanding and treatment of cold illness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Hypothermia</a:t>
            </a:r>
          </a:p>
          <a:p>
            <a:pPr lvl="1"/>
            <a:r>
              <a:rPr lang="en-US" dirty="0" smtClean="0"/>
              <a:t>Call 9-1-1</a:t>
            </a:r>
          </a:p>
          <a:p>
            <a:pPr lvl="1"/>
            <a:r>
              <a:rPr lang="en-US" dirty="0" smtClean="0"/>
              <a:t>Raising the body temperature must be accomplished gradually. </a:t>
            </a:r>
          </a:p>
          <a:p>
            <a:pPr lvl="1"/>
            <a:r>
              <a:rPr lang="en-US" dirty="0"/>
              <a:t>M</a:t>
            </a:r>
            <a:r>
              <a:rPr lang="en-US" dirty="0" smtClean="0"/>
              <a:t>ove the person to a warm place. Remove any wet clothing, dry the person, and help the person to put on dry clothing (including a hat, gloves and socks).</a:t>
            </a:r>
          </a:p>
          <a:p>
            <a:pPr lvl="1"/>
            <a:r>
              <a:rPr lang="en-US" dirty="0" smtClean="0"/>
              <a:t>wrap the person in dry blankets and plastic sheeting, if available, to hold in body heat. </a:t>
            </a:r>
          </a:p>
          <a:p>
            <a:pPr lvl="1"/>
            <a:r>
              <a:rPr lang="en-US" dirty="0" smtClean="0"/>
              <a:t>If the person is alert and able to swallow, you can give the person small sips of a warm, non-caffeinated liquid such as broth or warm water. </a:t>
            </a:r>
          </a:p>
          <a:p>
            <a:pPr lvl="1"/>
            <a:r>
              <a:rPr lang="en-US" dirty="0" smtClean="0"/>
              <a:t>Continue warming the person and monitor the person until EMS personnel arrive.</a:t>
            </a:r>
          </a:p>
          <a:p>
            <a:r>
              <a:rPr lang="en-US" dirty="0" smtClean="0"/>
              <a:t>Frostbite</a:t>
            </a:r>
          </a:p>
          <a:p>
            <a:pPr lvl="1"/>
            <a:r>
              <a:rPr lang="en-US" dirty="0" smtClean="0"/>
              <a:t>Handle the affected area gently. Never rub the frostbitten area</a:t>
            </a:r>
          </a:p>
          <a:p>
            <a:pPr lvl="1"/>
            <a:r>
              <a:rPr lang="en-US" dirty="0" smtClean="0"/>
              <a:t>Skin-to-skin contact may be sufficient to rewarm the frostbitten body part if the frostbite is mild, can rewarm body part by soaking it in warm water until normal color and warmth returns (about 20 to 30 minutes). The water temperature should not be more than 100° F–105° F</a:t>
            </a:r>
          </a:p>
          <a:p>
            <a:pPr lvl="1"/>
            <a:r>
              <a:rPr lang="en-US" dirty="0" smtClean="0"/>
              <a:t>After rewarming, loosely bandage the area with a dry, sterile bandage. If the fingers or toes were affected, place cotton or gauze between them before bandaging the area </a:t>
            </a:r>
          </a:p>
          <a:p>
            <a:endParaRPr lang="en-US" dirty="0"/>
          </a:p>
        </p:txBody>
      </p:sp>
    </p:spTree>
    <p:extLst>
      <p:ext uri="{BB962C8B-B14F-4D97-AF65-F5344CB8AC3E}">
        <p14:creationId xmlns:p14="http://schemas.microsoft.com/office/powerpoint/2010/main" val="672600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Demonstrate understanding of immobilization techniques and equipment</a:t>
            </a:r>
          </a:p>
        </p:txBody>
      </p:sp>
      <p:sp>
        <p:nvSpPr>
          <p:cNvPr id="3" name="Content Placeholder 2"/>
          <p:cNvSpPr>
            <a:spLocks noGrp="1"/>
          </p:cNvSpPr>
          <p:nvPr>
            <p:ph idx="1"/>
          </p:nvPr>
        </p:nvSpPr>
        <p:spPr/>
        <p:txBody>
          <a:bodyPr/>
          <a:lstStyle/>
          <a:p>
            <a:r>
              <a:rPr lang="en-US" dirty="0"/>
              <a:t>Spineboarding </a:t>
            </a:r>
          </a:p>
          <a:p>
            <a:r>
              <a:rPr lang="en-US" dirty="0" smtClean="0"/>
              <a:t>Cervical </a:t>
            </a:r>
            <a:r>
              <a:rPr lang="en-US" dirty="0"/>
              <a:t>collar</a:t>
            </a:r>
          </a:p>
          <a:p>
            <a:r>
              <a:rPr lang="en-US" dirty="0" smtClean="0"/>
              <a:t>Splinting</a:t>
            </a:r>
          </a:p>
          <a:p>
            <a:pPr lvl="1"/>
            <a:r>
              <a:rPr lang="en-US" dirty="0" smtClean="0"/>
              <a:t>Different types of splints</a:t>
            </a:r>
          </a:p>
          <a:p>
            <a:pPr lvl="1"/>
            <a:r>
              <a:rPr lang="en-US" dirty="0" smtClean="0"/>
              <a:t>Splinting technique</a:t>
            </a:r>
            <a:endParaRPr lang="en-US" dirty="0"/>
          </a:p>
          <a:p>
            <a:endParaRPr lang="en-US" dirty="0"/>
          </a:p>
        </p:txBody>
      </p:sp>
    </p:spTree>
    <p:extLst>
      <p:ext uri="{BB962C8B-B14F-4D97-AF65-F5344CB8AC3E}">
        <p14:creationId xmlns:p14="http://schemas.microsoft.com/office/powerpoint/2010/main" val="3037395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signs and symptoms of illness</a:t>
            </a:r>
          </a:p>
        </p:txBody>
      </p:sp>
      <p:sp>
        <p:nvSpPr>
          <p:cNvPr id="3" name="Content Placeholder 2"/>
          <p:cNvSpPr>
            <a:spLocks noGrp="1"/>
          </p:cNvSpPr>
          <p:nvPr>
            <p:ph idx="1"/>
          </p:nvPr>
        </p:nvSpPr>
        <p:spPr/>
        <p:txBody>
          <a:bodyPr>
            <a:normAutofit fontScale="77500" lnSpcReduction="20000"/>
          </a:bodyPr>
          <a:lstStyle/>
          <a:p>
            <a:r>
              <a:rPr lang="en-US" dirty="0"/>
              <a:t>Body </a:t>
            </a:r>
            <a:r>
              <a:rPr lang="en-US" dirty="0" smtClean="0"/>
              <a:t>temperature</a:t>
            </a:r>
          </a:p>
          <a:p>
            <a:pPr lvl="1"/>
            <a:r>
              <a:rPr lang="en-US" dirty="0" smtClean="0"/>
              <a:t>What is normal and how is it measured (locations)?</a:t>
            </a:r>
            <a:endParaRPr lang="en-US" dirty="0"/>
          </a:p>
          <a:p>
            <a:r>
              <a:rPr lang="en-US" dirty="0" smtClean="0"/>
              <a:t>Skin appearance</a:t>
            </a:r>
          </a:p>
          <a:p>
            <a:pPr lvl="1"/>
            <a:r>
              <a:rPr lang="en-US" dirty="0" smtClean="0"/>
              <a:t>Blue, red, yellow?</a:t>
            </a:r>
            <a:endParaRPr lang="en-US" dirty="0"/>
          </a:p>
          <a:p>
            <a:r>
              <a:rPr lang="en-US" dirty="0" smtClean="0"/>
              <a:t>Skin temperature</a:t>
            </a:r>
            <a:endParaRPr lang="en-US" dirty="0"/>
          </a:p>
          <a:p>
            <a:r>
              <a:rPr lang="en-US" dirty="0" smtClean="0"/>
              <a:t>Pulse</a:t>
            </a:r>
          </a:p>
          <a:p>
            <a:pPr lvl="1"/>
            <a:r>
              <a:rPr lang="en-US" dirty="0" smtClean="0"/>
              <a:t>What is normal and how is it measured (locations)?</a:t>
            </a:r>
            <a:endParaRPr lang="en-US" dirty="0"/>
          </a:p>
          <a:p>
            <a:r>
              <a:rPr lang="en-US" dirty="0" smtClean="0"/>
              <a:t>Dizziness </a:t>
            </a:r>
          </a:p>
          <a:p>
            <a:r>
              <a:rPr lang="en-US" dirty="0" smtClean="0"/>
              <a:t>Diarrhea</a:t>
            </a:r>
            <a:endParaRPr lang="en-US" dirty="0"/>
          </a:p>
          <a:p>
            <a:r>
              <a:rPr lang="en-US" dirty="0" smtClean="0"/>
              <a:t>Blood pressure</a:t>
            </a:r>
          </a:p>
          <a:p>
            <a:pPr lvl="1"/>
            <a:r>
              <a:rPr lang="en-US" dirty="0" smtClean="0"/>
              <a:t>What is normal and how is it measured?</a:t>
            </a:r>
            <a:endParaRPr lang="en-US" dirty="0"/>
          </a:p>
          <a:p>
            <a:r>
              <a:rPr lang="en-US" dirty="0" smtClean="0"/>
              <a:t>Headache</a:t>
            </a:r>
            <a:endParaRPr lang="en-US" dirty="0"/>
          </a:p>
          <a:p>
            <a:r>
              <a:rPr lang="en-US" dirty="0" smtClean="0"/>
              <a:t>Vomiting</a:t>
            </a:r>
            <a:endParaRPr lang="en-US" dirty="0"/>
          </a:p>
        </p:txBody>
      </p:sp>
    </p:spTree>
    <p:extLst>
      <p:ext uri="{BB962C8B-B14F-4D97-AF65-F5344CB8AC3E}">
        <p14:creationId xmlns:p14="http://schemas.microsoft.com/office/powerpoint/2010/main" val="1943173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Demonstrate understanding and treatment of illness</a:t>
            </a:r>
          </a:p>
        </p:txBody>
      </p:sp>
      <p:sp>
        <p:nvSpPr>
          <p:cNvPr id="3" name="Content Placeholder 2"/>
          <p:cNvSpPr>
            <a:spLocks noGrp="1"/>
          </p:cNvSpPr>
          <p:nvPr>
            <p:ph idx="1"/>
          </p:nvPr>
        </p:nvSpPr>
        <p:spPr/>
        <p:txBody>
          <a:bodyPr>
            <a:normAutofit fontScale="85000" lnSpcReduction="20000"/>
          </a:bodyPr>
          <a:lstStyle/>
          <a:p>
            <a:r>
              <a:rPr lang="en-US" dirty="0" smtClean="0"/>
              <a:t>Diabetes (Hypoglycemia)</a:t>
            </a:r>
          </a:p>
          <a:p>
            <a:r>
              <a:rPr lang="en-US" dirty="0" smtClean="0"/>
              <a:t>Poisoning</a:t>
            </a:r>
            <a:endParaRPr lang="en-US" dirty="0"/>
          </a:p>
          <a:p>
            <a:r>
              <a:rPr lang="en-US" dirty="0" smtClean="0"/>
              <a:t>Heart </a:t>
            </a:r>
            <a:r>
              <a:rPr lang="en-US" dirty="0"/>
              <a:t>attack </a:t>
            </a:r>
          </a:p>
          <a:p>
            <a:r>
              <a:rPr lang="en-US" dirty="0" smtClean="0"/>
              <a:t>Allergic reactions (Epi-pen)</a:t>
            </a:r>
            <a:endParaRPr lang="en-US" dirty="0"/>
          </a:p>
          <a:p>
            <a:r>
              <a:rPr lang="en-US" dirty="0" smtClean="0"/>
              <a:t>Shock </a:t>
            </a:r>
          </a:p>
          <a:p>
            <a:r>
              <a:rPr lang="en-US" dirty="0" smtClean="0"/>
              <a:t>Internal </a:t>
            </a:r>
            <a:r>
              <a:rPr lang="en-US" dirty="0"/>
              <a:t>organs</a:t>
            </a:r>
          </a:p>
          <a:p>
            <a:r>
              <a:rPr lang="en-US" dirty="0" smtClean="0"/>
              <a:t>Fainting </a:t>
            </a:r>
          </a:p>
          <a:p>
            <a:r>
              <a:rPr lang="en-US" dirty="0" smtClean="0"/>
              <a:t>Male/Female-specific </a:t>
            </a:r>
            <a:r>
              <a:rPr lang="en-US" dirty="0"/>
              <a:t>conditions</a:t>
            </a:r>
          </a:p>
          <a:p>
            <a:r>
              <a:rPr lang="en-US" dirty="0" smtClean="0"/>
              <a:t>Seizure </a:t>
            </a:r>
          </a:p>
          <a:p>
            <a:r>
              <a:rPr lang="en-US" dirty="0" smtClean="0"/>
              <a:t>Sickle </a:t>
            </a:r>
            <a:r>
              <a:rPr lang="en-US" dirty="0"/>
              <a:t>cell</a:t>
            </a:r>
          </a:p>
          <a:p>
            <a:r>
              <a:rPr lang="en-US" dirty="0" smtClean="0"/>
              <a:t>Asthma</a:t>
            </a:r>
            <a:endParaRPr lang="en-US" dirty="0"/>
          </a:p>
        </p:txBody>
      </p:sp>
    </p:spTree>
    <p:extLst>
      <p:ext uri="{BB962C8B-B14F-4D97-AF65-F5344CB8AC3E}">
        <p14:creationId xmlns:p14="http://schemas.microsoft.com/office/powerpoint/2010/main" val="101356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Demonstrate understanding and treatment of closed soft tissue injuries to upper and lower</a:t>
            </a:r>
            <a:br>
              <a:rPr lang="en-US" dirty="0"/>
            </a:br>
            <a:r>
              <a:rPr lang="en-US" dirty="0"/>
              <a:t>extremities</a:t>
            </a:r>
          </a:p>
        </p:txBody>
      </p:sp>
      <p:sp>
        <p:nvSpPr>
          <p:cNvPr id="3" name="Content Placeholder 2"/>
          <p:cNvSpPr>
            <a:spLocks noGrp="1"/>
          </p:cNvSpPr>
          <p:nvPr>
            <p:ph idx="1"/>
          </p:nvPr>
        </p:nvSpPr>
        <p:spPr/>
        <p:txBody>
          <a:bodyPr/>
          <a:lstStyle/>
          <a:p>
            <a:r>
              <a:rPr lang="en-US" dirty="0" smtClean="0"/>
              <a:t>Contusions</a:t>
            </a:r>
          </a:p>
          <a:p>
            <a:r>
              <a:rPr lang="en-US" dirty="0" smtClean="0"/>
              <a:t>Sprains</a:t>
            </a:r>
          </a:p>
          <a:p>
            <a:r>
              <a:rPr lang="en-US" dirty="0" smtClean="0"/>
              <a:t>Strains</a:t>
            </a:r>
          </a:p>
          <a:p>
            <a:r>
              <a:rPr lang="en-US" dirty="0" smtClean="0"/>
              <a:t>Bursitis</a:t>
            </a:r>
          </a:p>
          <a:p>
            <a:r>
              <a:rPr lang="en-US" dirty="0" smtClean="0"/>
              <a:t>Tendonitis</a:t>
            </a:r>
          </a:p>
        </p:txBody>
      </p:sp>
    </p:spTree>
    <p:extLst>
      <p:ext uri="{BB962C8B-B14F-4D97-AF65-F5344CB8AC3E}">
        <p14:creationId xmlns:p14="http://schemas.microsoft.com/office/powerpoint/2010/main" val="2864763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Demonstrate understanding and treatment of open soft tissue to upper and lower extremities</a:t>
            </a:r>
          </a:p>
        </p:txBody>
      </p:sp>
      <p:sp>
        <p:nvSpPr>
          <p:cNvPr id="3" name="Content Placeholder 2"/>
          <p:cNvSpPr>
            <a:spLocks noGrp="1"/>
          </p:cNvSpPr>
          <p:nvPr>
            <p:ph idx="1"/>
          </p:nvPr>
        </p:nvSpPr>
        <p:spPr/>
        <p:txBody>
          <a:bodyPr/>
          <a:lstStyle/>
          <a:p>
            <a:r>
              <a:rPr lang="en-US" dirty="0" smtClean="0"/>
              <a:t>Care for open wounds</a:t>
            </a:r>
          </a:p>
          <a:p>
            <a:r>
              <a:rPr lang="en-US" dirty="0" smtClean="0"/>
              <a:t>Signs of infections</a:t>
            </a:r>
            <a:endParaRPr lang="en-US" dirty="0"/>
          </a:p>
        </p:txBody>
      </p:sp>
    </p:spTree>
    <p:extLst>
      <p:ext uri="{BB962C8B-B14F-4D97-AF65-F5344CB8AC3E}">
        <p14:creationId xmlns:p14="http://schemas.microsoft.com/office/powerpoint/2010/main" val="2060278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Demonstrate understanding and treatment of injuries to bony tissue</a:t>
            </a:r>
          </a:p>
        </p:txBody>
      </p:sp>
      <p:sp>
        <p:nvSpPr>
          <p:cNvPr id="3" name="Content Placeholder 2"/>
          <p:cNvSpPr>
            <a:spLocks noGrp="1"/>
          </p:cNvSpPr>
          <p:nvPr>
            <p:ph idx="1"/>
          </p:nvPr>
        </p:nvSpPr>
        <p:spPr/>
        <p:txBody>
          <a:bodyPr/>
          <a:lstStyle/>
          <a:p>
            <a:r>
              <a:rPr lang="en-US" dirty="0" smtClean="0"/>
              <a:t>Fractures</a:t>
            </a:r>
          </a:p>
          <a:p>
            <a:r>
              <a:rPr lang="en-US" dirty="0" smtClean="0"/>
              <a:t>Dislocations</a:t>
            </a:r>
          </a:p>
          <a:p>
            <a:r>
              <a:rPr lang="en-US" dirty="0" smtClean="0"/>
              <a:t>Subluxations</a:t>
            </a:r>
          </a:p>
          <a:p>
            <a:endParaRPr lang="en-US" dirty="0"/>
          </a:p>
        </p:txBody>
      </p:sp>
    </p:spTree>
    <p:extLst>
      <p:ext uri="{BB962C8B-B14F-4D97-AF65-F5344CB8AC3E}">
        <p14:creationId xmlns:p14="http://schemas.microsoft.com/office/powerpoint/2010/main" val="3875258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Essentials of Healthcare</a:t>
            </a:r>
            <a:endParaRPr lang="en-US" dirty="0"/>
          </a:p>
        </p:txBody>
      </p:sp>
      <p:sp>
        <p:nvSpPr>
          <p:cNvPr id="5" name="Content Placeholder 4"/>
          <p:cNvSpPr>
            <a:spLocks noGrp="1"/>
          </p:cNvSpPr>
          <p:nvPr>
            <p:ph idx="1"/>
          </p:nvPr>
        </p:nvSpPr>
        <p:spPr/>
        <p:txBody>
          <a:bodyPr>
            <a:normAutofit fontScale="55000" lnSpcReduction="20000"/>
          </a:bodyPr>
          <a:lstStyle/>
          <a:p>
            <a:r>
              <a:rPr lang="en-US" dirty="0"/>
              <a:t>1. Identify basic structures and describe functions of the skeletal system </a:t>
            </a:r>
          </a:p>
          <a:p>
            <a:r>
              <a:rPr lang="en-US" dirty="0"/>
              <a:t>2. Identify basic structures and describe functions of the muscular system </a:t>
            </a:r>
          </a:p>
          <a:p>
            <a:r>
              <a:rPr lang="en-US" dirty="0"/>
              <a:t>3. Identify basic structures and describe functions of the integumentary system </a:t>
            </a:r>
          </a:p>
          <a:p>
            <a:r>
              <a:rPr lang="en-US" dirty="0"/>
              <a:t>4. Identify basic structures and describe functions of the digestive system </a:t>
            </a:r>
          </a:p>
          <a:p>
            <a:r>
              <a:rPr lang="en-US" dirty="0"/>
              <a:t>5. Identify basic structures and describe functions of the circulatory system </a:t>
            </a:r>
          </a:p>
          <a:p>
            <a:r>
              <a:rPr lang="en-US" dirty="0"/>
              <a:t>6. Identify basic structures and describe functions of the respiratory system </a:t>
            </a:r>
          </a:p>
          <a:p>
            <a:r>
              <a:rPr lang="en-US" dirty="0"/>
              <a:t>7. Identify basic structures and describe functions of the urinary system </a:t>
            </a:r>
          </a:p>
          <a:p>
            <a:r>
              <a:rPr lang="en-US" dirty="0"/>
              <a:t>8. Identify basic structures and describe functions of the central nervous system </a:t>
            </a:r>
          </a:p>
          <a:p>
            <a:r>
              <a:rPr lang="en-US" dirty="0"/>
              <a:t>9. Identify basic structures and describe functions of the peripheral nervous system </a:t>
            </a:r>
          </a:p>
          <a:p>
            <a:r>
              <a:rPr lang="en-US" dirty="0"/>
              <a:t>10. Identify basic structures and describe functions of the endocrine system </a:t>
            </a:r>
          </a:p>
          <a:p>
            <a:r>
              <a:rPr lang="en-US" dirty="0"/>
              <a:t>11. Identify basic structures and describe functions of the reproductive system </a:t>
            </a:r>
          </a:p>
          <a:p>
            <a:r>
              <a:rPr lang="en-US" dirty="0"/>
              <a:t>12. Identify basic structures and describe functions of the immune system </a:t>
            </a:r>
          </a:p>
          <a:p>
            <a:r>
              <a:rPr lang="en-US" dirty="0"/>
              <a:t>13. Demonstrate a good working knowledge of medical terminology </a:t>
            </a:r>
          </a:p>
        </p:txBody>
      </p:sp>
    </p:spTree>
    <p:extLst>
      <p:ext uri="{BB962C8B-B14F-4D97-AF65-F5344CB8AC3E}">
        <p14:creationId xmlns:p14="http://schemas.microsoft.com/office/powerpoint/2010/main" val="228996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Demonstrate understanding and treatment of head, neck, spinal and facial injuries</a:t>
            </a:r>
          </a:p>
        </p:txBody>
      </p:sp>
      <p:sp>
        <p:nvSpPr>
          <p:cNvPr id="3" name="Content Placeholder 2"/>
          <p:cNvSpPr>
            <a:spLocks noGrp="1"/>
          </p:cNvSpPr>
          <p:nvPr>
            <p:ph idx="1"/>
          </p:nvPr>
        </p:nvSpPr>
        <p:spPr/>
        <p:txBody>
          <a:bodyPr/>
          <a:lstStyle/>
          <a:p>
            <a:r>
              <a:rPr lang="en-US" dirty="0" smtClean="0"/>
              <a:t>Concussion first aid</a:t>
            </a:r>
          </a:p>
          <a:p>
            <a:r>
              <a:rPr lang="en-US" dirty="0" smtClean="0"/>
              <a:t>First aid for neck and spinal injury</a:t>
            </a:r>
          </a:p>
          <a:p>
            <a:r>
              <a:rPr lang="en-US" dirty="0" smtClean="0"/>
              <a:t>Facial fractures</a:t>
            </a:r>
          </a:p>
          <a:p>
            <a:r>
              <a:rPr lang="en-US" dirty="0" smtClean="0"/>
              <a:t>TMJ dislocation</a:t>
            </a:r>
          </a:p>
        </p:txBody>
      </p:sp>
    </p:spTree>
    <p:extLst>
      <p:ext uri="{BB962C8B-B14F-4D97-AF65-F5344CB8AC3E}">
        <p14:creationId xmlns:p14="http://schemas.microsoft.com/office/powerpoint/2010/main" val="1076766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Demonstrate Administrative and Organizational </a:t>
            </a:r>
            <a:r>
              <a:rPr lang="en-US" dirty="0" smtClean="0"/>
              <a:t>Skills</a:t>
            </a:r>
            <a:endParaRPr lang="en-US" dirty="0"/>
          </a:p>
        </p:txBody>
      </p:sp>
      <p:sp>
        <p:nvSpPr>
          <p:cNvPr id="5" name="Text Placeholder 4"/>
          <p:cNvSpPr>
            <a:spLocks noGrp="1"/>
          </p:cNvSpPr>
          <p:nvPr>
            <p:ph type="body" idx="1"/>
          </p:nvPr>
        </p:nvSpPr>
        <p:spPr/>
        <p:txBody>
          <a:bodyPr/>
          <a:lstStyle/>
          <a:p>
            <a:r>
              <a:rPr lang="en-US" dirty="0"/>
              <a:t>7 questions</a:t>
            </a:r>
          </a:p>
        </p:txBody>
      </p:sp>
    </p:spTree>
    <p:extLst>
      <p:ext uri="{BB962C8B-B14F-4D97-AF65-F5344CB8AC3E}">
        <p14:creationId xmlns:p14="http://schemas.microsoft.com/office/powerpoint/2010/main" val="7099585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Provide and maintain appropriate documentation of all individualized patient records</a:t>
            </a:r>
          </a:p>
        </p:txBody>
      </p:sp>
      <p:sp>
        <p:nvSpPr>
          <p:cNvPr id="5" name="Content Placeholder 4"/>
          <p:cNvSpPr>
            <a:spLocks noGrp="1"/>
          </p:cNvSpPr>
          <p:nvPr>
            <p:ph idx="1"/>
          </p:nvPr>
        </p:nvSpPr>
        <p:spPr/>
        <p:txBody>
          <a:bodyPr/>
          <a:lstStyle/>
          <a:p>
            <a:r>
              <a:rPr lang="en-US" dirty="0" smtClean="0"/>
              <a:t>Injury notes</a:t>
            </a:r>
          </a:p>
          <a:p>
            <a:r>
              <a:rPr lang="en-US" dirty="0" smtClean="0"/>
              <a:t>S.O.A.P notes</a:t>
            </a:r>
          </a:p>
          <a:p>
            <a:r>
              <a:rPr lang="en-US" dirty="0" smtClean="0"/>
              <a:t>Filing systems and organization</a:t>
            </a:r>
          </a:p>
          <a:p>
            <a:endParaRPr lang="en-US" dirty="0" smtClean="0"/>
          </a:p>
        </p:txBody>
      </p:sp>
    </p:spTree>
    <p:extLst>
      <p:ext uri="{BB962C8B-B14F-4D97-AF65-F5344CB8AC3E}">
        <p14:creationId xmlns:p14="http://schemas.microsoft.com/office/powerpoint/2010/main" val="1843675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Organize pre-participation physicals</a:t>
            </a:r>
          </a:p>
        </p:txBody>
      </p:sp>
      <p:sp>
        <p:nvSpPr>
          <p:cNvPr id="3" name="Content Placeholder 2"/>
          <p:cNvSpPr>
            <a:spLocks noGrp="1"/>
          </p:cNvSpPr>
          <p:nvPr>
            <p:ph idx="1"/>
          </p:nvPr>
        </p:nvSpPr>
        <p:spPr/>
        <p:txBody>
          <a:bodyPr/>
          <a:lstStyle/>
          <a:p>
            <a:r>
              <a:rPr lang="en-US" dirty="0" smtClean="0"/>
              <a:t>Station Based vs. Office Based</a:t>
            </a:r>
          </a:p>
          <a:p>
            <a:r>
              <a:rPr lang="en-US" dirty="0" smtClean="0"/>
              <a:t>Main components of the exam</a:t>
            </a:r>
          </a:p>
          <a:p>
            <a:r>
              <a:rPr lang="en-US" dirty="0" smtClean="0"/>
              <a:t>Clearance types</a:t>
            </a:r>
            <a:endParaRPr lang="en-US" dirty="0"/>
          </a:p>
        </p:txBody>
      </p:sp>
    </p:spTree>
    <p:extLst>
      <p:ext uri="{BB962C8B-B14F-4D97-AF65-F5344CB8AC3E}">
        <p14:creationId xmlns:p14="http://schemas.microsoft.com/office/powerpoint/2010/main" val="3641336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Maintain open lines of communication and referral with sports medicine team members</a:t>
            </a:r>
          </a:p>
        </p:txBody>
      </p:sp>
      <p:sp>
        <p:nvSpPr>
          <p:cNvPr id="3" name="Content Placeholder 2"/>
          <p:cNvSpPr>
            <a:spLocks noGrp="1"/>
          </p:cNvSpPr>
          <p:nvPr>
            <p:ph idx="1"/>
          </p:nvPr>
        </p:nvSpPr>
        <p:spPr/>
        <p:txBody>
          <a:bodyPr>
            <a:normAutofit/>
          </a:bodyPr>
          <a:lstStyle/>
          <a:p>
            <a:pPr marL="0" indent="0">
              <a:buNone/>
            </a:pPr>
            <a:r>
              <a:rPr lang="en-US" dirty="0" smtClean="0"/>
              <a:t>The Athletes Circle of Care:</a:t>
            </a:r>
          </a:p>
          <a:p>
            <a:r>
              <a:rPr lang="en-US" dirty="0" smtClean="0"/>
              <a:t>Athlete </a:t>
            </a:r>
            <a:endParaRPr lang="en-US" dirty="0"/>
          </a:p>
          <a:p>
            <a:r>
              <a:rPr lang="en-US" dirty="0" smtClean="0"/>
              <a:t>Parents</a:t>
            </a:r>
            <a:endParaRPr lang="en-US" dirty="0"/>
          </a:p>
          <a:p>
            <a:r>
              <a:rPr lang="en-US" dirty="0" smtClean="0"/>
              <a:t>Family </a:t>
            </a:r>
            <a:r>
              <a:rPr lang="en-US" dirty="0"/>
              <a:t>physician </a:t>
            </a:r>
          </a:p>
          <a:p>
            <a:r>
              <a:rPr lang="en-US" dirty="0" smtClean="0"/>
              <a:t>Team </a:t>
            </a:r>
            <a:r>
              <a:rPr lang="en-US" dirty="0"/>
              <a:t>physician</a:t>
            </a:r>
          </a:p>
          <a:p>
            <a:r>
              <a:rPr lang="en-US" dirty="0" smtClean="0"/>
              <a:t>Athletic </a:t>
            </a:r>
            <a:r>
              <a:rPr lang="en-US" dirty="0"/>
              <a:t>director </a:t>
            </a:r>
            <a:r>
              <a:rPr lang="en-US" dirty="0" smtClean="0"/>
              <a:t>Coaches</a:t>
            </a:r>
            <a:endParaRPr lang="en-US" dirty="0"/>
          </a:p>
          <a:p>
            <a:r>
              <a:rPr lang="en-US" dirty="0" smtClean="0"/>
              <a:t>Allied </a:t>
            </a:r>
            <a:r>
              <a:rPr lang="en-US" dirty="0"/>
              <a:t>health </a:t>
            </a:r>
            <a:r>
              <a:rPr lang="en-US" dirty="0" smtClean="0"/>
              <a:t>professionals</a:t>
            </a:r>
          </a:p>
          <a:p>
            <a:endParaRPr lang="en-US" dirty="0"/>
          </a:p>
          <a:p>
            <a:pPr marL="0" indent="0">
              <a:buNone/>
            </a:pPr>
            <a:r>
              <a:rPr lang="en-US" dirty="0" smtClean="0"/>
              <a:t>Team physician is the leader </a:t>
            </a:r>
            <a:endParaRPr lang="en-US" dirty="0"/>
          </a:p>
        </p:txBody>
      </p:sp>
    </p:spTree>
    <p:extLst>
      <p:ext uri="{BB962C8B-B14F-4D97-AF65-F5344CB8AC3E}">
        <p14:creationId xmlns:p14="http://schemas.microsoft.com/office/powerpoint/2010/main" val="2147973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Demonstrate knowledge of emergency/catastrophic management plan</a:t>
            </a:r>
          </a:p>
        </p:txBody>
      </p:sp>
      <p:sp>
        <p:nvSpPr>
          <p:cNvPr id="3" name="Content Placeholder 2"/>
          <p:cNvSpPr>
            <a:spLocks noGrp="1"/>
          </p:cNvSpPr>
          <p:nvPr>
            <p:ph idx="1"/>
          </p:nvPr>
        </p:nvSpPr>
        <p:spPr/>
        <p:txBody>
          <a:bodyPr/>
          <a:lstStyle/>
          <a:p>
            <a:r>
              <a:rPr lang="en-US" dirty="0" smtClean="0"/>
              <a:t>Emergency Action Plan:</a:t>
            </a:r>
          </a:p>
          <a:p>
            <a:pPr lvl="1"/>
            <a:r>
              <a:rPr lang="en-US" dirty="0" smtClean="0"/>
              <a:t>Emergency </a:t>
            </a:r>
            <a:r>
              <a:rPr lang="en-US" dirty="0"/>
              <a:t>personnel</a:t>
            </a:r>
          </a:p>
          <a:p>
            <a:pPr lvl="1"/>
            <a:r>
              <a:rPr lang="en-US" dirty="0"/>
              <a:t>Emergency communication</a:t>
            </a:r>
          </a:p>
          <a:p>
            <a:pPr lvl="1"/>
            <a:r>
              <a:rPr lang="en-US" dirty="0"/>
              <a:t>Emergency equipment</a:t>
            </a:r>
          </a:p>
          <a:p>
            <a:pPr lvl="1"/>
            <a:r>
              <a:rPr lang="en-US" dirty="0"/>
              <a:t>Transportation </a:t>
            </a:r>
          </a:p>
          <a:p>
            <a:endParaRPr lang="en-US" dirty="0"/>
          </a:p>
        </p:txBody>
      </p:sp>
    </p:spTree>
    <p:extLst>
      <p:ext uri="{BB962C8B-B14F-4D97-AF65-F5344CB8AC3E}">
        <p14:creationId xmlns:p14="http://schemas.microsoft.com/office/powerpoint/2010/main" val="18199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principles of athletic training room design and function</a:t>
            </a:r>
          </a:p>
        </p:txBody>
      </p:sp>
      <p:sp>
        <p:nvSpPr>
          <p:cNvPr id="3" name="Content Placeholder 2"/>
          <p:cNvSpPr>
            <a:spLocks noGrp="1"/>
          </p:cNvSpPr>
          <p:nvPr>
            <p:ph idx="1"/>
          </p:nvPr>
        </p:nvSpPr>
        <p:spPr/>
        <p:txBody>
          <a:bodyPr>
            <a:normAutofit fontScale="70000" lnSpcReduction="20000"/>
          </a:bodyPr>
          <a:lstStyle/>
          <a:p>
            <a:r>
              <a:rPr lang="en-US" dirty="0"/>
              <a:t>size</a:t>
            </a:r>
          </a:p>
          <a:p>
            <a:r>
              <a:rPr lang="en-US" dirty="0"/>
              <a:t>lighting </a:t>
            </a:r>
          </a:p>
          <a:p>
            <a:r>
              <a:rPr lang="en-US" dirty="0"/>
              <a:t>plumbing</a:t>
            </a:r>
          </a:p>
          <a:p>
            <a:r>
              <a:rPr lang="en-US" dirty="0" smtClean="0"/>
              <a:t>Electricity (GFCI)</a:t>
            </a:r>
            <a:endParaRPr lang="en-US" dirty="0"/>
          </a:p>
          <a:p>
            <a:r>
              <a:rPr lang="en-US" dirty="0"/>
              <a:t>ventilation and heating </a:t>
            </a:r>
          </a:p>
          <a:p>
            <a:r>
              <a:rPr lang="en-US" dirty="0"/>
              <a:t>telephone access</a:t>
            </a:r>
          </a:p>
          <a:p>
            <a:r>
              <a:rPr lang="en-US" dirty="0"/>
              <a:t>storage</a:t>
            </a:r>
          </a:p>
          <a:p>
            <a:r>
              <a:rPr lang="en-US" dirty="0"/>
              <a:t>office space</a:t>
            </a:r>
          </a:p>
          <a:p>
            <a:r>
              <a:rPr lang="en-US" dirty="0"/>
              <a:t>wet area</a:t>
            </a:r>
          </a:p>
          <a:p>
            <a:r>
              <a:rPr lang="en-US" dirty="0"/>
              <a:t>taping area</a:t>
            </a:r>
          </a:p>
          <a:p>
            <a:r>
              <a:rPr lang="en-US" dirty="0"/>
              <a:t>treatment area</a:t>
            </a:r>
          </a:p>
          <a:p>
            <a:r>
              <a:rPr lang="en-US" dirty="0"/>
              <a:t>exercise and rehabilitation areas</a:t>
            </a:r>
          </a:p>
          <a:p>
            <a:endParaRPr lang="en-US" dirty="0"/>
          </a:p>
        </p:txBody>
      </p:sp>
    </p:spTree>
    <p:extLst>
      <p:ext uri="{BB962C8B-B14F-4D97-AF65-F5344CB8AC3E}">
        <p14:creationId xmlns:p14="http://schemas.microsoft.com/office/powerpoint/2010/main" val="2089568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Utilize safety and sanitation procedures in the athletic training room</a:t>
            </a:r>
          </a:p>
        </p:txBody>
      </p:sp>
      <p:sp>
        <p:nvSpPr>
          <p:cNvPr id="3" name="Content Placeholder 2"/>
          <p:cNvSpPr>
            <a:spLocks noGrp="1"/>
          </p:cNvSpPr>
          <p:nvPr>
            <p:ph idx="1"/>
          </p:nvPr>
        </p:nvSpPr>
        <p:spPr/>
        <p:txBody>
          <a:bodyPr/>
          <a:lstStyle/>
          <a:p>
            <a:r>
              <a:rPr lang="en-US" dirty="0" smtClean="0"/>
              <a:t>Equipment regularly inspected</a:t>
            </a:r>
          </a:p>
          <a:p>
            <a:r>
              <a:rPr lang="en-US" dirty="0" smtClean="0"/>
              <a:t>Regular cleaning schedule</a:t>
            </a:r>
          </a:p>
          <a:p>
            <a:r>
              <a:rPr lang="en-US" dirty="0" smtClean="0"/>
              <a:t>10% bleach</a:t>
            </a:r>
          </a:p>
          <a:p>
            <a:endParaRPr lang="en-US" dirty="0" smtClean="0"/>
          </a:p>
        </p:txBody>
      </p:sp>
    </p:spTree>
    <p:extLst>
      <p:ext uri="{BB962C8B-B14F-4D97-AF65-F5344CB8AC3E}">
        <p14:creationId xmlns:p14="http://schemas.microsoft.com/office/powerpoint/2010/main" val="2256973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Demonstrate knowledge of education, certification/licensure requirements, and </a:t>
            </a:r>
            <a:r>
              <a:rPr lang="en-US" dirty="0" smtClean="0"/>
              <a:t>professional organizations</a:t>
            </a:r>
            <a:endParaRPr lang="en-US" dirty="0"/>
          </a:p>
        </p:txBody>
      </p:sp>
      <p:sp>
        <p:nvSpPr>
          <p:cNvPr id="3" name="Content Placeholder 2"/>
          <p:cNvSpPr>
            <a:spLocks noGrp="1"/>
          </p:cNvSpPr>
          <p:nvPr>
            <p:ph idx="1"/>
          </p:nvPr>
        </p:nvSpPr>
        <p:spPr/>
        <p:txBody>
          <a:bodyPr/>
          <a:lstStyle/>
          <a:p>
            <a:r>
              <a:rPr lang="en-US" dirty="0" smtClean="0"/>
              <a:t>NATA</a:t>
            </a:r>
          </a:p>
          <a:p>
            <a:pPr lvl="1"/>
            <a:r>
              <a:rPr lang="en-US" dirty="0" smtClean="0"/>
              <a:t>National Athletic Trainers Association</a:t>
            </a:r>
            <a:endParaRPr lang="en-US" dirty="0"/>
          </a:p>
          <a:p>
            <a:r>
              <a:rPr lang="en-US" dirty="0" smtClean="0"/>
              <a:t>CAATE</a:t>
            </a:r>
          </a:p>
          <a:p>
            <a:pPr lvl="1"/>
            <a:r>
              <a:rPr lang="en-US" dirty="0"/>
              <a:t>Commission on Accreditation of Athletic Training </a:t>
            </a:r>
            <a:r>
              <a:rPr lang="en-US" dirty="0" smtClean="0"/>
              <a:t>Education (education)</a:t>
            </a:r>
          </a:p>
          <a:p>
            <a:r>
              <a:rPr lang="en-US" dirty="0" smtClean="0"/>
              <a:t>State Organizations</a:t>
            </a:r>
          </a:p>
          <a:p>
            <a:pPr lvl="1"/>
            <a:r>
              <a:rPr lang="en-US" dirty="0" smtClean="0"/>
              <a:t>State Board of Athletic Training (license)</a:t>
            </a:r>
            <a:endParaRPr lang="en-US" dirty="0"/>
          </a:p>
          <a:p>
            <a:r>
              <a:rPr lang="en-US" dirty="0" smtClean="0"/>
              <a:t>BOC</a:t>
            </a:r>
          </a:p>
          <a:p>
            <a:pPr lvl="1"/>
            <a:r>
              <a:rPr lang="en-US" dirty="0" smtClean="0"/>
              <a:t>Board of Certification (certification)</a:t>
            </a:r>
            <a:endParaRPr lang="en-US" dirty="0"/>
          </a:p>
          <a:p>
            <a:endParaRPr lang="en-US" dirty="0"/>
          </a:p>
        </p:txBody>
      </p:sp>
    </p:spTree>
    <p:extLst>
      <p:ext uri="{BB962C8B-B14F-4D97-AF65-F5344CB8AC3E}">
        <p14:creationId xmlns:p14="http://schemas.microsoft.com/office/powerpoint/2010/main" val="1890754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understand, and comply with regulations and policies</a:t>
            </a:r>
          </a:p>
        </p:txBody>
      </p:sp>
      <p:sp>
        <p:nvSpPr>
          <p:cNvPr id="3" name="Content Placeholder 2"/>
          <p:cNvSpPr>
            <a:spLocks noGrp="1"/>
          </p:cNvSpPr>
          <p:nvPr>
            <p:ph idx="1"/>
          </p:nvPr>
        </p:nvSpPr>
        <p:spPr/>
        <p:txBody>
          <a:bodyPr>
            <a:normAutofit lnSpcReduction="10000"/>
          </a:bodyPr>
          <a:lstStyle/>
          <a:p>
            <a:r>
              <a:rPr lang="en-US" dirty="0"/>
              <a:t>Confidentiality </a:t>
            </a:r>
            <a:endParaRPr lang="en-US" dirty="0" smtClean="0"/>
          </a:p>
          <a:p>
            <a:pPr lvl="1"/>
            <a:r>
              <a:rPr lang="en-US" dirty="0" smtClean="0"/>
              <a:t>All information given to healthcare provider is “privileged communications”</a:t>
            </a:r>
            <a:endParaRPr lang="en-US" dirty="0"/>
          </a:p>
          <a:p>
            <a:r>
              <a:rPr lang="en-US" dirty="0" smtClean="0"/>
              <a:t>FERPA - Family </a:t>
            </a:r>
            <a:r>
              <a:rPr lang="en-US" dirty="0"/>
              <a:t>Education Rights and Privacy Act </a:t>
            </a:r>
            <a:endParaRPr lang="en-US" dirty="0" smtClean="0"/>
          </a:p>
          <a:p>
            <a:pPr lvl="1"/>
            <a:r>
              <a:rPr lang="en-US" dirty="0" smtClean="0"/>
              <a:t>Sharing of information in education</a:t>
            </a:r>
            <a:endParaRPr lang="en-US" dirty="0"/>
          </a:p>
          <a:p>
            <a:r>
              <a:rPr lang="en-US" dirty="0" smtClean="0"/>
              <a:t>HIPAA - Health </a:t>
            </a:r>
            <a:r>
              <a:rPr lang="en-US" dirty="0"/>
              <a:t>Insurance Portability and Accountability Act </a:t>
            </a:r>
            <a:endParaRPr lang="en-US" dirty="0" smtClean="0"/>
          </a:p>
          <a:p>
            <a:pPr lvl="1"/>
            <a:r>
              <a:rPr lang="en-US" dirty="0" smtClean="0"/>
              <a:t>Sharing of information in medicine</a:t>
            </a:r>
          </a:p>
          <a:p>
            <a:r>
              <a:rPr lang="en-US" dirty="0" smtClean="0"/>
              <a:t>ADA -</a:t>
            </a:r>
            <a:r>
              <a:rPr lang="en-US" dirty="0"/>
              <a:t> </a:t>
            </a:r>
            <a:r>
              <a:rPr lang="en-US" dirty="0" smtClean="0"/>
              <a:t>Americans with Disability Act</a:t>
            </a:r>
          </a:p>
          <a:p>
            <a:pPr lvl="1"/>
            <a:r>
              <a:rPr lang="en-US" dirty="0" smtClean="0"/>
              <a:t>Facilities must be ADA compliant</a:t>
            </a:r>
            <a:endParaRPr lang="en-US" dirty="0"/>
          </a:p>
          <a:p>
            <a:r>
              <a:rPr lang="en-US" dirty="0" smtClean="0"/>
              <a:t>OSHA -</a:t>
            </a:r>
            <a:r>
              <a:rPr lang="en-US" dirty="0"/>
              <a:t> </a:t>
            </a:r>
            <a:r>
              <a:rPr lang="en-US" dirty="0" smtClean="0"/>
              <a:t>Occupational Safety and Health Administration</a:t>
            </a:r>
          </a:p>
          <a:p>
            <a:pPr lvl="1"/>
            <a:r>
              <a:rPr lang="en-US" dirty="0" smtClean="0"/>
              <a:t>U.S. Department of Labor</a:t>
            </a:r>
          </a:p>
          <a:p>
            <a:pPr lvl="1"/>
            <a:r>
              <a:rPr lang="en-US" dirty="0" smtClean="0"/>
              <a:t>Exposure Control Programs</a:t>
            </a:r>
            <a:endParaRPr lang="en-US" dirty="0"/>
          </a:p>
        </p:txBody>
      </p:sp>
    </p:spTree>
    <p:extLst>
      <p:ext uri="{BB962C8B-B14F-4D97-AF65-F5344CB8AC3E}">
        <p14:creationId xmlns:p14="http://schemas.microsoft.com/office/powerpoint/2010/main" val="2474958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Demonstrate Knowledge of Exercise Physiology</a:t>
            </a:r>
            <a:endParaRPr lang="en-US" dirty="0"/>
          </a:p>
        </p:txBody>
      </p:sp>
      <p:sp>
        <p:nvSpPr>
          <p:cNvPr id="5" name="Text Placeholder 4"/>
          <p:cNvSpPr>
            <a:spLocks noGrp="1"/>
          </p:cNvSpPr>
          <p:nvPr>
            <p:ph type="body" idx="1"/>
          </p:nvPr>
        </p:nvSpPr>
        <p:spPr/>
        <p:txBody>
          <a:bodyPr/>
          <a:lstStyle/>
          <a:p>
            <a:r>
              <a:rPr lang="en-US" dirty="0" smtClean="0"/>
              <a:t>(4 questions)</a:t>
            </a:r>
            <a:endParaRPr lang="en-US" dirty="0"/>
          </a:p>
        </p:txBody>
      </p:sp>
    </p:spTree>
    <p:extLst>
      <p:ext uri="{BB962C8B-B14F-4D97-AF65-F5344CB8AC3E}">
        <p14:creationId xmlns:p14="http://schemas.microsoft.com/office/powerpoint/2010/main" val="2838497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 knowledge of athletic training room </a:t>
            </a:r>
            <a:r>
              <a:rPr lang="en-US" dirty="0" smtClean="0"/>
              <a:t>supplies and </a:t>
            </a:r>
            <a:r>
              <a:rPr lang="en-US" dirty="0"/>
              <a:t>their use</a:t>
            </a:r>
          </a:p>
        </p:txBody>
      </p:sp>
      <p:sp>
        <p:nvSpPr>
          <p:cNvPr id="3" name="Content Placeholder 2"/>
          <p:cNvSpPr>
            <a:spLocks noGrp="1"/>
          </p:cNvSpPr>
          <p:nvPr>
            <p:ph idx="1"/>
          </p:nvPr>
        </p:nvSpPr>
        <p:spPr/>
        <p:txBody>
          <a:bodyPr/>
          <a:lstStyle/>
          <a:p>
            <a:r>
              <a:rPr lang="en-US" dirty="0"/>
              <a:t>Emergency </a:t>
            </a:r>
            <a:r>
              <a:rPr lang="en-US" dirty="0" smtClean="0"/>
              <a:t>supplies</a:t>
            </a:r>
          </a:p>
          <a:p>
            <a:pPr lvl="1"/>
            <a:r>
              <a:rPr lang="en-US" dirty="0" smtClean="0"/>
              <a:t>splints, AED, ice bags</a:t>
            </a:r>
            <a:endParaRPr lang="en-US" dirty="0"/>
          </a:p>
          <a:p>
            <a:r>
              <a:rPr lang="en-US" dirty="0" smtClean="0"/>
              <a:t>Athletic </a:t>
            </a:r>
            <a:r>
              <a:rPr lang="en-US" dirty="0"/>
              <a:t>training </a:t>
            </a:r>
            <a:r>
              <a:rPr lang="en-US" dirty="0" smtClean="0"/>
              <a:t>kit</a:t>
            </a:r>
          </a:p>
          <a:p>
            <a:pPr lvl="1"/>
            <a:r>
              <a:rPr lang="en-US" dirty="0" smtClean="0"/>
              <a:t>Would care, wraps, tape</a:t>
            </a:r>
            <a:endParaRPr lang="en-US" dirty="0"/>
          </a:p>
          <a:p>
            <a:r>
              <a:rPr lang="en-US" dirty="0" smtClean="0"/>
              <a:t>Inventory</a:t>
            </a:r>
            <a:endParaRPr lang="en-US" dirty="0"/>
          </a:p>
          <a:p>
            <a:r>
              <a:rPr lang="en-US" dirty="0" smtClean="0"/>
              <a:t>Budget</a:t>
            </a:r>
          </a:p>
          <a:p>
            <a:pPr lvl="1"/>
            <a:r>
              <a:rPr lang="en-US" dirty="0" smtClean="0"/>
              <a:t>Fixed equipment</a:t>
            </a:r>
          </a:p>
          <a:p>
            <a:pPr lvl="1"/>
            <a:r>
              <a:rPr lang="en-US" dirty="0" smtClean="0"/>
              <a:t>Non-fixed equipment</a:t>
            </a:r>
          </a:p>
          <a:p>
            <a:pPr lvl="1"/>
            <a:r>
              <a:rPr lang="en-US" dirty="0" smtClean="0"/>
              <a:t>Supplies</a:t>
            </a:r>
          </a:p>
        </p:txBody>
      </p:sp>
    </p:spTree>
    <p:extLst>
      <p:ext uri="{BB962C8B-B14F-4D97-AF65-F5344CB8AC3E}">
        <p14:creationId xmlns:p14="http://schemas.microsoft.com/office/powerpoint/2010/main" val="34608149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Demonstrate Basic Understanding of </a:t>
            </a:r>
            <a:r>
              <a:rPr lang="en-US" dirty="0" smtClean="0"/>
              <a:t>Nutrition</a:t>
            </a:r>
            <a:endParaRPr lang="en-US" dirty="0"/>
          </a:p>
        </p:txBody>
      </p:sp>
      <p:sp>
        <p:nvSpPr>
          <p:cNvPr id="5" name="Text Placeholder 4"/>
          <p:cNvSpPr>
            <a:spLocks noGrp="1"/>
          </p:cNvSpPr>
          <p:nvPr>
            <p:ph type="body" idx="1"/>
          </p:nvPr>
        </p:nvSpPr>
        <p:spPr/>
        <p:txBody>
          <a:bodyPr/>
          <a:lstStyle/>
          <a:p>
            <a:r>
              <a:rPr lang="en-US" dirty="0"/>
              <a:t>5 questions</a:t>
            </a:r>
          </a:p>
        </p:txBody>
      </p:sp>
    </p:spTree>
    <p:extLst>
      <p:ext uri="{BB962C8B-B14F-4D97-AF65-F5344CB8AC3E}">
        <p14:creationId xmlns:p14="http://schemas.microsoft.com/office/powerpoint/2010/main" val="11338999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Demonstrate knowledge of the basics of human nutrition</a:t>
            </a:r>
          </a:p>
        </p:txBody>
      </p:sp>
      <p:sp>
        <p:nvSpPr>
          <p:cNvPr id="5" name="Content Placeholder 4"/>
          <p:cNvSpPr>
            <a:spLocks noGrp="1"/>
          </p:cNvSpPr>
          <p:nvPr>
            <p:ph idx="1"/>
          </p:nvPr>
        </p:nvSpPr>
        <p:spPr/>
        <p:txBody>
          <a:bodyPr>
            <a:normAutofit fontScale="77500" lnSpcReduction="20000"/>
          </a:bodyPr>
          <a:lstStyle/>
          <a:p>
            <a:r>
              <a:rPr lang="en-US" dirty="0"/>
              <a:t>Carbohydrates </a:t>
            </a:r>
            <a:endParaRPr lang="en-US" dirty="0" smtClean="0"/>
          </a:p>
          <a:p>
            <a:pPr lvl="1"/>
            <a:r>
              <a:rPr lang="en-US" dirty="0" smtClean="0"/>
              <a:t>4 kcals</a:t>
            </a:r>
          </a:p>
          <a:p>
            <a:pPr lvl="1"/>
            <a:r>
              <a:rPr lang="en-US" dirty="0" smtClean="0"/>
              <a:t>Simples vs. complex</a:t>
            </a:r>
            <a:endParaRPr lang="en-US" dirty="0"/>
          </a:p>
          <a:p>
            <a:r>
              <a:rPr lang="en-US" dirty="0" smtClean="0"/>
              <a:t>Fat</a:t>
            </a:r>
          </a:p>
          <a:p>
            <a:pPr lvl="1"/>
            <a:r>
              <a:rPr lang="en-US" dirty="0"/>
              <a:t>9</a:t>
            </a:r>
            <a:r>
              <a:rPr lang="en-US" dirty="0" smtClean="0"/>
              <a:t> kcals</a:t>
            </a:r>
          </a:p>
          <a:p>
            <a:pPr lvl="1"/>
            <a:r>
              <a:rPr lang="en-US" dirty="0" smtClean="0"/>
              <a:t>Saturated, unsaturated, trans</a:t>
            </a:r>
          </a:p>
          <a:p>
            <a:r>
              <a:rPr lang="en-US" dirty="0" smtClean="0"/>
              <a:t>Proteins</a:t>
            </a:r>
          </a:p>
          <a:p>
            <a:pPr lvl="1"/>
            <a:r>
              <a:rPr lang="en-US" dirty="0" smtClean="0"/>
              <a:t>4 kcals</a:t>
            </a:r>
          </a:p>
          <a:p>
            <a:pPr lvl="1"/>
            <a:r>
              <a:rPr lang="en-US" dirty="0" smtClean="0"/>
              <a:t>Complete vs. incomplete</a:t>
            </a:r>
            <a:endParaRPr lang="en-US" dirty="0"/>
          </a:p>
          <a:p>
            <a:r>
              <a:rPr lang="en-US" dirty="0" smtClean="0"/>
              <a:t>Vitamins</a:t>
            </a:r>
            <a:endParaRPr lang="en-US" dirty="0"/>
          </a:p>
          <a:p>
            <a:pPr lvl="1"/>
            <a:r>
              <a:rPr lang="en-US" dirty="0" smtClean="0"/>
              <a:t>Fat soluble vs water soluble</a:t>
            </a:r>
          </a:p>
          <a:p>
            <a:r>
              <a:rPr lang="en-US" dirty="0" smtClean="0"/>
              <a:t>Minerals</a:t>
            </a:r>
            <a:endParaRPr lang="en-US" dirty="0"/>
          </a:p>
          <a:p>
            <a:pPr lvl="1"/>
            <a:r>
              <a:rPr lang="en-US" dirty="0" smtClean="0"/>
              <a:t>Sodium, Potassium, Calcium, Iron</a:t>
            </a:r>
          </a:p>
          <a:p>
            <a:r>
              <a:rPr lang="en-US" dirty="0" smtClean="0"/>
              <a:t>Water</a:t>
            </a:r>
          </a:p>
          <a:p>
            <a:pPr lvl="1"/>
            <a:r>
              <a:rPr lang="en-US" dirty="0" smtClean="0"/>
              <a:t>How much?</a:t>
            </a:r>
            <a:endParaRPr lang="en-US" dirty="0"/>
          </a:p>
        </p:txBody>
      </p:sp>
    </p:spTree>
    <p:extLst>
      <p:ext uri="{BB962C8B-B14F-4D97-AF65-F5344CB8AC3E}">
        <p14:creationId xmlns:p14="http://schemas.microsoft.com/office/powerpoint/2010/main" val="3287633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the special nutritional needs of the athlete</a:t>
            </a:r>
          </a:p>
        </p:txBody>
      </p:sp>
      <p:sp>
        <p:nvSpPr>
          <p:cNvPr id="3" name="Content Placeholder 2"/>
          <p:cNvSpPr>
            <a:spLocks noGrp="1"/>
          </p:cNvSpPr>
          <p:nvPr>
            <p:ph idx="1"/>
          </p:nvPr>
        </p:nvSpPr>
        <p:spPr/>
        <p:txBody>
          <a:bodyPr/>
          <a:lstStyle/>
          <a:p>
            <a:r>
              <a:rPr lang="en-US" dirty="0" smtClean="0"/>
              <a:t>Carbohydrates</a:t>
            </a:r>
            <a:r>
              <a:rPr lang="en-US" dirty="0"/>
              <a:t> </a:t>
            </a:r>
            <a:r>
              <a:rPr lang="en-US" dirty="0" smtClean="0"/>
              <a:t>– modify </a:t>
            </a:r>
            <a:r>
              <a:rPr lang="en-US" dirty="0"/>
              <a:t>consumption to maximize glycogen storage prior to the athletic </a:t>
            </a:r>
            <a:r>
              <a:rPr lang="en-US" dirty="0" smtClean="0"/>
              <a:t>event, liquid </a:t>
            </a:r>
            <a:r>
              <a:rPr lang="en-US" dirty="0"/>
              <a:t>products during activity</a:t>
            </a:r>
          </a:p>
          <a:p>
            <a:r>
              <a:rPr lang="en-US" dirty="0" smtClean="0"/>
              <a:t>Protein – takes </a:t>
            </a:r>
            <a:r>
              <a:rPr lang="en-US" dirty="0"/>
              <a:t>longer to digest and convert into </a:t>
            </a:r>
            <a:r>
              <a:rPr lang="en-US" dirty="0" smtClean="0"/>
              <a:t>energy; helps </a:t>
            </a:r>
            <a:r>
              <a:rPr lang="en-US" dirty="0"/>
              <a:t>grow, build, and repair tissue</a:t>
            </a:r>
          </a:p>
          <a:p>
            <a:r>
              <a:rPr lang="en-US" dirty="0" smtClean="0"/>
              <a:t>Fat – </a:t>
            </a:r>
            <a:r>
              <a:rPr lang="en-US" dirty="0"/>
              <a:t>high energy, </a:t>
            </a:r>
            <a:r>
              <a:rPr lang="en-US" dirty="0" smtClean="0"/>
              <a:t>fat </a:t>
            </a:r>
            <a:r>
              <a:rPr lang="en-US" dirty="0"/>
              <a:t>tissue is an energy reserve but we must have carbohydrates to burn it</a:t>
            </a:r>
          </a:p>
          <a:p>
            <a:endParaRPr lang="en-US" dirty="0"/>
          </a:p>
          <a:p>
            <a:endParaRPr lang="en-US" dirty="0"/>
          </a:p>
        </p:txBody>
      </p:sp>
    </p:spTree>
    <p:extLst>
      <p:ext uri="{BB962C8B-B14F-4D97-AF65-F5344CB8AC3E}">
        <p14:creationId xmlns:p14="http://schemas.microsoft.com/office/powerpoint/2010/main" val="34984526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and explain the nutritional supplements/ergogenic aids</a:t>
            </a:r>
          </a:p>
        </p:txBody>
      </p:sp>
      <p:sp>
        <p:nvSpPr>
          <p:cNvPr id="3" name="Content Placeholder 2"/>
          <p:cNvSpPr>
            <a:spLocks noGrp="1"/>
          </p:cNvSpPr>
          <p:nvPr>
            <p:ph idx="1"/>
          </p:nvPr>
        </p:nvSpPr>
        <p:spPr/>
        <p:txBody>
          <a:bodyPr>
            <a:normAutofit/>
          </a:bodyPr>
          <a:lstStyle/>
          <a:p>
            <a:r>
              <a:rPr lang="en-US" dirty="0"/>
              <a:t>Nutritional Supplements - A product (other than tobacco) intended to enhance the diet, that contains one or more of the following</a:t>
            </a:r>
            <a:r>
              <a:rPr lang="en-US" dirty="0" smtClean="0"/>
              <a:t>:</a:t>
            </a:r>
          </a:p>
          <a:p>
            <a:pPr lvl="1"/>
            <a:r>
              <a:rPr lang="en-US" dirty="0"/>
              <a:t>Vitamins</a:t>
            </a:r>
          </a:p>
          <a:p>
            <a:pPr lvl="1"/>
            <a:r>
              <a:rPr lang="en-US" dirty="0"/>
              <a:t>Minerals</a:t>
            </a:r>
          </a:p>
          <a:p>
            <a:pPr lvl="1"/>
            <a:r>
              <a:rPr lang="en-US" dirty="0"/>
              <a:t>Amino acids</a:t>
            </a:r>
          </a:p>
          <a:p>
            <a:pPr lvl="1"/>
            <a:r>
              <a:rPr lang="en-US" dirty="0"/>
              <a:t>Herbs, and/or other botanical </a:t>
            </a:r>
            <a:r>
              <a:rPr lang="en-US" dirty="0" smtClean="0"/>
              <a:t>substances</a:t>
            </a:r>
            <a:endParaRPr lang="en-US" dirty="0"/>
          </a:p>
          <a:p>
            <a:r>
              <a:rPr lang="en-US" dirty="0"/>
              <a:t>Ergogenic Aids - </a:t>
            </a:r>
            <a:r>
              <a:rPr lang="en-US" dirty="0" smtClean="0"/>
              <a:t>any </a:t>
            </a:r>
            <a:r>
              <a:rPr lang="en-US" dirty="0"/>
              <a:t>agent that enhances energy utilization, including energy production and </a:t>
            </a:r>
            <a:r>
              <a:rPr lang="en-US" dirty="0" smtClean="0"/>
              <a:t>efficiency</a:t>
            </a:r>
          </a:p>
          <a:p>
            <a:pPr lvl="1"/>
            <a:r>
              <a:rPr lang="en-US" dirty="0"/>
              <a:t>Anabolic-androgenic Steroids</a:t>
            </a:r>
          </a:p>
          <a:p>
            <a:pPr lvl="1"/>
            <a:r>
              <a:rPr lang="en-US" dirty="0"/>
              <a:t>Growth hormones</a:t>
            </a:r>
          </a:p>
          <a:p>
            <a:pPr lvl="1"/>
            <a:r>
              <a:rPr lang="en-US" dirty="0" smtClean="0"/>
              <a:t>Caffeine</a:t>
            </a:r>
            <a:endParaRPr lang="en-US" dirty="0"/>
          </a:p>
          <a:p>
            <a:pPr lvl="1"/>
            <a:r>
              <a:rPr lang="en-US" dirty="0" err="1"/>
              <a:t>Creatine</a:t>
            </a:r>
            <a:r>
              <a:rPr lang="en-US" dirty="0"/>
              <a:t> Monohydrate</a:t>
            </a:r>
          </a:p>
          <a:p>
            <a:endParaRPr lang="en-US" dirty="0"/>
          </a:p>
          <a:p>
            <a:endParaRPr lang="en-US" dirty="0"/>
          </a:p>
        </p:txBody>
      </p:sp>
    </p:spTree>
    <p:extLst>
      <p:ext uri="{BB962C8B-B14F-4D97-AF65-F5344CB8AC3E}">
        <p14:creationId xmlns:p14="http://schemas.microsoft.com/office/powerpoint/2010/main" val="41960598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Demonstrate understanding of proper hydration techniques</a:t>
            </a:r>
          </a:p>
        </p:txBody>
      </p:sp>
      <p:sp>
        <p:nvSpPr>
          <p:cNvPr id="3" name="Content Placeholder 2"/>
          <p:cNvSpPr>
            <a:spLocks noGrp="1"/>
          </p:cNvSpPr>
          <p:nvPr>
            <p:ph idx="1"/>
          </p:nvPr>
        </p:nvSpPr>
        <p:spPr/>
        <p:txBody>
          <a:bodyPr/>
          <a:lstStyle/>
          <a:p>
            <a:r>
              <a:rPr lang="en-US" dirty="0" smtClean="0"/>
              <a:t>Water</a:t>
            </a:r>
          </a:p>
          <a:p>
            <a:r>
              <a:rPr lang="en-US" dirty="0" smtClean="0"/>
              <a:t>Sports drinks</a:t>
            </a:r>
          </a:p>
          <a:p>
            <a:r>
              <a:rPr lang="en-US" dirty="0" smtClean="0"/>
              <a:t>Diuretics</a:t>
            </a:r>
          </a:p>
          <a:p>
            <a:endParaRPr lang="en-US" dirty="0"/>
          </a:p>
        </p:txBody>
      </p:sp>
    </p:spTree>
    <p:extLst>
      <p:ext uri="{BB962C8B-B14F-4D97-AF65-F5344CB8AC3E}">
        <p14:creationId xmlns:p14="http://schemas.microsoft.com/office/powerpoint/2010/main" val="18098917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Demonstrate understanding of eating disorders</a:t>
            </a:r>
          </a:p>
        </p:txBody>
      </p:sp>
      <p:sp>
        <p:nvSpPr>
          <p:cNvPr id="3" name="Content Placeholder 2"/>
          <p:cNvSpPr>
            <a:spLocks noGrp="1"/>
          </p:cNvSpPr>
          <p:nvPr>
            <p:ph idx="1"/>
          </p:nvPr>
        </p:nvSpPr>
        <p:spPr/>
        <p:txBody>
          <a:bodyPr/>
          <a:lstStyle/>
          <a:p>
            <a:r>
              <a:rPr lang="en-US" dirty="0"/>
              <a:t>Anorexia nervosa </a:t>
            </a:r>
            <a:endParaRPr lang="en-US" dirty="0" smtClean="0"/>
          </a:p>
          <a:p>
            <a:r>
              <a:rPr lang="en-US" dirty="0" smtClean="0"/>
              <a:t>Bulimia </a:t>
            </a:r>
            <a:r>
              <a:rPr lang="en-US" dirty="0"/>
              <a:t>nervosa</a:t>
            </a:r>
          </a:p>
        </p:txBody>
      </p:sp>
    </p:spTree>
    <p:extLst>
      <p:ext uri="{BB962C8B-B14F-4D97-AF65-F5344CB8AC3E}">
        <p14:creationId xmlns:p14="http://schemas.microsoft.com/office/powerpoint/2010/main" val="38659655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Demonstrate knowledge of proper weight-loss or weight-gain methods</a:t>
            </a:r>
          </a:p>
        </p:txBody>
      </p:sp>
      <p:sp>
        <p:nvSpPr>
          <p:cNvPr id="3" name="Content Placeholder 2"/>
          <p:cNvSpPr>
            <a:spLocks noGrp="1"/>
          </p:cNvSpPr>
          <p:nvPr>
            <p:ph idx="1"/>
          </p:nvPr>
        </p:nvSpPr>
        <p:spPr/>
        <p:txBody>
          <a:bodyPr/>
          <a:lstStyle/>
          <a:p>
            <a:r>
              <a:rPr lang="en-US" dirty="0" smtClean="0"/>
              <a:t>Weight Gain</a:t>
            </a:r>
          </a:p>
          <a:p>
            <a:pPr lvl="1"/>
            <a:r>
              <a:rPr lang="en-US" dirty="0" smtClean="0"/>
              <a:t>0.5 </a:t>
            </a:r>
            <a:r>
              <a:rPr lang="en-US" dirty="0"/>
              <a:t>to 1 pound per week</a:t>
            </a:r>
          </a:p>
          <a:p>
            <a:pPr lvl="1"/>
            <a:r>
              <a:rPr lang="en-US" dirty="0"/>
              <a:t>Goal is an extra 350 calories per day</a:t>
            </a:r>
          </a:p>
          <a:p>
            <a:pPr lvl="1"/>
            <a:r>
              <a:rPr lang="en-US" dirty="0"/>
              <a:t>Weight training</a:t>
            </a:r>
          </a:p>
          <a:p>
            <a:r>
              <a:rPr lang="en-US" dirty="0" smtClean="0"/>
              <a:t>Weight Loss</a:t>
            </a:r>
          </a:p>
          <a:p>
            <a:pPr lvl="1"/>
            <a:r>
              <a:rPr lang="en-US" dirty="0"/>
              <a:t>1-2 pounds per week</a:t>
            </a:r>
          </a:p>
          <a:p>
            <a:pPr lvl="1"/>
            <a:r>
              <a:rPr lang="en-US" dirty="0"/>
              <a:t>3,500 kcals = 1 pound of fat</a:t>
            </a:r>
          </a:p>
          <a:p>
            <a:pPr lvl="1"/>
            <a:r>
              <a:rPr lang="en-US" dirty="0"/>
              <a:t>Need to create calorie deficit to loose weight</a:t>
            </a:r>
          </a:p>
          <a:p>
            <a:pPr lvl="1"/>
            <a:endParaRPr lang="en-US" dirty="0"/>
          </a:p>
        </p:txBody>
      </p:sp>
    </p:spTree>
    <p:extLst>
      <p:ext uri="{BB962C8B-B14F-4D97-AF65-F5344CB8AC3E}">
        <p14:creationId xmlns:p14="http://schemas.microsoft.com/office/powerpoint/2010/main" val="8801783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Demonstrate a Basic Understanding of </a:t>
            </a:r>
            <a:r>
              <a:rPr lang="en-US" dirty="0" smtClean="0"/>
              <a:t>Pharmacology</a:t>
            </a:r>
            <a:endParaRPr lang="en-US" dirty="0"/>
          </a:p>
        </p:txBody>
      </p:sp>
      <p:sp>
        <p:nvSpPr>
          <p:cNvPr id="5" name="Text Placeholder 4"/>
          <p:cNvSpPr>
            <a:spLocks noGrp="1"/>
          </p:cNvSpPr>
          <p:nvPr>
            <p:ph type="body" idx="1"/>
          </p:nvPr>
        </p:nvSpPr>
        <p:spPr/>
        <p:txBody>
          <a:bodyPr/>
          <a:lstStyle/>
          <a:p>
            <a:r>
              <a:rPr lang="en-US" dirty="0" smtClean="0"/>
              <a:t>4 questions</a:t>
            </a:r>
            <a:endParaRPr lang="en-US" dirty="0"/>
          </a:p>
        </p:txBody>
      </p:sp>
    </p:spTree>
    <p:extLst>
      <p:ext uri="{BB962C8B-B14F-4D97-AF65-F5344CB8AC3E}">
        <p14:creationId xmlns:p14="http://schemas.microsoft.com/office/powerpoint/2010/main" val="22164409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Understanding of Pharmacology</a:t>
            </a:r>
          </a:p>
        </p:txBody>
      </p:sp>
      <p:sp>
        <p:nvSpPr>
          <p:cNvPr id="5" name="Content Placeholder 4"/>
          <p:cNvSpPr>
            <a:spLocks noGrp="1"/>
          </p:cNvSpPr>
          <p:nvPr>
            <p:ph idx="1"/>
          </p:nvPr>
        </p:nvSpPr>
        <p:spPr/>
        <p:txBody>
          <a:bodyPr>
            <a:normAutofit fontScale="92500" lnSpcReduction="20000"/>
          </a:bodyPr>
          <a:lstStyle/>
          <a:p>
            <a:r>
              <a:rPr lang="en-US" dirty="0"/>
              <a:t>Define anti-pyretic and identify its effect on the </a:t>
            </a:r>
            <a:r>
              <a:rPr lang="en-US" dirty="0" smtClean="0"/>
              <a:t>body (fever)</a:t>
            </a:r>
            <a:endParaRPr lang="en-US" dirty="0"/>
          </a:p>
          <a:p>
            <a:r>
              <a:rPr lang="en-US" dirty="0" smtClean="0"/>
              <a:t>Define </a:t>
            </a:r>
            <a:r>
              <a:rPr lang="en-US" dirty="0"/>
              <a:t>anti-inflammatory and identify its effect on the </a:t>
            </a:r>
            <a:r>
              <a:rPr lang="en-US" dirty="0" smtClean="0"/>
              <a:t>body (NSAID’s vs Steroidal)</a:t>
            </a:r>
            <a:endParaRPr lang="en-US" dirty="0"/>
          </a:p>
          <a:p>
            <a:r>
              <a:rPr lang="en-US" dirty="0" smtClean="0"/>
              <a:t>Define </a:t>
            </a:r>
            <a:r>
              <a:rPr lang="en-US" dirty="0"/>
              <a:t>analgesic and identify its effect on the </a:t>
            </a:r>
            <a:r>
              <a:rPr lang="en-US" dirty="0" smtClean="0"/>
              <a:t>body (pain)</a:t>
            </a:r>
            <a:endParaRPr lang="en-US" dirty="0"/>
          </a:p>
          <a:p>
            <a:r>
              <a:rPr lang="en-US" dirty="0" smtClean="0"/>
              <a:t>Understand </a:t>
            </a:r>
            <a:r>
              <a:rPr lang="en-US" dirty="0"/>
              <a:t>the role of </a:t>
            </a:r>
            <a:r>
              <a:rPr lang="en-US" dirty="0" smtClean="0"/>
              <a:t>medications</a:t>
            </a:r>
          </a:p>
          <a:p>
            <a:pPr lvl="1"/>
            <a:r>
              <a:rPr lang="en-US" dirty="0" smtClean="0"/>
              <a:t>Anti-fungal </a:t>
            </a:r>
          </a:p>
          <a:p>
            <a:pPr lvl="1"/>
            <a:r>
              <a:rPr lang="en-US" dirty="0" smtClean="0"/>
              <a:t>OTC medication (over-the-counter)</a:t>
            </a:r>
          </a:p>
          <a:p>
            <a:pPr lvl="1"/>
            <a:r>
              <a:rPr lang="en-US" dirty="0" smtClean="0"/>
              <a:t>Gastrointestinal </a:t>
            </a:r>
          </a:p>
          <a:p>
            <a:pPr lvl="1"/>
            <a:r>
              <a:rPr lang="en-US" dirty="0" smtClean="0"/>
              <a:t>Asthma medication</a:t>
            </a:r>
          </a:p>
          <a:p>
            <a:pPr lvl="1"/>
            <a:r>
              <a:rPr lang="en-US" dirty="0" smtClean="0"/>
              <a:t>Antibiotics (bacterial)</a:t>
            </a:r>
            <a:endParaRPr lang="en-US" dirty="0"/>
          </a:p>
          <a:p>
            <a:r>
              <a:rPr lang="en-US" dirty="0" smtClean="0"/>
              <a:t>Understand </a:t>
            </a:r>
            <a:r>
              <a:rPr lang="en-US" dirty="0"/>
              <a:t>legal regulations of medication</a:t>
            </a:r>
          </a:p>
          <a:p>
            <a:pPr lvl="1"/>
            <a:r>
              <a:rPr lang="en-US" dirty="0" smtClean="0"/>
              <a:t>Minors (legal disability)</a:t>
            </a:r>
          </a:p>
          <a:p>
            <a:pPr lvl="1"/>
            <a:r>
              <a:rPr lang="en-US" dirty="0" smtClean="0"/>
              <a:t>OTC drugs</a:t>
            </a:r>
          </a:p>
          <a:p>
            <a:pPr lvl="1"/>
            <a:r>
              <a:rPr lang="en-US" dirty="0" smtClean="0"/>
              <a:t>Prescription drugs (must have license to prescribe)</a:t>
            </a:r>
            <a:endParaRPr lang="en-US" dirty="0"/>
          </a:p>
        </p:txBody>
      </p:sp>
    </p:spTree>
    <p:extLst>
      <p:ext uri="{BB962C8B-B14F-4D97-AF65-F5344CB8AC3E}">
        <p14:creationId xmlns:p14="http://schemas.microsoft.com/office/powerpoint/2010/main" val="3785914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 and describe various stretching techniques</a:t>
            </a:r>
            <a:endParaRPr lang="en-US" dirty="0"/>
          </a:p>
        </p:txBody>
      </p:sp>
      <p:sp>
        <p:nvSpPr>
          <p:cNvPr id="5" name="Content Placeholder 4"/>
          <p:cNvSpPr>
            <a:spLocks noGrp="1"/>
          </p:cNvSpPr>
          <p:nvPr>
            <p:ph idx="1"/>
          </p:nvPr>
        </p:nvSpPr>
        <p:spPr/>
        <p:txBody>
          <a:bodyPr/>
          <a:lstStyle/>
          <a:p>
            <a:r>
              <a:rPr lang="en-US" dirty="0" smtClean="0"/>
              <a:t>Static stretching </a:t>
            </a:r>
          </a:p>
          <a:p>
            <a:pPr lvl="1"/>
            <a:r>
              <a:rPr lang="en-US" dirty="0" smtClean="0"/>
              <a:t>Gradual stretching of a muscle through the muscle’s entire range of motion</a:t>
            </a:r>
          </a:p>
          <a:p>
            <a:pPr lvl="1"/>
            <a:r>
              <a:rPr lang="en-US" dirty="0" smtClean="0"/>
              <a:t>Hold stretch for around 30 seconds </a:t>
            </a:r>
          </a:p>
          <a:p>
            <a:r>
              <a:rPr lang="en-US" dirty="0" smtClean="0"/>
              <a:t>Ballistic stretching </a:t>
            </a:r>
          </a:p>
          <a:p>
            <a:pPr lvl="1"/>
            <a:r>
              <a:rPr lang="en-US" dirty="0" smtClean="0"/>
              <a:t>Rhythmical, bouncing action </a:t>
            </a:r>
          </a:p>
          <a:p>
            <a:r>
              <a:rPr lang="en-US" dirty="0" smtClean="0"/>
              <a:t>Proprioceptive neuromuscular facilitation (PNF)</a:t>
            </a:r>
          </a:p>
          <a:p>
            <a:pPr lvl="1"/>
            <a:r>
              <a:rPr lang="en-US" dirty="0" smtClean="0"/>
              <a:t>Combination of contraction and relaxation of muscles </a:t>
            </a:r>
          </a:p>
          <a:p>
            <a:endParaRPr lang="en-US" dirty="0" smtClean="0"/>
          </a:p>
        </p:txBody>
      </p:sp>
    </p:spTree>
    <p:extLst>
      <p:ext uri="{BB962C8B-B14F-4D97-AF65-F5344CB8AC3E}">
        <p14:creationId xmlns:p14="http://schemas.microsoft.com/office/powerpoint/2010/main" val="44082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Demonstrate Knowledge of Basic </a:t>
            </a:r>
            <a:r>
              <a:rPr lang="en-US" dirty="0" smtClean="0"/>
              <a:t>Counseling Techniques</a:t>
            </a:r>
            <a:endParaRPr lang="en-US" dirty="0"/>
          </a:p>
        </p:txBody>
      </p:sp>
      <p:sp>
        <p:nvSpPr>
          <p:cNvPr id="5" name="Text Placeholder 4"/>
          <p:cNvSpPr>
            <a:spLocks noGrp="1"/>
          </p:cNvSpPr>
          <p:nvPr>
            <p:ph type="body" idx="1"/>
          </p:nvPr>
        </p:nvSpPr>
        <p:spPr/>
        <p:txBody>
          <a:bodyPr/>
          <a:lstStyle/>
          <a:p>
            <a:r>
              <a:rPr lang="en-US" dirty="0"/>
              <a:t>3 questions</a:t>
            </a:r>
          </a:p>
        </p:txBody>
      </p:sp>
    </p:spTree>
    <p:extLst>
      <p:ext uri="{BB962C8B-B14F-4D97-AF65-F5344CB8AC3E}">
        <p14:creationId xmlns:p14="http://schemas.microsoft.com/office/powerpoint/2010/main" val="308883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Counseling Techniques</a:t>
            </a:r>
            <a:endParaRPr lang="en-US" dirty="0"/>
          </a:p>
        </p:txBody>
      </p:sp>
      <p:sp>
        <p:nvSpPr>
          <p:cNvPr id="5" name="Content Placeholder 4"/>
          <p:cNvSpPr>
            <a:spLocks noGrp="1"/>
          </p:cNvSpPr>
          <p:nvPr>
            <p:ph idx="1"/>
          </p:nvPr>
        </p:nvSpPr>
        <p:spPr/>
        <p:txBody>
          <a:bodyPr/>
          <a:lstStyle/>
          <a:p>
            <a:r>
              <a:rPr lang="en-US" dirty="0"/>
              <a:t>Demonstrate understanding of psychosocial conditions that require referral of patient </a:t>
            </a:r>
            <a:r>
              <a:rPr lang="en-US" dirty="0" smtClean="0"/>
              <a:t>to appropriate </a:t>
            </a:r>
            <a:r>
              <a:rPr lang="en-US" dirty="0"/>
              <a:t>care </a:t>
            </a:r>
            <a:r>
              <a:rPr lang="en-US" dirty="0" smtClean="0"/>
              <a:t>giver</a:t>
            </a:r>
          </a:p>
          <a:p>
            <a:pPr lvl="1"/>
            <a:r>
              <a:rPr lang="en-US" dirty="0" smtClean="0"/>
              <a:t>Eating disorders, depression, Female Athlete Triad</a:t>
            </a:r>
            <a:endParaRPr lang="en-US" dirty="0"/>
          </a:p>
          <a:p>
            <a:r>
              <a:rPr lang="en-US" dirty="0" smtClean="0"/>
              <a:t>Utilize </a:t>
            </a:r>
            <a:r>
              <a:rPr lang="en-US" dirty="0"/>
              <a:t>basic understanding of interpersonal </a:t>
            </a:r>
            <a:r>
              <a:rPr lang="en-US" dirty="0" smtClean="0"/>
              <a:t>skills</a:t>
            </a:r>
          </a:p>
          <a:p>
            <a:pPr lvl="1"/>
            <a:r>
              <a:rPr lang="en-US" dirty="0" smtClean="0"/>
              <a:t>Trust, goal setting</a:t>
            </a:r>
            <a:endParaRPr lang="en-US" dirty="0"/>
          </a:p>
          <a:p>
            <a:r>
              <a:rPr lang="en-US" dirty="0" smtClean="0"/>
              <a:t>Maintain confidentiality</a:t>
            </a:r>
          </a:p>
          <a:p>
            <a:pPr lvl="1"/>
            <a:r>
              <a:rPr lang="en-US" dirty="0" smtClean="0"/>
              <a:t>HIPAA</a:t>
            </a:r>
            <a:endParaRPr lang="en-US" dirty="0"/>
          </a:p>
        </p:txBody>
      </p:sp>
    </p:spTree>
    <p:extLst>
      <p:ext uri="{BB962C8B-B14F-4D97-AF65-F5344CB8AC3E}">
        <p14:creationId xmlns:p14="http://schemas.microsoft.com/office/powerpoint/2010/main" val="808435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Demonstrate Taping, Wrapping, and Bracing </a:t>
            </a:r>
            <a:r>
              <a:rPr lang="en-US" dirty="0" smtClean="0"/>
              <a:t>Techniques</a:t>
            </a:r>
            <a:endParaRPr lang="en-US" dirty="0"/>
          </a:p>
        </p:txBody>
      </p:sp>
      <p:sp>
        <p:nvSpPr>
          <p:cNvPr id="5" name="Text Placeholder 4"/>
          <p:cNvSpPr>
            <a:spLocks noGrp="1"/>
          </p:cNvSpPr>
          <p:nvPr>
            <p:ph type="body" idx="1"/>
          </p:nvPr>
        </p:nvSpPr>
        <p:spPr/>
        <p:txBody>
          <a:bodyPr/>
          <a:lstStyle/>
          <a:p>
            <a:r>
              <a:rPr lang="en-US" dirty="0" smtClean="0"/>
              <a:t>6 questions</a:t>
            </a:r>
            <a:endParaRPr lang="en-US" dirty="0"/>
          </a:p>
        </p:txBody>
      </p:sp>
    </p:spTree>
    <p:extLst>
      <p:ext uri="{BB962C8B-B14F-4D97-AF65-F5344CB8AC3E}">
        <p14:creationId xmlns:p14="http://schemas.microsoft.com/office/powerpoint/2010/main" val="36766513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Taping, Wrapping, Bracing</a:t>
            </a:r>
            <a:endParaRPr lang="en-US" dirty="0"/>
          </a:p>
        </p:txBody>
      </p:sp>
      <p:sp>
        <p:nvSpPr>
          <p:cNvPr id="5" name="Content Placeholder 4"/>
          <p:cNvSpPr>
            <a:spLocks noGrp="1"/>
          </p:cNvSpPr>
          <p:nvPr>
            <p:ph idx="1"/>
          </p:nvPr>
        </p:nvSpPr>
        <p:spPr/>
        <p:txBody>
          <a:bodyPr>
            <a:normAutofit/>
          </a:bodyPr>
          <a:lstStyle/>
          <a:p>
            <a:r>
              <a:rPr lang="en-US" dirty="0"/>
              <a:t>Identify and understand the use of taping, wrapping and bracing supplies</a:t>
            </a:r>
          </a:p>
          <a:p>
            <a:r>
              <a:rPr lang="en-US" dirty="0" smtClean="0"/>
              <a:t>Demonstrate </a:t>
            </a:r>
            <a:r>
              <a:rPr lang="en-US" dirty="0"/>
              <a:t>common taping, wrapping and bracing techniques of the shoulder</a:t>
            </a:r>
          </a:p>
          <a:p>
            <a:r>
              <a:rPr lang="en-US" dirty="0" smtClean="0"/>
              <a:t>Demonstrate </a:t>
            </a:r>
            <a:r>
              <a:rPr lang="en-US" dirty="0"/>
              <a:t>common taping, wrapping and bracing techniques of the elbow, wrist, and hand</a:t>
            </a:r>
          </a:p>
          <a:p>
            <a:r>
              <a:rPr lang="en-US" dirty="0" smtClean="0"/>
              <a:t>Demonstrate </a:t>
            </a:r>
            <a:r>
              <a:rPr lang="en-US" dirty="0"/>
              <a:t>common taping, wrapping and bracing techniques of the hip and thigh</a:t>
            </a:r>
          </a:p>
          <a:p>
            <a:r>
              <a:rPr lang="en-US" dirty="0" smtClean="0"/>
              <a:t>Demonstrate </a:t>
            </a:r>
            <a:r>
              <a:rPr lang="en-US" dirty="0"/>
              <a:t>common taping, wrapping and bracing techniques of the knee</a:t>
            </a:r>
          </a:p>
          <a:p>
            <a:r>
              <a:rPr lang="en-US" dirty="0" smtClean="0"/>
              <a:t>Demonstrate </a:t>
            </a:r>
            <a:r>
              <a:rPr lang="en-US" dirty="0"/>
              <a:t>common taping, wrapping and bracing techniques of the lower leg, ankle, and foot</a:t>
            </a:r>
          </a:p>
        </p:txBody>
      </p:sp>
    </p:spTree>
    <p:extLst>
      <p:ext uri="{BB962C8B-B14F-4D97-AF65-F5344CB8AC3E}">
        <p14:creationId xmlns:p14="http://schemas.microsoft.com/office/powerpoint/2010/main" val="1593560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Demonstrate Skill in the Construction and Fitting of Equipment </a:t>
            </a:r>
            <a:r>
              <a:rPr lang="en-US" dirty="0" smtClean="0"/>
              <a:t>to Comply </a:t>
            </a:r>
            <a:r>
              <a:rPr lang="en-US" dirty="0"/>
              <a:t>with Safety </a:t>
            </a:r>
            <a:r>
              <a:rPr lang="en-US" dirty="0" smtClean="0"/>
              <a:t>Regulations</a:t>
            </a:r>
            <a:endParaRPr lang="en-US" dirty="0"/>
          </a:p>
        </p:txBody>
      </p:sp>
      <p:sp>
        <p:nvSpPr>
          <p:cNvPr id="5" name="Text Placeholder 4"/>
          <p:cNvSpPr>
            <a:spLocks noGrp="1"/>
          </p:cNvSpPr>
          <p:nvPr>
            <p:ph type="body" idx="1"/>
          </p:nvPr>
        </p:nvSpPr>
        <p:spPr/>
        <p:txBody>
          <a:bodyPr/>
          <a:lstStyle/>
          <a:p>
            <a:r>
              <a:rPr lang="en-US" dirty="0" smtClean="0"/>
              <a:t>3 questions</a:t>
            </a:r>
            <a:endParaRPr lang="en-US" dirty="0"/>
          </a:p>
        </p:txBody>
      </p:sp>
    </p:spTree>
    <p:extLst>
      <p:ext uri="{BB962C8B-B14F-4D97-AF65-F5344CB8AC3E}">
        <p14:creationId xmlns:p14="http://schemas.microsoft.com/office/powerpoint/2010/main" val="23475458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Equipment</a:t>
            </a:r>
            <a:endParaRPr lang="en-US" dirty="0"/>
          </a:p>
        </p:txBody>
      </p:sp>
      <p:sp>
        <p:nvSpPr>
          <p:cNvPr id="5" name="Content Placeholder 4"/>
          <p:cNvSpPr>
            <a:spLocks noGrp="1"/>
          </p:cNvSpPr>
          <p:nvPr>
            <p:ph idx="1"/>
          </p:nvPr>
        </p:nvSpPr>
        <p:spPr/>
        <p:txBody>
          <a:bodyPr/>
          <a:lstStyle/>
          <a:p>
            <a:r>
              <a:rPr lang="en-US" dirty="0"/>
              <a:t>Demonstrate proper fitting of football helmet</a:t>
            </a:r>
          </a:p>
          <a:p>
            <a:r>
              <a:rPr lang="en-US" dirty="0" smtClean="0"/>
              <a:t>Demonstrate </a:t>
            </a:r>
            <a:r>
              <a:rPr lang="en-US" dirty="0"/>
              <a:t>proper fit of protective gear for all applicable </a:t>
            </a:r>
            <a:r>
              <a:rPr lang="en-US" dirty="0" smtClean="0"/>
              <a:t>sports</a:t>
            </a:r>
          </a:p>
          <a:p>
            <a:pPr lvl="1"/>
            <a:r>
              <a:rPr lang="en-US" dirty="0"/>
              <a:t>National Operating Committee on Standards for Athletic Equipment </a:t>
            </a:r>
          </a:p>
          <a:p>
            <a:r>
              <a:rPr lang="en-US" dirty="0" smtClean="0"/>
              <a:t>Demonstrate </a:t>
            </a:r>
            <a:r>
              <a:rPr lang="en-US" dirty="0"/>
              <a:t>knowledge of proper crutch fitting/gait training</a:t>
            </a:r>
          </a:p>
        </p:txBody>
      </p:sp>
    </p:spTree>
    <p:extLst>
      <p:ext uri="{BB962C8B-B14F-4D97-AF65-F5344CB8AC3E}">
        <p14:creationId xmlns:p14="http://schemas.microsoft.com/office/powerpoint/2010/main" val="12613969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Luck!!</a:t>
            </a:r>
            <a:endParaRPr lang="en-US" dirty="0"/>
          </a:p>
        </p:txBody>
      </p:sp>
      <p:pic>
        <p:nvPicPr>
          <p:cNvPr id="4" name="Content Placeholder 3" descr="**Trihias Make Up Site**: julio 20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7425" y="2228850"/>
            <a:ext cx="2657475" cy="3257550"/>
          </a:xfrm>
        </p:spPr>
      </p:pic>
    </p:spTree>
    <p:extLst>
      <p:ext uri="{BB962C8B-B14F-4D97-AF65-F5344CB8AC3E}">
        <p14:creationId xmlns:p14="http://schemas.microsoft.com/office/powerpoint/2010/main" val="139514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Demonstrate understanding of body function during warm-up and cool-down</a:t>
            </a:r>
            <a:endParaRPr lang="en-US" dirty="0"/>
          </a:p>
        </p:txBody>
      </p:sp>
      <p:sp>
        <p:nvSpPr>
          <p:cNvPr id="3" name="Content Placeholder 2"/>
          <p:cNvSpPr>
            <a:spLocks noGrp="1"/>
          </p:cNvSpPr>
          <p:nvPr>
            <p:ph idx="1"/>
          </p:nvPr>
        </p:nvSpPr>
        <p:spPr/>
        <p:txBody>
          <a:bodyPr/>
          <a:lstStyle/>
          <a:p>
            <a:r>
              <a:rPr lang="en-US" dirty="0" smtClean="0"/>
              <a:t>What is the purpose of a warm-up?</a:t>
            </a:r>
          </a:p>
          <a:p>
            <a:pPr lvl="1"/>
            <a:r>
              <a:rPr lang="en-US" dirty="0" smtClean="0"/>
              <a:t>HR and muscle temperature</a:t>
            </a:r>
            <a:endParaRPr lang="en-US" dirty="0"/>
          </a:p>
          <a:p>
            <a:r>
              <a:rPr lang="en-US" dirty="0" smtClean="0"/>
              <a:t>What is the purpose of a cool-down?</a:t>
            </a:r>
          </a:p>
          <a:p>
            <a:pPr lvl="1"/>
            <a:r>
              <a:rPr lang="en-US" dirty="0" smtClean="0"/>
              <a:t>Metabolic waste products</a:t>
            </a:r>
          </a:p>
        </p:txBody>
      </p:sp>
    </p:spTree>
    <p:extLst>
      <p:ext uri="{BB962C8B-B14F-4D97-AF65-F5344CB8AC3E}">
        <p14:creationId xmlns:p14="http://schemas.microsoft.com/office/powerpoint/2010/main" val="649599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 understanding of the body’s response to exercise</a:t>
            </a:r>
            <a:endParaRPr lang="en-US" dirty="0"/>
          </a:p>
        </p:txBody>
      </p:sp>
      <p:sp>
        <p:nvSpPr>
          <p:cNvPr id="3" name="Content Placeholder 2"/>
          <p:cNvSpPr>
            <a:spLocks noGrp="1"/>
          </p:cNvSpPr>
          <p:nvPr>
            <p:ph idx="1"/>
          </p:nvPr>
        </p:nvSpPr>
        <p:spPr/>
        <p:txBody>
          <a:bodyPr/>
          <a:lstStyle/>
          <a:p>
            <a:r>
              <a:rPr lang="en-US" dirty="0" smtClean="0"/>
              <a:t>Body changes in response to increased training load </a:t>
            </a:r>
          </a:p>
          <a:p>
            <a:r>
              <a:rPr lang="en-US" dirty="0" smtClean="0"/>
              <a:t>Overload</a:t>
            </a:r>
          </a:p>
          <a:p>
            <a:pPr lvl="1"/>
            <a:r>
              <a:rPr lang="en-US" dirty="0" smtClean="0"/>
              <a:t>Muscles must be overloaded to improve strength </a:t>
            </a:r>
          </a:p>
          <a:p>
            <a:r>
              <a:rPr lang="en-US" dirty="0" smtClean="0"/>
              <a:t>Specificity</a:t>
            </a:r>
          </a:p>
          <a:p>
            <a:pPr lvl="1"/>
            <a:r>
              <a:rPr lang="en-US" dirty="0" smtClean="0"/>
              <a:t>Muscles adapt to nature of work performed</a:t>
            </a:r>
          </a:p>
          <a:p>
            <a:r>
              <a:rPr lang="en-US" dirty="0" smtClean="0"/>
              <a:t>Reversibility</a:t>
            </a:r>
          </a:p>
          <a:p>
            <a:pPr lvl="1"/>
            <a:r>
              <a:rPr lang="en-US" dirty="0" smtClean="0"/>
              <a:t>Muscles disuse leads to a decrease in strength and muscle mass</a:t>
            </a:r>
          </a:p>
          <a:p>
            <a:r>
              <a:rPr lang="en-US" dirty="0" smtClean="0"/>
              <a:t>Isometric vs. Isotonic Exercise</a:t>
            </a:r>
            <a:endParaRPr lang="en-US" dirty="0"/>
          </a:p>
        </p:txBody>
      </p:sp>
    </p:spTree>
    <p:extLst>
      <p:ext uri="{BB962C8B-B14F-4D97-AF65-F5344CB8AC3E}">
        <p14:creationId xmlns:p14="http://schemas.microsoft.com/office/powerpoint/2010/main" val="1059466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 proper techniques for determining body fat percentages</a:t>
            </a:r>
            <a:endParaRPr lang="en-US" dirty="0"/>
          </a:p>
        </p:txBody>
      </p:sp>
      <p:sp>
        <p:nvSpPr>
          <p:cNvPr id="3" name="Content Placeholder 2"/>
          <p:cNvSpPr>
            <a:spLocks noGrp="1"/>
          </p:cNvSpPr>
          <p:nvPr>
            <p:ph idx="1"/>
          </p:nvPr>
        </p:nvSpPr>
        <p:spPr/>
        <p:txBody>
          <a:bodyPr/>
          <a:lstStyle/>
          <a:p>
            <a:r>
              <a:rPr lang="en-US" dirty="0" smtClean="0"/>
              <a:t>Lean body mass vs. Body fat</a:t>
            </a:r>
          </a:p>
          <a:p>
            <a:r>
              <a:rPr lang="en-US" dirty="0" smtClean="0"/>
              <a:t>Usually given as percentage of fat</a:t>
            </a:r>
          </a:p>
          <a:p>
            <a:pPr lvl="1"/>
            <a:r>
              <a:rPr lang="en-US" dirty="0" smtClean="0"/>
              <a:t>Males around 15%</a:t>
            </a:r>
          </a:p>
          <a:p>
            <a:pPr lvl="1"/>
            <a:r>
              <a:rPr lang="en-US" dirty="0" smtClean="0"/>
              <a:t>Females around 20-25%</a:t>
            </a:r>
          </a:p>
          <a:p>
            <a:r>
              <a:rPr lang="en-US" dirty="0" smtClean="0"/>
              <a:t>Underwater weighing</a:t>
            </a:r>
          </a:p>
          <a:p>
            <a:r>
              <a:rPr lang="en-US" dirty="0" smtClean="0"/>
              <a:t>Skin folds</a:t>
            </a:r>
          </a:p>
          <a:p>
            <a:r>
              <a:rPr lang="en-US" dirty="0" smtClean="0"/>
              <a:t>Bioelectrical impedance</a:t>
            </a:r>
          </a:p>
          <a:p>
            <a:endParaRPr lang="en-US" dirty="0"/>
          </a:p>
        </p:txBody>
      </p:sp>
    </p:spTree>
    <p:extLst>
      <p:ext uri="{BB962C8B-B14F-4D97-AF65-F5344CB8AC3E}">
        <p14:creationId xmlns:p14="http://schemas.microsoft.com/office/powerpoint/2010/main" val="1288285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309</TotalTime>
  <Words>2337</Words>
  <Application>Microsoft Office PowerPoint</Application>
  <PresentationFormat>Widescreen</PresentationFormat>
  <Paragraphs>443</Paragraphs>
  <Slides>66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Calibri</vt:lpstr>
      <vt:lpstr>Calibri Light</vt:lpstr>
      <vt:lpstr>Retrospect</vt:lpstr>
      <vt:lpstr>Sports Medicine </vt:lpstr>
      <vt:lpstr>Athletic Training Student Aide           (75 questions)</vt:lpstr>
      <vt:lpstr>Demonstrate Knowledge of Anatomy and Physiology</vt:lpstr>
      <vt:lpstr>Essentials of Healthcare</vt:lpstr>
      <vt:lpstr>Demonstrate Knowledge of Exercise Physiology</vt:lpstr>
      <vt:lpstr>Perform and describe various stretching techniques</vt:lpstr>
      <vt:lpstr>Demonstrate understanding of body function during warm-up and cool-down</vt:lpstr>
      <vt:lpstr>Demonstrate understanding of the body’s response to exercise</vt:lpstr>
      <vt:lpstr>Perform proper techniques for determining body fat percentages</vt:lpstr>
      <vt:lpstr>Perform and understand vital signs</vt:lpstr>
      <vt:lpstr>Demonstrate Understanding of Therapeutic Modalities and Their Effects on the Body</vt:lpstr>
      <vt:lpstr>Identify and explain the use of thermo-therapeutic modalities</vt:lpstr>
      <vt:lpstr>Identify and explain the use of cryo-therapeutic modalities</vt:lpstr>
      <vt:lpstr>Identify and explain the use of hydro-therapeutic modalities</vt:lpstr>
      <vt:lpstr>Identify and explain the use of electrical stimulation modalities</vt:lpstr>
      <vt:lpstr>Identify and explain the use of manual and mechanical modalities</vt:lpstr>
      <vt:lpstr>Identify and explain the use of light modalities</vt:lpstr>
      <vt:lpstr>Clinically Evaluate Athletic Injuries</vt:lpstr>
      <vt:lpstr>Demonstrate the ability to obtain and document injury information and refer as necessary</vt:lpstr>
      <vt:lpstr>Identify and describe signs of closed soft tissue injuries to the upper and lower extremities</vt:lpstr>
      <vt:lpstr>Identify and describe signs of open soft tissue injuries</vt:lpstr>
      <vt:lpstr>Define and identify injuries to bony tissue</vt:lpstr>
      <vt:lpstr>Identify signs and symptoms of head, neck, and spinal injuries</vt:lpstr>
      <vt:lpstr>Apply Basic Concepts of Rehabilitation</vt:lpstr>
      <vt:lpstr>Demonstrate a working knowledge of the phases of healing</vt:lpstr>
      <vt:lpstr>Demonstrate a working knowledge of rehabilitation as it pertains to individualized patient needs</vt:lpstr>
      <vt:lpstr>Demonstrate and use rehabilitation techniques and equipment</vt:lpstr>
      <vt:lpstr>Demonstrate Knowledge of First Aid and Emergency Medical Skills</vt:lpstr>
      <vt:lpstr>Understand and perform CPR, AED, rescue breathing, and skills for clearing obstructed airways</vt:lpstr>
      <vt:lpstr>Recognize signs and demonstrate skills to control bleeding and care for wounds using universal precautions</vt:lpstr>
      <vt:lpstr>Care for Shock</vt:lpstr>
      <vt:lpstr>Demonstrate understanding and treatment of heat illness</vt:lpstr>
      <vt:lpstr>Demonstrate understanding and treatment of cold illness</vt:lpstr>
      <vt:lpstr>Demonstrate understanding of immobilization techniques and equipment</vt:lpstr>
      <vt:lpstr>Identify signs and symptoms of illness</vt:lpstr>
      <vt:lpstr>Demonstrate understanding and treatment of illness</vt:lpstr>
      <vt:lpstr>Demonstrate understanding and treatment of closed soft tissue injuries to upper and lower extremities</vt:lpstr>
      <vt:lpstr>Demonstrate understanding and treatment of open soft tissue to upper and lower extremities</vt:lpstr>
      <vt:lpstr>Demonstrate understanding and treatment of injuries to bony tissue</vt:lpstr>
      <vt:lpstr>Demonstrate understanding and treatment of head, neck, spinal and facial injuries</vt:lpstr>
      <vt:lpstr>Demonstrate Administrative and Organizational Skills</vt:lpstr>
      <vt:lpstr>Provide and maintain appropriate documentation of all individualized patient records</vt:lpstr>
      <vt:lpstr>Organize pre-participation physicals</vt:lpstr>
      <vt:lpstr>Maintain open lines of communication and referral with sports medicine team members</vt:lpstr>
      <vt:lpstr>Demonstrate knowledge of emergency/catastrophic management plan</vt:lpstr>
      <vt:lpstr>Understand principles of athletic training room design and function</vt:lpstr>
      <vt:lpstr>Utilize safety and sanitation procedures in the athletic training room</vt:lpstr>
      <vt:lpstr>Demonstrate knowledge of education, certification/licensure requirements, and professional organizations</vt:lpstr>
      <vt:lpstr>Identify, understand, and comply with regulations and policies</vt:lpstr>
      <vt:lpstr>Develop knowledge of athletic training room supplies and their use</vt:lpstr>
      <vt:lpstr>Demonstrate Basic Understanding of Nutrition</vt:lpstr>
      <vt:lpstr>Demonstrate knowledge of the basics of human nutrition</vt:lpstr>
      <vt:lpstr>Recognize the special nutritional needs of the athlete</vt:lpstr>
      <vt:lpstr>Identify and explain the nutritional supplements/ergogenic aids</vt:lpstr>
      <vt:lpstr>Demonstrate understanding of proper hydration techniques</vt:lpstr>
      <vt:lpstr>Demonstrate understanding of eating disorders</vt:lpstr>
      <vt:lpstr>Demonstrate knowledge of proper weight-loss or weight-gain methods</vt:lpstr>
      <vt:lpstr>Demonstrate a Basic Understanding of Pharmacology</vt:lpstr>
      <vt:lpstr>Basic Understanding of Pharmacology</vt:lpstr>
      <vt:lpstr>Demonstrate Knowledge of Basic Counseling Techniques</vt:lpstr>
      <vt:lpstr>Basic Counseling Techniques</vt:lpstr>
      <vt:lpstr>Demonstrate Taping, Wrapping, and Bracing Techniques</vt:lpstr>
      <vt:lpstr>Taping, Wrapping, Bracing</vt:lpstr>
      <vt:lpstr>Demonstrate Skill in the Construction and Fitting of Equipment to Comply with Safety Regulations</vt:lpstr>
      <vt:lpstr>Equipment</vt:lpstr>
      <vt:lpstr>Good Luck!!</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Medicine </dc:title>
  <dc:creator>Angela Guggino</dc:creator>
  <cp:lastModifiedBy>Angela Guggino</cp:lastModifiedBy>
  <cp:revision>48</cp:revision>
  <dcterms:created xsi:type="dcterms:W3CDTF">2018-02-07T18:04:31Z</dcterms:created>
  <dcterms:modified xsi:type="dcterms:W3CDTF">2018-04-17T17:01:27Z</dcterms:modified>
</cp:coreProperties>
</file>