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</p:sldMasterIdLst>
  <p:notesMasterIdLst>
    <p:notesMasterId r:id="rId88"/>
  </p:notesMasterIdLst>
  <p:handoutMasterIdLst>
    <p:handoutMasterId r:id="rId89"/>
  </p:handoutMasterIdLst>
  <p:sldIdLst>
    <p:sldId id="256" r:id="rId3"/>
    <p:sldId id="257" r:id="rId4"/>
    <p:sldId id="258" r:id="rId5"/>
    <p:sldId id="259" r:id="rId6"/>
    <p:sldId id="270" r:id="rId7"/>
    <p:sldId id="296" r:id="rId8"/>
    <p:sldId id="343" r:id="rId9"/>
    <p:sldId id="298" r:id="rId10"/>
    <p:sldId id="357" r:id="rId11"/>
    <p:sldId id="344" r:id="rId12"/>
    <p:sldId id="345" r:id="rId13"/>
    <p:sldId id="346" r:id="rId14"/>
    <p:sldId id="347" r:id="rId15"/>
    <p:sldId id="348" r:id="rId16"/>
    <p:sldId id="349" r:id="rId17"/>
    <p:sldId id="281" r:id="rId18"/>
    <p:sldId id="283" r:id="rId19"/>
    <p:sldId id="284" r:id="rId20"/>
    <p:sldId id="285" r:id="rId21"/>
    <p:sldId id="340" r:id="rId22"/>
    <p:sldId id="282" r:id="rId23"/>
    <p:sldId id="368" r:id="rId24"/>
    <p:sldId id="286" r:id="rId25"/>
    <p:sldId id="341" r:id="rId26"/>
    <p:sldId id="290" r:id="rId27"/>
    <p:sldId id="291" r:id="rId28"/>
    <p:sldId id="293" r:id="rId29"/>
    <p:sldId id="294" r:id="rId30"/>
    <p:sldId id="295" r:id="rId31"/>
    <p:sldId id="342" r:id="rId32"/>
    <p:sldId id="299" r:id="rId33"/>
    <p:sldId id="360" r:id="rId34"/>
    <p:sldId id="370" r:id="rId35"/>
    <p:sldId id="369" r:id="rId36"/>
    <p:sldId id="365" r:id="rId37"/>
    <p:sldId id="300" r:id="rId38"/>
    <p:sldId id="301" r:id="rId39"/>
    <p:sldId id="302" r:id="rId40"/>
    <p:sldId id="362" r:id="rId41"/>
    <p:sldId id="361" r:id="rId42"/>
    <p:sldId id="363" r:id="rId43"/>
    <p:sldId id="303" r:id="rId44"/>
    <p:sldId id="304" r:id="rId45"/>
    <p:sldId id="305" r:id="rId46"/>
    <p:sldId id="306" r:id="rId47"/>
    <p:sldId id="350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58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261" r:id="rId70"/>
    <p:sldId id="262" r:id="rId71"/>
    <p:sldId id="263" r:id="rId72"/>
    <p:sldId id="351" r:id="rId73"/>
    <p:sldId id="264" r:id="rId74"/>
    <p:sldId id="265" r:id="rId75"/>
    <p:sldId id="266" r:id="rId76"/>
    <p:sldId id="352" r:id="rId77"/>
    <p:sldId id="267" r:id="rId78"/>
    <p:sldId id="353" r:id="rId79"/>
    <p:sldId id="268" r:id="rId80"/>
    <p:sldId id="327" r:id="rId81"/>
    <p:sldId id="328" r:id="rId82"/>
    <p:sldId id="354" r:id="rId83"/>
    <p:sldId id="329" r:id="rId84"/>
    <p:sldId id="355" r:id="rId85"/>
    <p:sldId id="331" r:id="rId86"/>
    <p:sldId id="332" r:id="rId8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709"/>
  </p:normalViewPr>
  <p:slideViewPr>
    <p:cSldViewPr snapToGrid="0" snapToObjects="1">
      <p:cViewPr>
        <p:scale>
          <a:sx n="67" d="100"/>
          <a:sy n="67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97433-FF0C-4B4F-8D0C-8ED2D2A2B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6FB77-780A-8F47-8584-16C48CC8CE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9DA6F0E-D510-4FB9-88DE-90919D41FA31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012C7-4EAE-834C-9C14-833642186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F0794-31E9-F945-830E-DED962F74E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89DC1CC-3366-45E0-ABD7-B051B67DF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A4797D-7675-8347-8150-5BE7D1F31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CAD48-A627-654E-BDDC-45CF30D05B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B4EB8B5-C028-4FF3-B1A5-D5FF863DDCD8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DF8B0E3-74E1-9C43-88CA-70A4CDAD72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D5641-D6AB-3A46-9E1B-6B8EE6449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D31D-9BE5-0249-85CB-C7B62F5FF9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08D29-B211-024F-9C8F-4323920EB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72F7EA-A6B9-4EA0-B0B8-439D4296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F561AF0-E85C-4D2E-B55F-84DCF4EDB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1673275-245F-4F4D-8543-90011ACC6D6F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8886D35-CA2D-44D7-A6E4-BF559BDE18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2C926098-0F65-4429-86EA-92EC79A38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836618B-3ED3-4577-8918-6EC02BD7F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8AA631-BC14-4E87-8263-F1031E72846E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0D8F4849-6815-43AC-B0F0-36F6176B0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56ED532-C221-45F2-9C91-BE5C57964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42B74D1-730A-4B43-BCFA-A105B2512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8B35D1-BD16-47AD-BFD4-F6AC019CBBA9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0E7C1DB-424B-42BA-A426-051FDD521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B0B5771-3168-4A28-AB46-0372B3D5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9FADC0B-A4DB-47C2-9E0B-0C498C5FD2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567BEC9-B678-49DA-8388-154A0CC4613C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4CE6A66-C6DC-4201-8248-615DCE970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4C141BF-0BB3-44B1-93BC-A32483174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lmar_logo-White.png">
            <a:extLst>
              <a:ext uri="{FF2B5EF4-FFF2-40B4-BE49-F238E27FC236}">
                <a16:creationId xmlns:a16="http://schemas.microsoft.com/office/drawing/2014/main" id="{D948C116-2260-43A1-880A-4D5C114B7C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1462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9">
            <a:extLst>
              <a:ext uri="{FF2B5EF4-FFF2-40B4-BE49-F238E27FC236}">
                <a16:creationId xmlns:a16="http://schemas.microsoft.com/office/drawing/2014/main" id="{BCC098C7-62A9-4B4A-B68C-209EB1B35E7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2522538" y="6454775"/>
            <a:ext cx="5589587" cy="444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latin typeface="Calibri" charset="0"/>
              </a:rPr>
              <a:t>Copyright © 2014 Cengage Learning. All Rights Reserved. </a:t>
            </a:r>
          </a:p>
          <a:p>
            <a:pPr algn="ctr"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latin typeface="Calibri" charset="0"/>
              </a:rPr>
              <a:t>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49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5227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7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D297-378E-4D31-8E9E-9A57216B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E089-13D9-4891-A819-125FD7010F45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C9AA6-DEA3-42F8-8F70-DB1F5E85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6B49-FEA2-419B-997B-4C6E443E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D18C-E75B-4D64-85BF-C593E24F3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52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15F8-A963-41AC-8F13-E8D880FA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945E-A8FF-41C6-A1E8-53E8FD117735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2B461-8B3B-40E8-A8C8-6348405E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6CA7-78A7-4031-8509-6CB3198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A48E-0956-4B71-B096-C4D05279B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85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E0C1F39A-3A90-4136-9AB6-DB3201B9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07053A3-CEF7-428E-B7AD-85AFE9602E9B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8845C37A-3760-4F47-AE7D-867F51DB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1318FAD0-5DF1-4749-B917-DF220179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A840A3A-6B21-4854-AFA6-6A1C057983A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9072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AA0DBF2-A6EC-48EA-BBB4-6BA88BB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2EC0-055E-44EA-9A99-69BA9944539C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D05EAA-B653-40DF-B1C9-D7192477C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76F659B-5D94-4CB3-9329-392C17797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C9A5-F2FB-43E7-B342-0971B3780D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731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FD455-A43F-4700-8912-F5510232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2F6AEA1-64E1-4B67-8DED-87516A0C0BC9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FCB94-8022-45F1-A67F-0D7078F3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5E11A-B4E1-497A-BC57-D50542C2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4750B56-64F7-4605-9A60-5E02443B17F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0417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A5B6077-3F0A-4578-8B3F-40FCFAC4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7C40-E49C-4D33-85B3-CC1C47D33556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BC8DD2E-5B53-4526-BE11-BAAD6681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C7A7140-ECB6-4D73-9308-834F115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4174-4EA3-4A72-B9F9-371AF6E53B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0305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6331F46-7228-45D2-9BD2-E049BF91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163C4-7D02-4E97-A0F0-DC2026643F82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AC1EA5E9-C62D-4C11-8083-DD20FE37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9B972729-053B-4F63-9ECD-5B08401A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726B-3AD5-4DC7-ACE7-01EB478C30E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1484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3A55B9E-DFD1-4C86-A2CC-51AA8185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8BFB-7089-416D-826E-39036B2D8940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2F00910-589B-4002-B44B-B62A32A3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2277F28-66A2-424D-A175-156D36D3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928E-3D44-4A6E-8B66-AC68A40A582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40149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F5C3311-5A08-45EA-9153-4821C850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902F-51B8-4E60-9435-39F1E5C5FAFE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04EF155-ECCE-4530-BDFD-FB4AAE45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562C89F-9CF3-42CD-8C6B-BB5D750C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4438-6221-4EEC-96A3-32D01A7C461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1510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1A92763-F2B6-4F8E-8660-568F922C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D9E-EC1A-4E76-B2AB-B3DA153EC9A6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2B8B3DB-3A33-4D0F-B782-110ACF35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B83242F-9090-49AE-86A5-52590552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0F0F1-4257-4C93-97FC-E598F3CE1BF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5282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elmar_logo-White.png">
            <a:extLst>
              <a:ext uri="{FF2B5EF4-FFF2-40B4-BE49-F238E27FC236}">
                <a16:creationId xmlns:a16="http://schemas.microsoft.com/office/drawing/2014/main" id="{480ED5C9-FFEC-4E9A-9498-4D7B9A9A32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6324600"/>
            <a:ext cx="14620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9">
            <a:extLst>
              <a:ext uri="{FF2B5EF4-FFF2-40B4-BE49-F238E27FC236}">
                <a16:creationId xmlns:a16="http://schemas.microsoft.com/office/drawing/2014/main" id="{42E76F25-62C5-4B01-90A4-C3494641E47F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2522538" y="6454775"/>
            <a:ext cx="5589587" cy="4445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latin typeface="Calibri" charset="0"/>
              </a:rPr>
              <a:t>Copyright © 2014 Cengage Learning. All Rights Reserved. </a:t>
            </a:r>
          </a:p>
          <a:p>
            <a:pPr algn="ctr" eaLnBrk="1" hangingPunct="1">
              <a:defRPr/>
            </a:pPr>
            <a:r>
              <a:rPr lang="en-US" altLang="en-US" sz="1000" b="1">
                <a:solidFill>
                  <a:schemeClr val="bg1"/>
                </a:solidFill>
                <a:latin typeface="Calibri" charset="0"/>
              </a:rPr>
              <a:t>May not be scanned, copied or duplicated, or posted to a publicly accessible website, in whole or in part.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771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818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4EB199B-AAA0-4B48-B112-EB4147EF640B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ADE8F95-968F-4D34-A31F-0D299DF928C6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D5F0D5E-BE6E-4ABD-97BB-D9C0D491D87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8C3E677E-22A3-4890-B7F5-36BCA10CDAD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512313F2-4826-4837-8BCD-FF96607B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AAAA-DB4C-4FD0-B8E0-681ABBBE0703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930E65B-408E-4093-8692-5D7C46C2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DE47B81-B687-4ED0-B717-F8D7F2F2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80D5-7728-435D-B208-3103BFDD9F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1286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8C1FE38-C808-488B-B179-AB5666A12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E3BF1-DC7D-49E7-9002-9EC8DBAE6EFE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B66D2E-9B52-4DF4-A7FC-C173E202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A2D5E28-D542-4401-8B6D-29F93D33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1214-27C9-4A1B-83F7-857C9D64A9F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8796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4A27FED-312C-4911-A3F0-513D49D9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1742-3686-4F7B-9D09-6A93BAE0B534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141EBD4-2DCD-41B0-80CD-265C03C3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80E2D2-5322-47CF-9929-0B619BE4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1387-2176-451A-A857-0CDD0B29336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30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0C254-72AE-42AA-AC41-77ED82C6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D486-01F3-4703-962C-8422FFD524A5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0098-1787-46D9-8FC5-A0149C96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D2966-325D-421E-AD00-53376A39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94F1-2AC8-43DF-9640-D3694424D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69589E-7FEE-43D2-B54E-3F67DE42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10B4-40F4-4AAE-9513-5B9B4C28DEA5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350876-ECA7-461C-85D9-2F3FEE4A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02E946-3BD3-4AC6-8FEC-00C467C0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1E90-57B8-4A28-B707-24E4DA505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4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56C3248-EFAE-4E2C-A7D5-61CDC8C1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F47F-0DB7-4ACE-ADAC-A3293710FD71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76EB93-F94C-47D0-A9A7-BF41E764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B497E4-7D86-48B2-ADFF-A812F19B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09C0-54B5-4F93-AE26-BB5AF4881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3ED247-223E-4637-96C3-B09BD81C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7972-F1D6-4DDA-A19B-8FEE05ECB90B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2CF84B-9023-4567-AE51-56B327D7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5CCF03-D327-4795-BA37-1236BD84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FA73C-7601-4567-A807-1C17CAFC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05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818A41F-F858-4E8F-B653-0484E267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B528-453B-44D5-978C-1335B88D8C28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1C3B45-4CA1-4329-88A1-DAF74157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C855FA-93E6-46AF-BA61-AB2E9F0F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E45C-7A3B-43A3-8D81-B0B8FEC9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21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2F4140-869C-4FD4-81D9-785C12E9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1167-D680-426C-A9FE-4809CAA6EAE3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AF6718-1F65-42FE-8C39-2C13D97C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21A8DF-79C8-46F2-9130-B1EA5A2B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D9F5-FCA7-40E0-ABB8-09C822155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96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BA919A-138D-4020-8E1B-CF67C37C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BD77-88A1-4CA7-B8EC-10F2DC93FBC9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400F9-D4BD-4751-B9F6-C36B309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2061AE-3CF3-4729-A85D-FDD183AA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DCDF-04C6-4181-82EC-31DE05471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1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F20CC5-D9A0-44CB-9B4F-F6E9E5B314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5040C46-95D9-4B5B-BFB3-A4846B9376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E340D-8B2B-8540-8A90-49E61B9E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9AC74B0-4BE6-4922-B26F-E97FD15E2DB4}" type="datetimeFigureOut">
              <a:rPr lang="en-US" altLang="en-US"/>
              <a:pPr>
                <a:defRPr/>
              </a:pPr>
              <a:t>10/16/2019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D2E5C-7F57-D04A-B8C9-F93DD2A5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6E5A-18AC-E348-AEB0-AD64C7E9C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1BCEC02-496E-47F3-BCC0-A92203F76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B1A70F5-E834-D14C-932F-C92E87AD2EB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73B04CC-D33E-4346-B66B-8A3701DC39B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  <a:ea typeface="ＭＳ Ｐゴシック" charset="0"/>
              <a:cs typeface="Arial" charset="0"/>
            </a:endParaRPr>
          </a:p>
        </p:txBody>
      </p:sp>
      <p:sp>
        <p:nvSpPr>
          <p:cNvPr id="2052" name="Title Placeholder 8">
            <a:extLst>
              <a:ext uri="{FF2B5EF4-FFF2-40B4-BE49-F238E27FC236}">
                <a16:creationId xmlns:a16="http://schemas.microsoft.com/office/drawing/2014/main" id="{BACA9047-D763-44DF-9FBB-A031BE2D6E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9">
            <a:extLst>
              <a:ext uri="{FF2B5EF4-FFF2-40B4-BE49-F238E27FC236}">
                <a16:creationId xmlns:a16="http://schemas.microsoft.com/office/drawing/2014/main" id="{DD0F58AB-12D1-44D4-8758-114E8388F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B7C4A1E-A3DC-CA48-B394-AC1052F81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charset="0"/>
                <a:ea typeface="ＭＳ Ｐゴシック" charset="-128"/>
              </a:defRPr>
            </a:lvl1pPr>
          </a:lstStyle>
          <a:p>
            <a:pPr>
              <a:defRPr/>
            </a:pPr>
            <a:fld id="{23374C3F-D147-4A13-A71C-19CFDDD47445}" type="datetimeFigureOut">
              <a:rPr lang="en-US" altLang="en-US"/>
              <a:pPr>
                <a:defRPr/>
              </a:pPr>
              <a:t>10/16/2019</a:t>
            </a:fld>
            <a:endParaRPr lang="en-AU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28AFA52-EADD-D249-8151-62587514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E6D540-AD76-9E48-8FA1-2D614E442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charset="0"/>
                <a:ea typeface="ＭＳ Ｐゴシック" charset="-128"/>
              </a:defRPr>
            </a:lvl1pPr>
          </a:lstStyle>
          <a:p>
            <a:pPr>
              <a:defRPr/>
            </a:pPr>
            <a:fld id="{6D88610D-3F9F-4B73-AC41-51DAA6A5491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grpSp>
        <p:nvGrpSpPr>
          <p:cNvPr id="2057" name="Group 1">
            <a:extLst>
              <a:ext uri="{FF2B5EF4-FFF2-40B4-BE49-F238E27FC236}">
                <a16:creationId xmlns:a16="http://schemas.microsoft.com/office/drawing/2014/main" id="{1E5C3888-C734-49C2-8290-B104B8FEC4C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B25F93F-5D14-954C-A1C4-5B1F769384A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468D369-2CC9-CA48-B935-63590369E31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ＭＳ Ｐゴシック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55" r:id="rId2"/>
    <p:sldLayoutId id="2147484066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7" r:id="rId9"/>
    <p:sldLayoutId id="2147484061" r:id="rId10"/>
    <p:sldLayoutId id="2147484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/MAC%20HD/Users/studio/Desktop/POWERPOINT%20CHANGES/footer%20red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43EAAF3-F72F-486F-BEA7-4E56105FF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71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Chapter 17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14903C9-B90D-4F89-ACDA-5EB0A110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452938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/>
              <a:t>First Aid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FB1D122-3FB5-41FB-9079-66D0CE4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Inhalation Poisoning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E6BDD613-57EE-4E67-AC6D-D56986C6A82C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Remove victim from area before treatment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area is unsafe, do not enter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Do not breathe when rescuing patient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After rescue, check patient’s breathing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Provide artificial respiration if needed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Obtain medical help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F462690-2113-4529-ABA0-09A25DE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Contact Poisoning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9CEFA7A-5D1D-4961-97EB-541ED65CF034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For chemicals or poisons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Use large amounts of water to flush skin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Remove contaminated clothing/jewelry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Call PCC or physician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Obtain medical help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62BCF9A-C072-436B-9941-7A466A8D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Contact Poisoning </a:t>
            </a:r>
            <a:r>
              <a:rPr lang="en-US" altLang="en-US" sz="2000" i="1"/>
              <a:t>(continued)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41AE756-4F98-430F-921C-2A2923FF314A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For contact with poisonous plants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Wash area with soap and water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Use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Calamine/</a:t>
            </a:r>
            <a:r>
              <a:rPr lang="en-US" altLang="en-US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Caladryl</a:t>
            </a:r>
            <a:r>
              <a:rPr lang="en-US" altLang="en-US" dirty="0">
                <a:ea typeface="ＭＳ Ｐゴシック" panose="020B0600070205080204" pitchFamily="34" charset="-128"/>
              </a:rPr>
              <a:t> if rash or weeping sores develop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severe or affecting large body areas/face, obtain medical help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9C9DF8A-FF2D-4DA1-9118-F6C9752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Injection Poisoning</a:t>
            </a:r>
            <a:endParaRPr lang="en-US" altLang="en-US" sz="2000"/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27A96D8-D05D-4F1E-86B5-5A8BCD3CA640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Occurs when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insect, spider, or snake bites or stings</a:t>
            </a:r>
            <a:r>
              <a:rPr lang="en-US" altLang="en-US" dirty="0">
                <a:ea typeface="ＭＳ Ｐゴシック" panose="020B0600070205080204" pitchFamily="34" charset="-128"/>
              </a:rPr>
              <a:t> an individual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If arm or leg affected, raise above heart level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Insect stings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Remove stinger, wash area, apply sterile dressing and cold pack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D13C64D-B25B-45B6-8D9A-E427663F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Injection Poisoning </a:t>
            </a:r>
            <a:r>
              <a:rPr lang="en-US" altLang="en-US" sz="2000" i="1"/>
              <a:t>(continued)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2236FB58-E66D-4787-8354-FBE07F516C8B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Embedded ticks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Remove with tweezers</a:t>
            </a:r>
            <a:r>
              <a:rPr lang="en-US" altLang="en-US" dirty="0">
                <a:ea typeface="ＭＳ Ｐゴシック" panose="020B0600070205080204" pitchFamily="34" charset="-128"/>
              </a:rPr>
              <a:t>, wash area with soap and water, apply antiseptic,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watch for infection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obtain medical help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Snake or spider bite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Wash wound,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immobilize injured area (lower than heart), monitor breathing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obtain medical help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11A7CA0F-C861-47BB-AD85-A8689244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Injection Poisoning </a:t>
            </a:r>
            <a:r>
              <a:rPr lang="en-US" altLang="en-US" sz="2000" i="1"/>
              <a:t>(continued)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86F03655-581A-41B1-BC68-69B4F05DEB0C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Watch for allergic reaction for any injection poisoning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Redness and swelling</a:t>
            </a:r>
            <a:r>
              <a:rPr lang="en-US" altLang="en-US" dirty="0">
                <a:ea typeface="ＭＳ Ｐゴシック" panose="020B0600070205080204" pitchFamily="34" charset="-128"/>
              </a:rPr>
              <a:t> at site, </a:t>
            </a: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itching, hives, pain, swelling of throat, difficult/labored breathing</a:t>
            </a:r>
            <a:r>
              <a:rPr lang="en-US" altLang="en-US" dirty="0">
                <a:ea typeface="ＭＳ Ｐゴシック" panose="020B0600070205080204" pitchFamily="34" charset="-128"/>
              </a:rPr>
              <a:t>, change in level of consciousness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634A863-487A-471E-8F30-9B9AF25A5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17:3 Providing First Aid for Bleeding and Wounds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4678E227-7AE4-4586-81BE-0CB458356A6C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Wound is an injury to soft tissues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Open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Closed</a:t>
            </a:r>
          </a:p>
          <a:p>
            <a:pPr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794B531-2614-4571-8681-5B7B92F1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Controlling Bleeding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6B5AEEB-077C-4DF0-9DFF-9837B831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First priority because victim can bleed to death quickly</a:t>
            </a:r>
          </a:p>
          <a:p>
            <a:r>
              <a:rPr lang="en-US" altLang="en-US"/>
              <a:t>Bleeding can come from arteries, veins, </a:t>
            </a:r>
            <a:br>
              <a:rPr lang="en-US" altLang="en-US"/>
            </a:br>
            <a:r>
              <a:rPr lang="en-US" altLang="en-US"/>
              <a:t>or capillaries</a:t>
            </a:r>
          </a:p>
          <a:p>
            <a:r>
              <a:rPr lang="en-US" altLang="en-US"/>
              <a:t>Observe standard precautions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9828B40-E969-4BF0-AEBD-4AFC57AD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Controlling Bleeding </a:t>
            </a:r>
            <a:r>
              <a:rPr lang="en-US" altLang="en-US" sz="2000" i="1"/>
              <a:t>(continued)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52AE6FFE-5989-4A04-9186-F5B20D63A325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Four methods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Direct pressure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Elevation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Pressure bandages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Pressure on pressure points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103ACF04-2D21-4884-8FAE-69650A5E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9810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Minor Wounds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5924C0C2-880F-404B-99C0-00C5B0DB6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6300"/>
            <a:ext cx="8229600" cy="3979863"/>
          </a:xfrm>
        </p:spPr>
        <p:txBody>
          <a:bodyPr/>
          <a:lstStyle/>
          <a:p>
            <a:r>
              <a:rPr lang="en-US" altLang="en-US" dirty="0"/>
              <a:t>First priority—prevention of infection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Wash hands </a:t>
            </a:r>
            <a:r>
              <a:rPr lang="en-US" altLang="en-US" dirty="0"/>
              <a:t>before caring for wound</a:t>
            </a:r>
          </a:p>
          <a:p>
            <a:r>
              <a:rPr lang="en-US" altLang="en-US" dirty="0"/>
              <a:t>Put on </a:t>
            </a:r>
            <a:r>
              <a:rPr lang="en-US" altLang="en-US" dirty="0">
                <a:highlight>
                  <a:srgbClr val="FFFF00"/>
                </a:highlight>
              </a:rPr>
              <a:t>gloves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Wash wound</a:t>
            </a:r>
            <a:r>
              <a:rPr lang="en-US" altLang="en-US" dirty="0"/>
              <a:t> with soap, water, sterile gauze</a:t>
            </a:r>
          </a:p>
          <a:p>
            <a:r>
              <a:rPr lang="en-US" altLang="en-US" dirty="0"/>
              <a:t>Rinse wound with cool water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Use sterile supplies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14F0D2E-143B-4684-908E-5A7FC7A4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 Providing First Aid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94000A98-F371-459D-BC74-4A02E9DA6E96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First Aid Is: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Immediate care given to the victim of an accident or illness</a:t>
            </a:r>
            <a:r>
              <a:rPr lang="en-US" altLang="en-US" dirty="0">
                <a:ea typeface="ＭＳ Ｐゴシック" panose="020B0600070205080204" pitchFamily="34" charset="-128"/>
              </a:rPr>
              <a:t> to minimize the effect of injury or illness until experts can take over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Can mean the difference between life and death, recovery versus permanent disability</a:t>
            </a:r>
          </a:p>
          <a:p>
            <a:pPr eaLnBrk="1" hangingPunct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E2527BF1-2CCD-4DBA-A0C8-C11D7BA1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Controlling Bleeding </a:t>
            </a:r>
            <a:r>
              <a:rPr lang="en-US" altLang="en-US" sz="2000" i="1"/>
              <a:t>(continued)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DBB0544E-EEAF-43EF-B8E7-CFC583B0B291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After severe bleeding is controlled, obtain medical help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Do not disturb clots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Do not remove dressings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Do not attempt to clean wound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192180E-B86E-4EC7-9CA4-3FEBC13E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13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Types of Open Wounds – Pg. 14-12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C1C8B1F-3B1B-4EA6-902D-4A4DBBE8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75" y="1771650"/>
            <a:ext cx="8229600" cy="3687763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Abrasion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Incision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Laceration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Puncture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Avulsion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Amputation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A6BF9-32AF-B34F-813F-9100E50A9945}"/>
              </a:ext>
            </a:extLst>
          </p:cNvPr>
          <p:cNvSpPr txBox="1"/>
          <p:nvPr/>
        </p:nvSpPr>
        <p:spPr>
          <a:xfrm>
            <a:off x="3055938" y="1884363"/>
            <a:ext cx="5575300" cy="3970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libri" charset="0"/>
              </a:rPr>
              <a:t>Assignment </a:t>
            </a: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Create a chart including: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Name of wound (listed)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Description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Picture (Draw)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3600" dirty="0">
                <a:solidFill>
                  <a:srgbClr val="000000"/>
                </a:solidFill>
                <a:latin typeface="Calibri" charset="0"/>
              </a:rPr>
              <a:t>Leave a space for how to treat this type of wound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B6A8CAA-4CB6-432B-8E41-8AEFAD44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Steps to control bleeding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957865F-AE61-4B94-B742-46817BE3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AU" altLang="en-US" sz="2800" dirty="0">
                <a:highlight>
                  <a:srgbClr val="FFFF00"/>
                </a:highlight>
              </a:rPr>
              <a:t>Wear Gloves </a:t>
            </a:r>
            <a:r>
              <a:rPr lang="en-AU" altLang="en-US" sz="2800" dirty="0"/>
              <a:t>– Or use other barrier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AU" altLang="en-US" sz="2800" dirty="0">
                <a:highlight>
                  <a:srgbClr val="FFFF00"/>
                </a:highlight>
              </a:rPr>
              <a:t>Stop the bleeding</a:t>
            </a:r>
            <a:r>
              <a:rPr lang="en-AU" altLang="en-US" sz="2800" dirty="0"/>
              <a:t>. </a:t>
            </a:r>
          </a:p>
          <a:p>
            <a:pPr lvl="1"/>
            <a:r>
              <a:rPr lang="en-AU" altLang="en-US" dirty="0"/>
              <a:t>Place sterile dressings over the wound (Or as clean as possible) </a:t>
            </a:r>
          </a:p>
          <a:p>
            <a:pPr lvl="1"/>
            <a:r>
              <a:rPr lang="en-AU" altLang="en-US" dirty="0"/>
              <a:t>Press down for at 5-10 minutes – Do not release</a:t>
            </a:r>
          </a:p>
          <a:p>
            <a:pPr lvl="1"/>
            <a:r>
              <a:rPr lang="en-AU" altLang="en-US" dirty="0"/>
              <a:t>If blood soaks through – Apply more dressing on top.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AU" altLang="en-US" dirty="0">
                <a:highlight>
                  <a:srgbClr val="FFFF00"/>
                </a:highlight>
              </a:rPr>
              <a:t>Elevate the wound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AU" altLang="en-US" dirty="0">
                <a:highlight>
                  <a:srgbClr val="FFFF00"/>
                </a:highlight>
              </a:rPr>
              <a:t>Apply Pressure bandage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AU" altLang="en-US" dirty="0"/>
              <a:t>If bleeding still continues – Pressure point (Brachial A. or Femoral A.)</a:t>
            </a:r>
          </a:p>
          <a:p>
            <a:pPr marL="514350" indent="-514350"/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4C5B7EE-1100-407E-BAE6-4049410E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Minor Wounds </a:t>
            </a:r>
            <a:r>
              <a:rPr lang="en-US" altLang="en-US" sz="2000" i="1"/>
              <a:t>(continued)</a:t>
            </a:r>
          </a:p>
        </p:txBody>
      </p:sp>
      <p:pic>
        <p:nvPicPr>
          <p:cNvPr id="32771" name="Content Placeholder 2">
            <a:extLst>
              <a:ext uri="{FF2B5EF4-FFF2-40B4-BE49-F238E27FC236}">
                <a16:creationId xmlns:a16="http://schemas.microsoft.com/office/drawing/2014/main" id="{FC4BEB9C-CE84-4196-8145-4F2FDE92DBC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22525"/>
            <a:ext cx="8382000" cy="37719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3514B46-8234-4AA8-8002-F7C573E7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Closed Wounds </a:t>
            </a:r>
            <a:r>
              <a:rPr lang="en-US" altLang="en-US" sz="2000" i="1"/>
              <a:t>(continued)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97E58C8-5981-4A02-84BB-21787B8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</p:spPr>
        <p:txBody>
          <a:bodyPr/>
          <a:lstStyle/>
          <a:p>
            <a:r>
              <a:rPr lang="en-US" altLang="en-US" dirty="0"/>
              <a:t>Symptoms of </a:t>
            </a:r>
            <a:r>
              <a:rPr lang="en-US" altLang="en-US" dirty="0">
                <a:highlight>
                  <a:srgbClr val="FFFF00"/>
                </a:highlight>
              </a:rPr>
              <a:t>internal bleeding</a:t>
            </a:r>
          </a:p>
          <a:p>
            <a:pPr lvl="1"/>
            <a:r>
              <a:rPr lang="en-US" altLang="en-US" dirty="0"/>
              <a:t>Pain, </a:t>
            </a:r>
            <a:r>
              <a:rPr lang="en-US" altLang="en-US" dirty="0">
                <a:highlight>
                  <a:srgbClr val="FFFF00"/>
                </a:highlight>
              </a:rPr>
              <a:t>tenderness</a:t>
            </a:r>
            <a:r>
              <a:rPr lang="en-US" altLang="en-US" dirty="0"/>
              <a:t>, swelling, deformity, </a:t>
            </a:r>
            <a:r>
              <a:rPr lang="en-US" altLang="en-US" dirty="0">
                <a:highlight>
                  <a:srgbClr val="FFFF00"/>
                </a:highlight>
              </a:rPr>
              <a:t>cold clammy </a:t>
            </a:r>
            <a:r>
              <a:rPr lang="en-US" altLang="en-US" dirty="0"/>
              <a:t>skin, </a:t>
            </a:r>
            <a:r>
              <a:rPr lang="en-US" altLang="en-US" dirty="0">
                <a:highlight>
                  <a:srgbClr val="FFFF00"/>
                </a:highlight>
              </a:rPr>
              <a:t>blood pressure drop</a:t>
            </a:r>
            <a:r>
              <a:rPr lang="en-US" altLang="en-US" dirty="0"/>
              <a:t>, restlessness, </a:t>
            </a:r>
            <a:r>
              <a:rPr lang="en-US" altLang="en-US" dirty="0">
                <a:highlight>
                  <a:srgbClr val="FFFF00"/>
                </a:highlight>
              </a:rPr>
              <a:t>excessive thirst</a:t>
            </a:r>
            <a:r>
              <a:rPr lang="en-US" altLang="en-US" dirty="0"/>
              <a:t>, vomited blood, </a:t>
            </a:r>
            <a:r>
              <a:rPr lang="en-US" altLang="en-US" dirty="0">
                <a:highlight>
                  <a:srgbClr val="FFFF00"/>
                </a:highlight>
              </a:rPr>
              <a:t>blood in urine or feces</a:t>
            </a:r>
          </a:p>
          <a:p>
            <a:r>
              <a:rPr lang="en-US" altLang="en-US" dirty="0"/>
              <a:t>Check breathing and treat for shock</a:t>
            </a:r>
          </a:p>
          <a:p>
            <a:r>
              <a:rPr lang="en-US" altLang="en-US" dirty="0"/>
              <a:t>Avoid unnecessary movement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No food or fluids to victim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34BEF8E-0CEC-4D4D-A30B-BBF37DE5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17:4 Providing First Aid for Shock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7D7904C-46BE-41B5-B911-A6D4DCBA6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Also called </a:t>
            </a:r>
            <a:r>
              <a:rPr lang="en-US" altLang="en-US" dirty="0">
                <a:highlight>
                  <a:srgbClr val="FFFF00"/>
                </a:highlight>
              </a:rPr>
              <a:t>hypoperfusion</a:t>
            </a:r>
          </a:p>
          <a:p>
            <a:r>
              <a:rPr lang="en-US" altLang="en-US" dirty="0"/>
              <a:t>Shock</a:t>
            </a:r>
          </a:p>
          <a:p>
            <a:pPr lvl="1"/>
            <a:r>
              <a:rPr lang="en-US" altLang="en-US" dirty="0"/>
              <a:t>Signs and symptoms of inadequate blood supply to body organs, especially brain and heart</a:t>
            </a:r>
          </a:p>
          <a:p>
            <a:pPr lvl="1"/>
            <a:r>
              <a:rPr lang="en-US" altLang="en-US" dirty="0"/>
              <a:t>Can lead to death</a:t>
            </a:r>
          </a:p>
          <a:p>
            <a:r>
              <a:rPr lang="en-US" altLang="en-US" dirty="0"/>
              <a:t>Refer to 17-23 in Green Textbook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588A3CD8-088E-4CFB-B9A9-E4BC62EF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highlight>
                  <a:srgbClr val="FFFF00"/>
                </a:highlight>
              </a:rPr>
              <a:t>Causes of Shock</a:t>
            </a:r>
          </a:p>
        </p:txBody>
      </p:sp>
      <p:pic>
        <p:nvPicPr>
          <p:cNvPr id="35843" name="Content Placeholder 2">
            <a:extLst>
              <a:ext uri="{FF2B5EF4-FFF2-40B4-BE49-F238E27FC236}">
                <a16:creationId xmlns:a16="http://schemas.microsoft.com/office/drawing/2014/main" id="{6CE90036-3F97-4E95-8A13-BD1087DD734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2362200"/>
            <a:ext cx="8343900" cy="37592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DDDAE5C-055C-4DFA-8611-45C9B41A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highlight>
                  <a:srgbClr val="FFFF00"/>
                </a:highlight>
              </a:rPr>
              <a:t>Signs and Symptoms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C527D0A-2EFA-4DA7-9905-BE5D930F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Skin is pale or cyanotic 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Skin is cool or cold </a:t>
            </a:r>
            <a:r>
              <a:rPr lang="en-US" altLang="en-US" dirty="0"/>
              <a:t>to the touch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Diaphoresis – excessive sweating 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Rapid and weak pulse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Respirations rapid, shallow</a:t>
            </a:r>
            <a:r>
              <a:rPr lang="en-US" altLang="en-US" dirty="0"/>
              <a:t>, and may be irregular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3C9CDB1-142E-4F4D-B5E0-C5634F941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Signs and Symptoms</a:t>
            </a:r>
            <a:r>
              <a:rPr lang="en-US" altLang="en-US" sz="4000" i="1"/>
              <a:t> </a:t>
            </a:r>
            <a:r>
              <a:rPr lang="en-US" altLang="en-US" sz="2000" i="1"/>
              <a:t>(continued)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628D474F-9C06-44E0-8162-EBEF62153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Blood pressure very low or unobtainable</a:t>
            </a:r>
          </a:p>
          <a:p>
            <a:r>
              <a:rPr lang="en-US" altLang="en-US" dirty="0"/>
              <a:t>General weakness</a:t>
            </a:r>
          </a:p>
          <a:p>
            <a:r>
              <a:rPr lang="en-US" altLang="en-US" dirty="0"/>
              <a:t>Anxiety and extreme restlessness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Excessive thirst, nausea, and/or vomiting</a:t>
            </a:r>
          </a:p>
          <a:p>
            <a:r>
              <a:rPr lang="en-US" altLang="en-US" dirty="0"/>
              <a:t>Blurred vision or change in appearance of eyes or pupils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C30E2A4-3D66-46B9-9DEE-55BD18B5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highlight>
                  <a:srgbClr val="FFFF00"/>
                </a:highlight>
              </a:rPr>
              <a:t>Treatment</a:t>
            </a:r>
            <a:r>
              <a:rPr lang="en-US" altLang="en-US" sz="4000" dirty="0"/>
              <a:t> for Shock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C9C8EB25-64F2-4724-847F-23F7A2F3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Shock is life-threatening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Reduce effects or eliminate cause of shock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Position victim based on injuries to improve circulation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Cover patient </a:t>
            </a:r>
            <a:r>
              <a:rPr lang="en-US" altLang="en-US" dirty="0"/>
              <a:t>to avoid chilling/exposure</a:t>
            </a:r>
          </a:p>
          <a:p>
            <a:pPr lvl="1"/>
            <a:r>
              <a:rPr lang="en-US" altLang="en-US" dirty="0"/>
              <a:t>Avoid giving food or drink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C874C91-5349-4965-8EBC-BCA777D8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Basic Principles of First Aid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0BA047AA-87A0-4798-9C65-91567558C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Remain calm and avoid panic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Evaluate the situation thoroughly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Remember our ABC’s (Primary Survey)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Airway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Breathing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Circulation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EFF5722-092E-49AD-A343-1E0622D9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Treatment for Shock </a:t>
            </a:r>
            <a:r>
              <a:rPr lang="en-US" altLang="en-US" sz="2000" i="1"/>
              <a:t>(continued)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C8DDD0A-8D09-41AD-91DE-ECDBD56BB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Watch for signs of shock when providing first aid for any illness or injury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Obtain medical help as soon as possible if shock is suspected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B550D6D-C1D6-42E6-AD2E-510F1EECD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17:6 Providing First Aid for Burns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EF7D8FF5-F2CC-4127-8F04-C7DA7206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Injury </a:t>
            </a:r>
            <a:r>
              <a:rPr lang="en-US" altLang="en-US" dirty="0">
                <a:highlight>
                  <a:srgbClr val="FFFF00"/>
                </a:highlight>
              </a:rPr>
              <a:t>caused by fire, heat, chemical agents, radiation, and/or electricity</a:t>
            </a:r>
          </a:p>
          <a:p>
            <a:r>
              <a:rPr lang="en-US" altLang="en-US" dirty="0"/>
              <a:t>Classifications of burns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Superficial (first-degree)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Partial-thickness (second-degree)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Full-thickness (third-degree)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0">
            <a:extLst>
              <a:ext uri="{FF2B5EF4-FFF2-40B4-BE49-F238E27FC236}">
                <a16:creationId xmlns:a16="http://schemas.microsoft.com/office/drawing/2014/main" id="{9268F55F-0142-4C8D-9F72-3CACBE8FC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2513" y="5089525"/>
            <a:ext cx="158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Line 41">
            <a:extLst>
              <a:ext uri="{FF2B5EF4-FFF2-40B4-BE49-F238E27FC236}">
                <a16:creationId xmlns:a16="http://schemas.microsoft.com/office/drawing/2014/main" id="{F2FCE70A-C1E9-43A9-80AB-1AB418543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5102225"/>
            <a:ext cx="31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62">
            <a:extLst>
              <a:ext uri="{FF2B5EF4-FFF2-40B4-BE49-F238E27FC236}">
                <a16:creationId xmlns:a16="http://schemas.microsoft.com/office/drawing/2014/main" id="{3C960363-4715-453A-A845-15947EA88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89" name="Line 63">
            <a:extLst>
              <a:ext uri="{FF2B5EF4-FFF2-40B4-BE49-F238E27FC236}">
                <a16:creationId xmlns:a16="http://schemas.microsoft.com/office/drawing/2014/main" id="{267DA3E1-16AA-4D64-B32F-27AA231A05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90" name="Picture 64" descr="MAC HD:Users:studio:Desktop:POWERPOINT CHANGES:footer red.jpg">
            <a:extLst>
              <a:ext uri="{FF2B5EF4-FFF2-40B4-BE49-F238E27FC236}">
                <a16:creationId xmlns:a16="http://schemas.microsoft.com/office/drawing/2014/main" id="{6C75ED68-1EC0-4244-9CFB-CE153CCD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225"/>
            <a:ext cx="91455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1" name="Text Box 69">
            <a:extLst>
              <a:ext uri="{FF2B5EF4-FFF2-40B4-BE49-F238E27FC236}">
                <a16:creationId xmlns:a16="http://schemas.microsoft.com/office/drawing/2014/main" id="{FE2C2D96-6B6F-46A7-A810-DC6F1D469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145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860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Superficial</a:t>
            </a:r>
          </a:p>
        </p:txBody>
      </p:sp>
      <p:sp>
        <p:nvSpPr>
          <p:cNvPr id="23622" name="Text Box 70">
            <a:extLst>
              <a:ext uri="{FF2B5EF4-FFF2-40B4-BE49-F238E27FC236}">
                <a16:creationId xmlns:a16="http://schemas.microsoft.com/office/drawing/2014/main" id="{8AACB138-CE44-490B-90B9-61D0B009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244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145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860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Partial</a:t>
            </a:r>
          </a:p>
        </p:txBody>
      </p:sp>
      <p:sp>
        <p:nvSpPr>
          <p:cNvPr id="23623" name="Text Box 71">
            <a:extLst>
              <a:ext uri="{FF2B5EF4-FFF2-40B4-BE49-F238E27FC236}">
                <a16:creationId xmlns:a16="http://schemas.microsoft.com/office/drawing/2014/main" id="{01A325AB-9FF5-4BDA-A09B-99B81F7D9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44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145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860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Full</a:t>
            </a:r>
          </a:p>
        </p:txBody>
      </p:sp>
      <p:sp>
        <p:nvSpPr>
          <p:cNvPr id="41994" name="Rectangle 74">
            <a:extLst>
              <a:ext uri="{FF2B5EF4-FFF2-40B4-BE49-F238E27FC236}">
                <a16:creationId xmlns:a16="http://schemas.microsoft.com/office/drawing/2014/main" id="{53CCB868-1AF5-431B-8CEE-586A5BFFE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88" y="228600"/>
            <a:ext cx="284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</a:rPr>
              <a:t>Depth of burns</a:t>
            </a:r>
          </a:p>
        </p:txBody>
      </p:sp>
      <p:pic>
        <p:nvPicPr>
          <p:cNvPr id="41995" name="Picture 75" descr="Depthofburns">
            <a:extLst>
              <a:ext uri="{FF2B5EF4-FFF2-40B4-BE49-F238E27FC236}">
                <a16:creationId xmlns:a16="http://schemas.microsoft.com/office/drawing/2014/main" id="{9D102BD9-A624-4BB7-9FD7-4A490ECF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1" grpId="0" autoUpdateAnimBg="0"/>
      <p:bldP spid="23622" grpId="0" autoUpdateAnimBg="0"/>
      <p:bldP spid="2362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FA75037-61A1-48F6-86B7-C9F6F3AA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r>
              <a:rPr lang="en-US" altLang="en-US"/>
              <a:t>Rule of 9s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75E18D31-4A7E-4DB8-8627-510087B3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Used to estimate the percent of the body that is involved</a:t>
            </a:r>
          </a:p>
          <a:p>
            <a:r>
              <a:rPr lang="en-US" altLang="en-US" dirty="0"/>
              <a:t>Due to body proportions, the percentages are different, and less accurate for children and infants.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B0EB7B3-80F4-4D83-8178-A0A7C1B3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988"/>
            <a:ext cx="8229600" cy="5083175"/>
          </a:xfrm>
        </p:spPr>
        <p:txBody>
          <a:bodyPr/>
          <a:lstStyle/>
          <a:p>
            <a:r>
              <a:rPr lang="en-US" altLang="en-US"/>
              <a:t>9% = The whole head (Front and back)</a:t>
            </a:r>
          </a:p>
          <a:p>
            <a:r>
              <a:rPr lang="en-US" altLang="en-US"/>
              <a:t>9% = Each Arm (The whole arm, front &amp; back)</a:t>
            </a:r>
          </a:p>
          <a:p>
            <a:r>
              <a:rPr lang="en-US" altLang="en-US"/>
              <a:t>9% = Chest (Front)</a:t>
            </a:r>
          </a:p>
          <a:p>
            <a:r>
              <a:rPr lang="en-US" altLang="en-US"/>
              <a:t>9% = Abdomen (Front)</a:t>
            </a:r>
          </a:p>
          <a:p>
            <a:r>
              <a:rPr lang="en-US" altLang="en-US"/>
              <a:t>9% = Front of each thigh and lower leg</a:t>
            </a:r>
          </a:p>
          <a:p>
            <a:r>
              <a:rPr lang="en-US" altLang="en-US"/>
              <a:t>9% = Back of each thigh and lower leg</a:t>
            </a:r>
          </a:p>
          <a:p>
            <a:r>
              <a:rPr lang="en-US" altLang="en-US"/>
              <a:t>9% = Upper Back</a:t>
            </a:r>
          </a:p>
          <a:p>
            <a:r>
              <a:rPr lang="en-US" altLang="en-US"/>
              <a:t>9% = Lower Back &amp; Gluteal</a:t>
            </a:r>
          </a:p>
          <a:p>
            <a:r>
              <a:rPr lang="en-US" altLang="en-US"/>
              <a:t>1% = Genital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>
            <a:extLst>
              <a:ext uri="{FF2B5EF4-FFF2-40B4-BE49-F238E27FC236}">
                <a16:creationId xmlns:a16="http://schemas.microsoft.com/office/drawing/2014/main" id="{89BE97E8-584B-4BD5-81EA-45B07B317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-53975"/>
            <a:ext cx="6219825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616C6B2-7506-40F1-8F4F-F9E25986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Treatment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97F2C393-112D-4FC3-B96A-977329C75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Remove source of heat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Cool affected skin </a:t>
            </a:r>
            <a:r>
              <a:rPr lang="en-US" altLang="en-US" dirty="0"/>
              <a:t>area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Cover</a:t>
            </a:r>
            <a:r>
              <a:rPr lang="en-US" altLang="en-US" dirty="0"/>
              <a:t> the burn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Relieve pain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Observe for and treat shock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Prevent infection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52855A66-CA14-4E6B-922C-B1007EC6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Treatment </a:t>
            </a:r>
            <a:r>
              <a:rPr lang="en-US" altLang="en-US" sz="2000" i="1"/>
              <a:t>(continued)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E5275C5-B4A8-4E57-BF0F-492EF549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Usually not required for superficial and mild partial-thickness burns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552B5A1-F0CD-445A-B24D-FF41B010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Treatment </a:t>
            </a:r>
            <a:r>
              <a:rPr lang="en-US" altLang="en-US" sz="2000" i="1"/>
              <a:t>(continued)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2CC18694-8B88-4008-BB4B-134F8E7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/>
          <a:lstStyle/>
          <a:p>
            <a:r>
              <a:rPr lang="en-US" altLang="en-US" sz="2800" dirty="0"/>
              <a:t>How to treat </a:t>
            </a:r>
            <a:r>
              <a:rPr lang="en-US" altLang="en-US" sz="2800" dirty="0">
                <a:highlight>
                  <a:srgbClr val="FFFF00"/>
                </a:highlight>
              </a:rPr>
              <a:t>chemical burns</a:t>
            </a:r>
          </a:p>
          <a:p>
            <a:pPr lvl="1"/>
            <a:r>
              <a:rPr lang="en-US" altLang="en-US" sz="2400" dirty="0"/>
              <a:t>If eyes are burned by chemicals or irritating gases</a:t>
            </a:r>
            <a:r>
              <a:rPr lang="en-US" altLang="en-US" sz="2400" dirty="0">
                <a:highlight>
                  <a:srgbClr val="FFFF00"/>
                </a:highlight>
              </a:rPr>
              <a:t>, flush with large amounts of water for 15 to 30 minutes</a:t>
            </a:r>
            <a:r>
              <a:rPr lang="en-US" altLang="en-US" sz="2400" dirty="0"/>
              <a:t> or until help arrives.</a:t>
            </a:r>
          </a:p>
          <a:p>
            <a:r>
              <a:rPr lang="en-US" altLang="en-US" sz="2800" dirty="0"/>
              <a:t>Dehydration can result quickly with severe burns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D209EDE9-8703-42A3-A8FB-615DFA941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78225"/>
            <a:ext cx="46482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9E85B1FA-4338-D843-A8B3-52B12C73920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4588"/>
            <a:ext cx="3276600" cy="6096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GB" sz="2800" dirty="0">
                <a:solidFill>
                  <a:srgbClr val="FF0000"/>
                </a:solidFill>
                <a:ea typeface="ＭＳ Ｐゴシック" charset="0"/>
                <a:cs typeface="+mn-cs"/>
              </a:rPr>
              <a:t>1.</a:t>
            </a:r>
            <a:r>
              <a:rPr lang="en-GB" sz="2800" dirty="0">
                <a:ea typeface="ＭＳ Ｐゴシック" charset="0"/>
                <a:cs typeface="+mn-cs"/>
              </a:rPr>
              <a:t> Cool the burn</a:t>
            </a:r>
          </a:p>
          <a:p>
            <a:pPr eaLnBrk="1" hangingPunct="1">
              <a:buFontTx/>
              <a:buNone/>
              <a:defRPr/>
            </a:pPr>
            <a:endParaRPr lang="en-GB" sz="2800" dirty="0">
              <a:ea typeface="ＭＳ Ｐゴシック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GB" sz="3600" dirty="0">
              <a:ea typeface="ＭＳ Ｐゴシック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GB" sz="3600" dirty="0">
              <a:ea typeface="ＭＳ Ｐゴシック" charset="0"/>
              <a:cs typeface="+mn-cs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GB" dirty="0">
              <a:ea typeface="ＭＳ Ｐゴシック" charset="0"/>
              <a:cs typeface="+mn-cs"/>
            </a:endParaRP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F2150DA7-C3C8-4854-8B7B-024071BB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12"/>
          <a:stretch>
            <a:fillRect/>
          </a:stretch>
        </p:blipFill>
        <p:spPr bwMode="auto">
          <a:xfrm>
            <a:off x="0" y="3505200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Rectangle 6">
            <a:extLst>
              <a:ext uri="{FF2B5EF4-FFF2-40B4-BE49-F238E27FC236}">
                <a16:creationId xmlns:a16="http://schemas.microsoft.com/office/drawing/2014/main" id="{D2FC098C-7EA8-4AEA-A1C5-553562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en-GB" altLang="en-US" sz="2800">
                <a:latin typeface="Arial" panose="020B0604020202020204" pitchFamily="34" charset="0"/>
              </a:rPr>
              <a:t> Seek medical advice</a:t>
            </a:r>
          </a:p>
        </p:txBody>
      </p:sp>
      <p:sp>
        <p:nvSpPr>
          <p:cNvPr id="195591" name="Rectangle 7">
            <a:extLst>
              <a:ext uri="{FF2B5EF4-FFF2-40B4-BE49-F238E27FC236}">
                <a16:creationId xmlns:a16="http://schemas.microsoft.com/office/drawing/2014/main" id="{2E4DFBBF-38D8-4477-B6D4-73F2AA6F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143000"/>
            <a:ext cx="373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en-GB" altLang="en-US" sz="2800">
                <a:latin typeface="Arial" panose="020B0604020202020204" pitchFamily="34" charset="0"/>
              </a:rPr>
              <a:t> Once cooled cover with a sterile dressing</a:t>
            </a:r>
          </a:p>
        </p:txBody>
      </p:sp>
      <p:sp>
        <p:nvSpPr>
          <p:cNvPr id="195593" name="Text Box 9">
            <a:extLst>
              <a:ext uri="{FF2B5EF4-FFF2-40B4-BE49-F238E27FC236}">
                <a16:creationId xmlns:a16="http://schemas.microsoft.com/office/drawing/2014/main" id="{3E6EE178-C63B-4BEA-B066-5BF410188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r>
              <a:rPr lang="en-GB" altLang="en-US" sz="2800">
                <a:latin typeface="Arial" panose="020B0604020202020204" pitchFamily="34" charset="0"/>
              </a:rPr>
              <a:t> Remove any clothing    not sticking to the burn</a:t>
            </a:r>
          </a:p>
        </p:txBody>
      </p:sp>
      <p:sp>
        <p:nvSpPr>
          <p:cNvPr id="50184" name="Rectangle 10">
            <a:extLst>
              <a:ext uri="{FF2B5EF4-FFF2-40B4-BE49-F238E27FC236}">
                <a16:creationId xmlns:a16="http://schemas.microsoft.com/office/drawing/2014/main" id="{4137112D-FB4B-4006-8BDE-CF74B0BC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5275"/>
            <a:ext cx="3886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</a:rPr>
              <a:t>Burns - treatment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utoUpdateAnimBg="0"/>
      <p:bldP spid="195590" grpId="0" autoUpdateAnimBg="0"/>
      <p:bldP spid="195591" grpId="0" autoUpdateAnimBg="0"/>
      <p:bldP spid="1955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E0D9723-D8DE-4531-9DB7-22323E37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Basic Principles of First Aid </a:t>
            </a:r>
            <a:r>
              <a:rPr lang="en-US" altLang="en-US" sz="2000" i="1"/>
              <a:t>(continued)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9E42928-468F-46E6-9C06-A293B448FD81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First step: recognize that an emergency exists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Next step: take action </a:t>
            </a:r>
            <a:r>
              <a:rPr lang="en-US" altLang="en-US" dirty="0">
                <a:ea typeface="ＭＳ Ｐゴシック" panose="020B0600070205080204" pitchFamily="34" charset="-128"/>
              </a:rPr>
              <a:t>to assist victim(s)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Check scene </a:t>
            </a:r>
            <a:r>
              <a:rPr lang="en-US" altLang="en-US" dirty="0">
                <a:ea typeface="ＭＳ Ｐゴシック" panose="020B0600070205080204" pitchFamily="34" charset="-128"/>
              </a:rPr>
              <a:t>and make sure approach is safe</a:t>
            </a: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6">
            <a:extLst>
              <a:ext uri="{FF2B5EF4-FFF2-40B4-BE49-F238E27FC236}">
                <a16:creationId xmlns:a16="http://schemas.microsoft.com/office/drawing/2014/main" id="{4D4920AA-C815-472A-A78C-403C75A6E2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8988" y="6786563"/>
            <a:ext cx="31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Line 7">
            <a:extLst>
              <a:ext uri="{FF2B5EF4-FFF2-40B4-BE49-F238E27FC236}">
                <a16:creationId xmlns:a16="http://schemas.microsoft.com/office/drawing/2014/main" id="{ECC3759F-76B6-4B4E-A68C-A88713B78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6802438"/>
            <a:ext cx="31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12">
            <a:extLst>
              <a:ext uri="{FF2B5EF4-FFF2-40B4-BE49-F238E27FC236}">
                <a16:creationId xmlns:a16="http://schemas.microsoft.com/office/drawing/2014/main" id="{55968B86-D01B-416D-92B6-A3422703D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2229" name="Rectangle 13">
            <a:extLst>
              <a:ext uri="{FF2B5EF4-FFF2-40B4-BE49-F238E27FC236}">
                <a16:creationId xmlns:a16="http://schemas.microsoft.com/office/drawing/2014/main" id="{5795FB94-545F-44A2-AA6E-4CFD44034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2230" name="Line 14">
            <a:extLst>
              <a:ext uri="{FF2B5EF4-FFF2-40B4-BE49-F238E27FC236}">
                <a16:creationId xmlns:a16="http://schemas.microsoft.com/office/drawing/2014/main" id="{84CCCBC7-C339-433D-80CC-B285303D7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rgbClr val="B0A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B361E6EE-A745-40E3-A534-48E9F048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80645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7150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4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145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860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14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All burns involving the feet, hands, face or genital area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All burns that extend around a limb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Superficial burns above 5%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Partial thickness burns above 1%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All full thickness burns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Burns with a mixed pattern of depth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If you are unsure about the extent or severity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FD493B"/>
              </a:buClr>
              <a:buFontTx/>
              <a:buNone/>
            </a:pPr>
            <a:r>
              <a:rPr lang="en-GB" altLang="en-US" sz="2400" b="1">
                <a:solidFill>
                  <a:srgbClr val="FF0F0F"/>
                </a:solidFill>
                <a:latin typeface="Arial" panose="020B0604020202020204" pitchFamily="34" charset="0"/>
              </a:rPr>
              <a:t>&gt;</a:t>
            </a:r>
            <a:r>
              <a:rPr lang="en-GB" altLang="en-US" sz="2400">
                <a:latin typeface="Arial" panose="020B0604020202020204" pitchFamily="34" charset="0"/>
              </a:rPr>
              <a:t> Children</a:t>
            </a:r>
          </a:p>
        </p:txBody>
      </p:sp>
      <p:sp>
        <p:nvSpPr>
          <p:cNvPr id="52232" name="Rectangle 18">
            <a:extLst>
              <a:ext uri="{FF2B5EF4-FFF2-40B4-BE49-F238E27FC236}">
                <a16:creationId xmlns:a16="http://schemas.microsoft.com/office/drawing/2014/main" id="{02D7ED21-DD56-4CE8-B4E0-C7E1E6F5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"/>
            <a:ext cx="7626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</a:rPr>
              <a:t>Burns and scalds (when to go to hospital)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>
            <a:extLst>
              <a:ext uri="{FF2B5EF4-FFF2-40B4-BE49-F238E27FC236}">
                <a16:creationId xmlns:a16="http://schemas.microsoft.com/office/drawing/2014/main" id="{C5B5181C-B07E-D547-B7D7-7225599269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6807200" cy="44577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>
                <a:solidFill>
                  <a:srgbClr val="7D7061"/>
                </a:solidFill>
                <a:ea typeface="ＭＳ Ｐゴシック" charset="0"/>
                <a:cs typeface="+mn-cs"/>
              </a:rPr>
              <a:t>Do NOT: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dirty="0">
              <a:solidFill>
                <a:srgbClr val="7D7061"/>
              </a:solidFill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>
                <a:solidFill>
                  <a:srgbClr val="FF0F0F"/>
                </a:solidFill>
                <a:ea typeface="ＭＳ Ｐゴシック" charset="0"/>
                <a:cs typeface="+mn-cs"/>
              </a:rPr>
              <a:t>&gt;</a:t>
            </a:r>
            <a:r>
              <a:rPr lang="en-GB" dirty="0">
                <a:ea typeface="ＭＳ Ｐゴシック" charset="0"/>
                <a:cs typeface="+mn-cs"/>
              </a:rPr>
              <a:t> </a:t>
            </a:r>
            <a:r>
              <a:rPr lang="en-GB" dirty="0">
                <a:highlight>
                  <a:srgbClr val="FFFF00"/>
                </a:highlight>
                <a:ea typeface="ＭＳ Ｐゴシック" charset="0"/>
                <a:cs typeface="+mn-cs"/>
              </a:rPr>
              <a:t>Apply creams or lotions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dirty="0"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>
                <a:solidFill>
                  <a:srgbClr val="FF0F0F"/>
                </a:solidFill>
                <a:ea typeface="ＭＳ Ｐゴシック" charset="0"/>
                <a:cs typeface="+mn-cs"/>
              </a:rPr>
              <a:t>&gt;</a:t>
            </a:r>
            <a:r>
              <a:rPr lang="en-GB" dirty="0">
                <a:ea typeface="ＭＳ Ｐゴシック" charset="0"/>
                <a:cs typeface="+mn-cs"/>
              </a:rPr>
              <a:t> </a:t>
            </a:r>
            <a:r>
              <a:rPr lang="en-GB" dirty="0">
                <a:highlight>
                  <a:srgbClr val="FFFF00"/>
                </a:highlight>
                <a:ea typeface="ＭＳ Ｐゴシック" charset="0"/>
                <a:cs typeface="+mn-cs"/>
              </a:rPr>
              <a:t>Burst blisters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dirty="0"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>
                <a:solidFill>
                  <a:srgbClr val="FF0F0F"/>
                </a:solidFill>
                <a:ea typeface="ＭＳ Ｐゴシック" charset="0"/>
                <a:cs typeface="+mn-cs"/>
              </a:rPr>
              <a:t>&gt;</a:t>
            </a:r>
            <a:r>
              <a:rPr lang="en-GB" dirty="0">
                <a:ea typeface="ＭＳ Ｐゴシック" charset="0"/>
                <a:cs typeface="+mn-cs"/>
              </a:rPr>
              <a:t> </a:t>
            </a:r>
            <a:r>
              <a:rPr lang="en-GB" dirty="0">
                <a:highlight>
                  <a:srgbClr val="FFFF00"/>
                </a:highlight>
                <a:ea typeface="ＭＳ Ｐゴシック" charset="0"/>
                <a:cs typeface="+mn-cs"/>
              </a:rPr>
              <a:t>Place ice </a:t>
            </a:r>
            <a:r>
              <a:rPr lang="en-GB" dirty="0">
                <a:ea typeface="ＭＳ Ｐゴシック" charset="0"/>
                <a:cs typeface="+mn-cs"/>
              </a:rPr>
              <a:t>on the burn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GB" dirty="0">
              <a:ea typeface="ＭＳ Ｐゴシック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400" b="1" dirty="0">
                <a:solidFill>
                  <a:srgbClr val="FF0F0F"/>
                </a:solidFill>
                <a:ea typeface="ＭＳ Ｐゴシック" charset="0"/>
                <a:cs typeface="+mn-cs"/>
              </a:rPr>
              <a:t>&gt;</a:t>
            </a:r>
            <a:r>
              <a:rPr lang="en-GB" dirty="0">
                <a:ea typeface="ＭＳ Ｐゴシック" charset="0"/>
                <a:cs typeface="+mn-cs"/>
              </a:rPr>
              <a:t> </a:t>
            </a:r>
            <a:r>
              <a:rPr lang="en-GB" dirty="0">
                <a:highlight>
                  <a:srgbClr val="FFFF00"/>
                </a:highlight>
                <a:ea typeface="ＭＳ Ｐゴシック" charset="0"/>
                <a:cs typeface="+mn-cs"/>
              </a:rPr>
              <a:t>Remove clothing sticking </a:t>
            </a:r>
            <a:r>
              <a:rPr lang="en-GB" dirty="0">
                <a:ea typeface="ＭＳ Ｐゴシック" charset="0"/>
                <a:cs typeface="+mn-cs"/>
              </a:rPr>
              <a:t>to the burn</a:t>
            </a:r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F1D83A70-7A10-4821-8543-EA231F402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5275"/>
            <a:ext cx="3886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</a:rPr>
              <a:t>Burns - treatment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539A168-28EA-4CD0-9E1E-6A52D60B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17:7 Providing First Aid for Heat Exposure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51917559-5A86-466C-B5D9-D64FEA7A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Overexposure to heat may cause a chemical imbalance in the body that can lead to death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Occurs when water and salt are lost through perspiration</a:t>
            </a:r>
          </a:p>
          <a:p>
            <a:r>
              <a:rPr lang="en-US" altLang="en-US" dirty="0"/>
              <a:t>Also occurs when </a:t>
            </a:r>
            <a:r>
              <a:rPr lang="en-US" altLang="en-US" dirty="0">
                <a:highlight>
                  <a:srgbClr val="FFFF00"/>
                </a:highlight>
              </a:rPr>
              <a:t>body cannot eliminate excess heat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EAA7C191-12AE-47C2-AEF8-0253A7F9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17:7 Providing First Aid for Heat Exposure </a:t>
            </a:r>
            <a:r>
              <a:rPr lang="en-US" altLang="en-US" sz="2000" i="1"/>
              <a:t>(continued)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3E5F0AEB-6680-4001-8ED8-3AF7A99DF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Heat cramps</a:t>
            </a:r>
          </a:p>
          <a:p>
            <a:pPr lvl="1"/>
            <a:r>
              <a:rPr lang="en-US" altLang="en-US" dirty="0"/>
              <a:t>Caused by exposure to heat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Muscle pains and spasms </a:t>
            </a:r>
            <a:r>
              <a:rPr lang="en-US" altLang="en-US" dirty="0"/>
              <a:t>from loss of water, salt </a:t>
            </a:r>
          </a:p>
          <a:p>
            <a:pPr lvl="1"/>
            <a:r>
              <a:rPr lang="en-US" altLang="en-US" dirty="0"/>
              <a:t>Firm pressure on </a:t>
            </a:r>
            <a:r>
              <a:rPr lang="en-US" altLang="en-US" dirty="0">
                <a:highlight>
                  <a:srgbClr val="FFFF00"/>
                </a:highlight>
              </a:rPr>
              <a:t>cramped muscle</a:t>
            </a:r>
            <a:r>
              <a:rPr lang="en-US" altLang="en-US" dirty="0"/>
              <a:t> to provide relief</a:t>
            </a:r>
          </a:p>
          <a:p>
            <a:pPr lvl="1"/>
            <a:r>
              <a:rPr lang="en-US" altLang="en-US" dirty="0"/>
              <a:t>Provide </a:t>
            </a:r>
            <a:r>
              <a:rPr lang="en-US" altLang="en-US" dirty="0">
                <a:highlight>
                  <a:srgbClr val="FFFF00"/>
                </a:highlight>
              </a:rPr>
              <a:t>rest and move to cooler area</a:t>
            </a:r>
          </a:p>
          <a:p>
            <a:pPr lvl="1"/>
            <a:r>
              <a:rPr lang="en-US" altLang="en-US" dirty="0"/>
              <a:t>Small </a:t>
            </a:r>
            <a:r>
              <a:rPr lang="en-US" altLang="en-US" dirty="0">
                <a:highlight>
                  <a:srgbClr val="FFFF00"/>
                </a:highlight>
              </a:rPr>
              <a:t>sips of water or electrolyte solution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43054CA-AD4D-4900-A75F-406DCFCA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17:7 Providing First Aid for Heat Exposure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68FA4BB7-8009-4104-8E9A-978FE882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Heat exhaustion</a:t>
            </a:r>
          </a:p>
          <a:p>
            <a:pPr lvl="1"/>
            <a:r>
              <a:rPr lang="en-US" altLang="en-US" dirty="0"/>
              <a:t>Occurs when exposed to heat with loss of fluids through sweating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Signs and symptoms – profuse sweating, headaches, cramps, nausea/vomit 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Can develop into heat stroke if not treated</a:t>
            </a:r>
          </a:p>
          <a:p>
            <a:pPr lvl="1"/>
            <a:r>
              <a:rPr lang="en-US" altLang="en-US" dirty="0"/>
              <a:t>First aid care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BBFDF93-8E5B-4C4D-990B-AB5E2D84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17:7 Providing First Aid for Heat Exposure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4B7740A2-8B04-43A8-B728-A6C2F92E0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Heat stroke</a:t>
            </a:r>
          </a:p>
          <a:p>
            <a:pPr lvl="1"/>
            <a:r>
              <a:rPr lang="en-US" altLang="en-US" dirty="0"/>
              <a:t>Prolonged exposure to higher than normal temperatures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Medical emergency </a:t>
            </a:r>
            <a:r>
              <a:rPr lang="en-US" altLang="en-US" dirty="0"/>
              <a:t>requiring immediate care</a:t>
            </a:r>
          </a:p>
          <a:p>
            <a:pPr lvl="1"/>
            <a:r>
              <a:rPr lang="en-US" altLang="en-US" dirty="0"/>
              <a:t>Body unable to eliminate excess heat; internal </a:t>
            </a:r>
            <a:r>
              <a:rPr lang="en-US" altLang="en-US" dirty="0">
                <a:highlight>
                  <a:srgbClr val="FFFF00"/>
                </a:highlight>
              </a:rPr>
              <a:t>body temperature rises to 105°F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96E1828-3155-47BA-BE12-C527D360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17:7 Providing First Aid for Heat Exposure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715EF29E-7602-480A-AB19-6E0991C37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Heat stroke </a:t>
            </a:r>
            <a:r>
              <a:rPr lang="en-US" altLang="en-US" sz="2000" dirty="0"/>
              <a:t>(continued)</a:t>
            </a:r>
          </a:p>
          <a:p>
            <a:pPr lvl="1"/>
            <a:r>
              <a:rPr lang="en-US" altLang="en-US" dirty="0"/>
              <a:t>Normal body defenses for temperature control no longer function</a:t>
            </a:r>
          </a:p>
          <a:p>
            <a:pPr lvl="1"/>
            <a:r>
              <a:rPr lang="en-US" altLang="en-US" dirty="0"/>
              <a:t>Signs and symptoms – red/dry skin, no sweating, headache, rapid pulse</a:t>
            </a:r>
          </a:p>
          <a:p>
            <a:pPr lvl="1"/>
            <a:r>
              <a:rPr lang="en-US" altLang="en-US" dirty="0"/>
              <a:t>First aid care geared toward </a:t>
            </a:r>
            <a:r>
              <a:rPr lang="en-US" altLang="en-US" dirty="0">
                <a:highlight>
                  <a:srgbClr val="FFFF00"/>
                </a:highlight>
              </a:rPr>
              <a:t>quickly cooling the body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C76FABFB-52F2-474F-B64F-BAEDCE7C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17:8 Providing First Aid for Cold Exposure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5433F74A-F06B-4DB8-B200-FCAC1F7E8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09838"/>
            <a:ext cx="8229600" cy="3616325"/>
          </a:xfrm>
        </p:spPr>
        <p:txBody>
          <a:bodyPr/>
          <a:lstStyle/>
          <a:p>
            <a:r>
              <a:rPr lang="en-US" altLang="en-US" dirty="0"/>
              <a:t>Exposure to </a:t>
            </a:r>
            <a:r>
              <a:rPr lang="en-US" altLang="en-US" dirty="0">
                <a:highlight>
                  <a:srgbClr val="FFFF00"/>
                </a:highlight>
              </a:rPr>
              <a:t>cold temperatures can cause body tissues to freeze, body processes to slow down</a:t>
            </a:r>
          </a:p>
          <a:p>
            <a:r>
              <a:rPr lang="en-US" altLang="en-US" dirty="0"/>
              <a:t>Needs immediate attention, as death may result</a:t>
            </a:r>
          </a:p>
          <a:p>
            <a:r>
              <a:rPr lang="en-US" altLang="en-US" dirty="0"/>
              <a:t>Degree of injury affected by </a:t>
            </a:r>
            <a:r>
              <a:rPr lang="en-US" altLang="en-US" dirty="0">
                <a:highlight>
                  <a:srgbClr val="FFFF00"/>
                </a:highlight>
              </a:rPr>
              <a:t>wind velocity, humidity, length of exposure to cold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E4B67F5-0CA5-412F-B76E-8C6873A7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17:8 Providing First Aid for Cold Exposure </a:t>
            </a:r>
            <a:r>
              <a:rPr lang="en-US" altLang="en-US" sz="2000" i="1"/>
              <a:t>(continued)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C03D2A76-65FC-4525-BC24-9DDE207A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9363"/>
            <a:ext cx="8229600" cy="3606800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Hypothermia</a:t>
            </a:r>
          </a:p>
          <a:p>
            <a:pPr lvl="1"/>
            <a:r>
              <a:rPr lang="en-US" altLang="en-US" sz="2600" dirty="0"/>
              <a:t>When body temperature is </a:t>
            </a:r>
            <a:r>
              <a:rPr lang="en-US" altLang="en-US" sz="2600" dirty="0">
                <a:highlight>
                  <a:srgbClr val="FFFF00"/>
                </a:highlight>
              </a:rPr>
              <a:t>less than 95°F (35°C)</a:t>
            </a:r>
          </a:p>
          <a:p>
            <a:pPr lvl="1"/>
            <a:r>
              <a:rPr lang="en-US" altLang="en-US" sz="2600" dirty="0"/>
              <a:t>Caused by prolonged exposure to cold</a:t>
            </a:r>
          </a:p>
          <a:p>
            <a:pPr lvl="1"/>
            <a:r>
              <a:rPr lang="en-US" altLang="en-US" sz="2600" dirty="0">
                <a:highlight>
                  <a:srgbClr val="FFFF00"/>
                </a:highlight>
              </a:rPr>
              <a:t>Signs and symptoms – shivering, slurred speech, slowed down, weak pulse, disorientation </a:t>
            </a:r>
          </a:p>
          <a:p>
            <a:pPr lvl="1"/>
            <a:r>
              <a:rPr lang="en-US" altLang="en-US" sz="2600" dirty="0"/>
              <a:t>Death possible if body processes are too slowed down</a:t>
            </a:r>
          </a:p>
          <a:p>
            <a:pPr lvl="1"/>
            <a:r>
              <a:rPr lang="en-US" altLang="en-US" sz="2600" dirty="0"/>
              <a:t>First aid care includes slow warming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F6214FD3-9FCF-401A-9C43-576B7116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17:8 Providing First Aid for Cold Exposure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42DA8702-C0B7-4BEC-841E-60E67B1D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Frostbite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Freezing of tissue fluids</a:t>
            </a:r>
            <a:r>
              <a:rPr lang="en-US" altLang="en-US" dirty="0"/>
              <a:t> with damage to skin and underlying tissues</a:t>
            </a:r>
          </a:p>
          <a:p>
            <a:pPr lvl="1"/>
            <a:r>
              <a:rPr lang="en-US" altLang="en-US" dirty="0"/>
              <a:t>Caused by </a:t>
            </a:r>
            <a:r>
              <a:rPr lang="en-US" altLang="en-US" dirty="0">
                <a:highlight>
                  <a:srgbClr val="FFFF00"/>
                </a:highlight>
              </a:rPr>
              <a:t>exposure to freezing or below-freezing temperatures</a:t>
            </a:r>
          </a:p>
          <a:p>
            <a:pPr lvl="1"/>
            <a:r>
              <a:rPr lang="en-US" altLang="en-US" dirty="0"/>
              <a:t>Early signs and symptoms are </a:t>
            </a:r>
            <a:r>
              <a:rPr lang="en-US" altLang="en-US" dirty="0">
                <a:highlight>
                  <a:srgbClr val="FFFF00"/>
                </a:highlight>
              </a:rPr>
              <a:t>redness and tingling</a:t>
            </a:r>
          </a:p>
          <a:p>
            <a:pPr lvl="1"/>
            <a:r>
              <a:rPr lang="en-US" altLang="en-US" dirty="0"/>
              <a:t>Other signs and symptoms as frostbite progresses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B718565-E95B-45B9-A9EE-5AFA0E0A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930275"/>
          </a:xfrm>
        </p:spPr>
        <p:txBody>
          <a:bodyPr/>
          <a:lstStyle/>
          <a:p>
            <a:pPr eaLnBrk="1" hangingPunct="1"/>
            <a:r>
              <a:rPr lang="en-US" altLang="en-US" sz="4000"/>
              <a:t>Summary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F061CB9-302A-41ED-8814-035CA1B9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altLang="en-US"/>
              <a:t>Obtain qualified help as soon as possible</a:t>
            </a:r>
          </a:p>
          <a:p>
            <a:r>
              <a:rPr lang="en-US" altLang="en-US"/>
              <a:t>Avoid any unnecessary movement of victim</a:t>
            </a:r>
          </a:p>
          <a:p>
            <a:r>
              <a:rPr lang="en-US" altLang="en-US"/>
              <a:t>Reassure victim </a:t>
            </a:r>
          </a:p>
          <a:p>
            <a:r>
              <a:rPr lang="en-US" altLang="en-US"/>
              <a:t>If victim is unconscious or vomiting, avoid giving anything to eat or drink</a:t>
            </a:r>
          </a:p>
          <a:p>
            <a:r>
              <a:rPr lang="en-US" altLang="en-US"/>
              <a:t>Protect victim from cold or chilling; avoid overheating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BFCB5A97-AA23-40BD-8014-8F3AD7A5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17:8 Providing First Aid for Cold Exposure </a:t>
            </a:r>
            <a:r>
              <a:rPr lang="en-US" altLang="en-US" sz="2000" i="1"/>
              <a:t>(continued)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6C1098AA-B3FA-4BBB-94C0-2C512D0A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Frostbite </a:t>
            </a:r>
            <a:r>
              <a:rPr lang="en-US" altLang="en-US" sz="2000" i="1" dirty="0"/>
              <a:t>(continued)</a:t>
            </a:r>
          </a:p>
          <a:p>
            <a:pPr lvl="1"/>
            <a:r>
              <a:rPr lang="en-US" altLang="en-US" dirty="0"/>
              <a:t>Objectives of first aid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Common sites: fingers, toes, ears, nose, cheeks</a:t>
            </a:r>
          </a:p>
          <a:p>
            <a:pPr lvl="1"/>
            <a:r>
              <a:rPr lang="en-US" altLang="en-US" dirty="0"/>
              <a:t>First aid care: avoid further injury</a:t>
            </a:r>
          </a:p>
          <a:p>
            <a:pPr lvl="1"/>
            <a:r>
              <a:rPr lang="en-US" altLang="en-US" dirty="0"/>
              <a:t>Assess for signs and symptoms of shock and treat as needed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45718AA5-7672-4217-8105-F98D01A2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17:9 Providing First Aid for Bone and Joint Injuries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DADD0DA0-7131-47A4-BF11-3DA0B911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41600"/>
            <a:ext cx="8229600" cy="3484563"/>
          </a:xfrm>
        </p:spPr>
        <p:txBody>
          <a:bodyPr/>
          <a:lstStyle/>
          <a:p>
            <a:r>
              <a:rPr lang="en-US" altLang="en-US" dirty="0"/>
              <a:t>Frequently occur </a:t>
            </a:r>
            <a:r>
              <a:rPr lang="en-US" altLang="en-US" dirty="0">
                <a:highlight>
                  <a:srgbClr val="FFFF00"/>
                </a:highlight>
              </a:rPr>
              <a:t>during accidents or falls</a:t>
            </a:r>
            <a:r>
              <a:rPr lang="en-US" altLang="en-US" dirty="0"/>
              <a:t> with variety of injuries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Fractures, dislocations, sprains, and strains</a:t>
            </a:r>
          </a:p>
          <a:p>
            <a:r>
              <a:rPr lang="en-US" altLang="en-US" dirty="0"/>
              <a:t>May have more than one type of injury to bones and joints at the same time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E82013E-394B-4631-A4BB-7BED3A52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Fractures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F3B87D98-B614-4F33-8E24-FB2E29A2B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Break in the bone</a:t>
            </a:r>
          </a:p>
          <a:p>
            <a:r>
              <a:rPr lang="en-US" altLang="en-US" dirty="0"/>
              <a:t>Closed or simple fracture</a:t>
            </a:r>
          </a:p>
          <a:p>
            <a:r>
              <a:rPr lang="en-US" altLang="en-US" dirty="0"/>
              <a:t>Compound or open fracture</a:t>
            </a:r>
          </a:p>
          <a:p>
            <a:r>
              <a:rPr lang="en-US" altLang="en-US" dirty="0"/>
              <a:t>Signs and symptoms vary</a:t>
            </a:r>
          </a:p>
          <a:p>
            <a:r>
              <a:rPr lang="en-US" altLang="en-US" dirty="0"/>
              <a:t>Objectives of first aid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697FF4BD-E695-47A7-BE75-7351FEA2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Dislocations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D651BC5-F8B5-4E78-ABF1-EA1AA2C0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End of bone is displaced from a joint or moved out of its normal position within a joint</a:t>
            </a:r>
          </a:p>
          <a:p>
            <a:r>
              <a:rPr lang="en-US" altLang="en-US" dirty="0"/>
              <a:t>Often</a:t>
            </a:r>
            <a:r>
              <a:rPr lang="en-US" altLang="en-US" dirty="0">
                <a:highlight>
                  <a:srgbClr val="FFFF00"/>
                </a:highlight>
              </a:rPr>
              <a:t>, tearing or stretching of ligaments</a:t>
            </a:r>
            <a:r>
              <a:rPr lang="en-US" altLang="en-US" dirty="0"/>
              <a:t>, muscles, and other soft tissues also occurs</a:t>
            </a:r>
          </a:p>
          <a:p>
            <a:r>
              <a:rPr lang="en-US" altLang="en-US" dirty="0"/>
              <a:t>Signs and symptoms</a:t>
            </a:r>
          </a:p>
          <a:p>
            <a:r>
              <a:rPr lang="en-US" altLang="en-US" dirty="0"/>
              <a:t>First aid care </a:t>
            </a:r>
            <a:r>
              <a:rPr lang="en-US" altLang="en-US" dirty="0">
                <a:highlight>
                  <a:srgbClr val="FFFF00"/>
                </a:highlight>
              </a:rPr>
              <a:t>similar to care for fractures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35274B13-E968-47C2-B053-88E1BF44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highlight>
                  <a:srgbClr val="FFFF00"/>
                </a:highlight>
              </a:rPr>
              <a:t>Sprains - Ligaments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1F69FD1E-0469-4989-915F-ADB2B5C6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Injury to tissues surrounding a joint</a:t>
            </a:r>
          </a:p>
          <a:p>
            <a:r>
              <a:rPr lang="en-US" altLang="en-US" dirty="0"/>
              <a:t>Common sites: ankles and wrists</a:t>
            </a:r>
          </a:p>
          <a:p>
            <a:r>
              <a:rPr lang="en-US" altLang="en-US" dirty="0"/>
              <a:t>Signs and symptoms</a:t>
            </a:r>
          </a:p>
          <a:p>
            <a:r>
              <a:rPr lang="en-US" altLang="en-US" dirty="0"/>
              <a:t>Sprains often resemble fractures or dislocations—treat as fracture if in doubt</a:t>
            </a:r>
          </a:p>
          <a:p>
            <a:r>
              <a:rPr lang="en-US" altLang="en-US" dirty="0"/>
              <a:t>First aid care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5A47BD5E-8461-4A38-B6E9-941BF25D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highlight>
                  <a:srgbClr val="FFFF00"/>
                </a:highlight>
              </a:rPr>
              <a:t>Strains - Muscle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6D027F4A-BEF4-4413-A39F-AA618086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Overstretching of a muscle</a:t>
            </a:r>
          </a:p>
          <a:p>
            <a:r>
              <a:rPr lang="en-US" altLang="en-US" dirty="0"/>
              <a:t>Caused by overexertion or lifting</a:t>
            </a:r>
          </a:p>
          <a:p>
            <a:r>
              <a:rPr lang="en-US" altLang="en-US" dirty="0"/>
              <a:t>Frequent site: back</a:t>
            </a:r>
          </a:p>
          <a:p>
            <a:r>
              <a:rPr lang="en-US" altLang="en-US" dirty="0"/>
              <a:t>Signs and symptoms</a:t>
            </a:r>
          </a:p>
          <a:p>
            <a:r>
              <a:rPr lang="en-US" altLang="en-US" dirty="0"/>
              <a:t>First aid treatment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CC69E5AF-E045-4D6D-860B-C89305A4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Splints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4B032BE2-9690-46E6-8FAF-F2D924AC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</p:spPr>
        <p:txBody>
          <a:bodyPr/>
          <a:lstStyle/>
          <a:p>
            <a:r>
              <a:rPr lang="en-US" altLang="en-US" dirty="0">
                <a:highlight>
                  <a:srgbClr val="FFFF00"/>
                </a:highlight>
              </a:rPr>
              <a:t>Devices to immobilize injured part</a:t>
            </a:r>
            <a:r>
              <a:rPr lang="en-US" altLang="en-US" dirty="0"/>
              <a:t>s</a:t>
            </a:r>
          </a:p>
          <a:p>
            <a:r>
              <a:rPr lang="en-US" altLang="en-US" dirty="0"/>
              <a:t>Types of splints</a:t>
            </a:r>
          </a:p>
          <a:p>
            <a:pPr lvl="1"/>
            <a:r>
              <a:rPr lang="en-US" altLang="en-US" dirty="0"/>
              <a:t>Inflatable or </a:t>
            </a:r>
            <a:r>
              <a:rPr lang="en-US" altLang="en-US" dirty="0">
                <a:highlight>
                  <a:srgbClr val="FFFF00"/>
                </a:highlight>
              </a:rPr>
              <a:t>air splints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Padded boards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Traction splints</a:t>
            </a:r>
          </a:p>
          <a:p>
            <a:r>
              <a:rPr lang="en-US" altLang="en-US" dirty="0"/>
              <a:t>Can be made from cardboard, newspapers, pillows, boards, etc.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B9468D85-3374-433B-AC45-56D02F9E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Splints </a:t>
            </a:r>
            <a:r>
              <a:rPr lang="en-US" altLang="en-US" sz="2000" i="1"/>
              <a:t>(continued)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AAFEB0A-BB42-4884-8280-4194A65A1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Must be long enough to </a:t>
            </a:r>
            <a:r>
              <a:rPr lang="en-US" altLang="en-US" dirty="0">
                <a:highlight>
                  <a:srgbClr val="FFFF00"/>
                </a:highlight>
              </a:rPr>
              <a:t>immobilize joint above and below injured area </a:t>
            </a:r>
            <a:r>
              <a:rPr lang="en-US" altLang="en-US" dirty="0"/>
              <a:t>to prevent movement</a:t>
            </a:r>
          </a:p>
          <a:p>
            <a:r>
              <a:rPr lang="en-US" altLang="en-US" dirty="0"/>
              <a:t>Should be padded</a:t>
            </a:r>
          </a:p>
          <a:p>
            <a:r>
              <a:rPr lang="en-US" altLang="en-US" dirty="0"/>
              <a:t>Tie in place</a:t>
            </a:r>
          </a:p>
          <a:p>
            <a:r>
              <a:rPr lang="en-US" altLang="en-US" dirty="0"/>
              <a:t>Apply without pressure on affected area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A12A50B7-AC94-4874-BBD9-6C6E379D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Splints </a:t>
            </a:r>
            <a:r>
              <a:rPr lang="en-US" altLang="en-US" sz="2000" i="1"/>
              <a:t>(continued)</a:t>
            </a:r>
            <a:endParaRPr lang="en-US" altLang="en-US" sz="2000"/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E46FFFCD-D6CB-4B0E-B477-51D6787E9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open wound is present, control bleeding before applying splint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Never attempt to reposition bone</a:t>
            </a:r>
          </a:p>
          <a:p>
            <a:r>
              <a:rPr lang="en-US" altLang="en-US" dirty="0"/>
              <a:t>Observe precautions when using pneumatic splint</a:t>
            </a:r>
          </a:p>
          <a:p>
            <a:r>
              <a:rPr lang="en-US" altLang="en-US" dirty="0"/>
              <a:t>Traction splints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49DBF269-B5FE-4677-9436-4EA9DB0C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Splints </a:t>
            </a:r>
            <a:r>
              <a:rPr lang="en-US" altLang="en-US" sz="2000" i="1"/>
              <a:t>(continued)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6C58B770-7F44-4277-ABDB-5722293E0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</p:spPr>
        <p:txBody>
          <a:bodyPr/>
          <a:lstStyle/>
          <a:p>
            <a:r>
              <a:rPr lang="en-US" altLang="en-US" dirty="0"/>
              <a:t>After splint application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Verify that splint is not too tight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Check skin temperature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Check skin color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Note swelling or edema</a:t>
            </a:r>
          </a:p>
          <a:p>
            <a:pPr lvl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A09C58F-904C-4A50-BDBC-EC45E865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17:5 Providing First Aid for Poisoning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431CAC39-A8EB-4BE9-8E95-610E4573179F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Can happen to anyone, at any age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Can be via ingestion, inhalation, injection, skin contact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Poison</a:t>
            </a:r>
          </a:p>
          <a:p>
            <a:pPr lvl="1"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Any substance that causes a harmful reaction to the outside or inside of the body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4CC5477-6CD6-49D4-911C-DE1C0019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Splints </a:t>
            </a:r>
            <a:r>
              <a:rPr lang="en-US" altLang="en-US" sz="2000" i="1"/>
              <a:t>(continued)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7689CCA6-ACFD-48BA-846B-4F43B448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</p:spPr>
        <p:txBody>
          <a:bodyPr/>
          <a:lstStyle/>
          <a:p>
            <a:r>
              <a:rPr lang="en-US" altLang="en-US" dirty="0"/>
              <a:t>After splint application </a:t>
            </a:r>
            <a:r>
              <a:rPr lang="en-US" altLang="en-US" sz="2000" i="1" dirty="0"/>
              <a:t>(continued)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Note numbness or tingling</a:t>
            </a:r>
          </a:p>
          <a:p>
            <a:pPr lvl="1"/>
            <a:r>
              <a:rPr lang="en-US" altLang="en-US" dirty="0">
                <a:highlight>
                  <a:srgbClr val="FFFF00"/>
                </a:highlight>
              </a:rPr>
              <a:t>Check pulse</a:t>
            </a:r>
          </a:p>
          <a:p>
            <a:r>
              <a:rPr lang="en-US" altLang="en-US" dirty="0"/>
              <a:t>If circulation is impaired, immediately loosen the ties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351C60E3-B0DB-4200-AF58-1327BC9A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Slings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B450B2C3-3C98-45E1-99C7-10C4D889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Commercial slings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Triangular bandages </a:t>
            </a:r>
            <a:r>
              <a:rPr lang="en-US" altLang="en-US" dirty="0"/>
              <a:t>used in first aid</a:t>
            </a:r>
          </a:p>
          <a:p>
            <a:r>
              <a:rPr lang="en-US" altLang="en-US" dirty="0"/>
              <a:t>Used to </a:t>
            </a:r>
            <a:r>
              <a:rPr lang="en-US" altLang="en-US" dirty="0">
                <a:highlight>
                  <a:srgbClr val="FFFF00"/>
                </a:highlight>
              </a:rPr>
              <a:t>support arm, hand, forearm, shoulder</a:t>
            </a:r>
          </a:p>
          <a:p>
            <a:r>
              <a:rPr lang="en-US" altLang="en-US" dirty="0"/>
              <a:t>Positioning of sling</a:t>
            </a:r>
          </a:p>
          <a:p>
            <a:r>
              <a:rPr lang="en-US" altLang="en-US" dirty="0"/>
              <a:t>Check circulation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00E7605E-F917-4AD8-A32D-8A50C16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Slings </a:t>
            </a:r>
            <a:r>
              <a:rPr lang="en-US" altLang="en-US" sz="2000" i="1"/>
              <a:t>(continued)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5B52FF95-D454-421D-B3E5-BB039EC9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Limit movement of limb</a:t>
            </a:r>
          </a:p>
          <a:p>
            <a:r>
              <a:rPr lang="en-US" altLang="en-US"/>
              <a:t>If using triangular bandage with knot at neck</a:t>
            </a:r>
          </a:p>
          <a:p>
            <a:pPr lvl="1"/>
            <a:r>
              <a:rPr lang="en-US" altLang="en-US"/>
              <a:t>Check knot placement </a:t>
            </a:r>
          </a:p>
          <a:p>
            <a:pPr lvl="1"/>
            <a:r>
              <a:rPr lang="en-US" altLang="en-US"/>
              <a:t>Use gauze padding under knot </a:t>
            </a:r>
          </a:p>
          <a:p>
            <a:r>
              <a:rPr lang="en-US" altLang="en-US"/>
              <a:t>Considerations for shoulder injury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EF099FE-06F6-48F4-BA0E-7497ED7F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Neck and Spine Injuries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D0D99021-BAFA-4300-A168-FCB9D482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 dangerous types of injuries involving bones and joints</a:t>
            </a:r>
          </a:p>
          <a:p>
            <a:r>
              <a:rPr lang="en-US" altLang="en-US"/>
              <a:t>Avoid moving the patient, which can result in permanent injury or paralysis</a:t>
            </a:r>
          </a:p>
          <a:p>
            <a:r>
              <a:rPr lang="en-US" altLang="en-US"/>
              <a:t>Wait for backboard and adequate help to arrive for transfer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2CA61D0E-6860-444A-8CB7-A367269E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17:10 Providing First Aid for Specific Injuries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CD09A33C-A14E-4412-870D-69903C197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40000"/>
            <a:ext cx="8229600" cy="3586163"/>
          </a:xfrm>
        </p:spPr>
        <p:txBody>
          <a:bodyPr/>
          <a:lstStyle/>
          <a:p>
            <a:r>
              <a:rPr lang="en-US" altLang="en-US"/>
              <a:t>Injuries to specific body parts require special care</a:t>
            </a:r>
          </a:p>
          <a:p>
            <a:r>
              <a:rPr lang="en-US" altLang="en-US"/>
              <a:t>Examples of specific body parts</a:t>
            </a:r>
          </a:p>
          <a:p>
            <a:pPr lvl="1"/>
            <a:r>
              <a:rPr lang="en-US" altLang="en-US"/>
              <a:t>Eyes, ears, nose, brain, chest, abdomen, and genital organs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C01D807D-2628-4623-8977-90D8F7F4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Eye Injuries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53AC5D5-19DA-4696-81F0-E098A19E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Always involves danger of vision loss</a:t>
            </a:r>
          </a:p>
          <a:p>
            <a:r>
              <a:rPr lang="en-US" altLang="en-US"/>
              <a:t>Best to avoid giving major treatment</a:t>
            </a:r>
          </a:p>
          <a:p>
            <a:r>
              <a:rPr lang="en-US" altLang="en-US"/>
              <a:t>Obtaining help of a specialist is priority</a:t>
            </a:r>
          </a:p>
          <a:p>
            <a:r>
              <a:rPr lang="en-US" altLang="en-US"/>
              <a:t>Foreign objects in the eye</a:t>
            </a:r>
          </a:p>
          <a:p>
            <a:r>
              <a:rPr lang="en-US" altLang="en-US"/>
              <a:t>Blows to the eye</a:t>
            </a:r>
          </a:p>
          <a:p>
            <a:r>
              <a:rPr lang="en-US" altLang="en-US"/>
              <a:t>Penetrating injuries that cut eye tissue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FCDCC770-EAD9-44BD-8F31-E576322D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Ear Injuries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A7C19FB4-A4F6-461B-8EE6-50F87906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result in rupture or perforation of eardrum</a:t>
            </a:r>
          </a:p>
          <a:p>
            <a:r>
              <a:rPr lang="en-US" altLang="en-US"/>
              <a:t>Torn or detached tissue</a:t>
            </a:r>
          </a:p>
          <a:p>
            <a:r>
              <a:rPr lang="en-US" altLang="en-US"/>
              <a:t>Ruptured or perforated eardrum</a:t>
            </a:r>
          </a:p>
          <a:p>
            <a:r>
              <a:rPr lang="en-US" altLang="en-US"/>
              <a:t>Clear fluid or blood-tinged fluid draining from ear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37BE2951-BBD4-43FF-BC27-70A5B010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Head or Skull Injuries</a:t>
            </a:r>
          </a:p>
        </p:txBody>
      </p:sp>
      <p:sp>
        <p:nvSpPr>
          <p:cNvPr id="82947" name="Content Placeholder 2">
            <a:extLst>
              <a:ext uri="{FF2B5EF4-FFF2-40B4-BE49-F238E27FC236}">
                <a16:creationId xmlns:a16="http://schemas.microsoft.com/office/drawing/2014/main" id="{ADB9F5E3-21A8-4929-AB85-232FD597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Wounds and blows to head and skull can cause brain injury</a:t>
            </a:r>
          </a:p>
          <a:p>
            <a:r>
              <a:rPr lang="en-US" altLang="en-US"/>
              <a:t>Seek medical help quickly as possible</a:t>
            </a:r>
          </a:p>
          <a:p>
            <a:r>
              <a:rPr lang="en-US" altLang="en-US"/>
              <a:t>Signs and symptoms</a:t>
            </a:r>
          </a:p>
          <a:p>
            <a:r>
              <a:rPr lang="en-US" altLang="en-US"/>
              <a:t>First aid care</a:t>
            </a:r>
          </a:p>
          <a:p>
            <a:r>
              <a:rPr lang="en-US" altLang="en-US"/>
              <a:t>Watch for signs of respiratory distress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CCA09DF6-284E-4974-8EE8-55880842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Nose Injuries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EE717BEE-F4C2-44B1-8848-FA54F022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Nosebleeds (epistaxis) are usually more frightening than serious</a:t>
            </a:r>
          </a:p>
          <a:p>
            <a:r>
              <a:rPr lang="en-US" altLang="en-US"/>
              <a:t>Causes of nosebleeds</a:t>
            </a:r>
          </a:p>
          <a:p>
            <a:r>
              <a:rPr lang="en-US" altLang="en-US"/>
              <a:t>First aid care</a:t>
            </a:r>
          </a:p>
          <a:p>
            <a:r>
              <a:rPr lang="en-US" altLang="en-US"/>
              <a:t>Wear gloves or use a protective barrier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0E165DDE-2EAF-4174-ABFC-F6017FD4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Chest Injuries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59046654-E6A5-4763-B269-36A50B22F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Usually medical emergencies</a:t>
            </a:r>
          </a:p>
          <a:p>
            <a:pPr lvl="1"/>
            <a:r>
              <a:rPr lang="en-US" altLang="en-US"/>
              <a:t>May involve heart, lungs, and major vessels</a:t>
            </a:r>
          </a:p>
          <a:p>
            <a:r>
              <a:rPr lang="en-US" altLang="en-US"/>
              <a:t>Sucking chest wound</a:t>
            </a:r>
          </a:p>
          <a:p>
            <a:r>
              <a:rPr lang="en-US" altLang="en-US"/>
              <a:t>Penetrating injuries to chest</a:t>
            </a:r>
          </a:p>
          <a:p>
            <a:r>
              <a:rPr lang="en-US" altLang="en-US"/>
              <a:t>Crushing chest injuries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EF857C1-5071-4B6F-9C6A-EF0F6883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17:5 Providing First Aid for Poisoning </a:t>
            </a:r>
            <a:r>
              <a:rPr lang="en-US" altLang="en-US" sz="2000" i="1"/>
              <a:t>(continued)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CBD018E9-2ADE-4091-B77E-F73F0A0803E2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Immediate action is needed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Anaphylactic shock is a common reaction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First aid varies depending on type of poison, injury involved, and method of contact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5882D295-1068-4873-A03D-E1EEA753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Abdominal Injuries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42330CC7-CC96-4E7F-99AC-3A94A483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cause damage to internal organs and bleeding in major blood vessels</a:t>
            </a:r>
          </a:p>
          <a:p>
            <a:r>
              <a:rPr lang="en-US" altLang="en-US"/>
              <a:t>Intestines and other abdominal organs may protrude from open wound</a:t>
            </a:r>
          </a:p>
          <a:p>
            <a:r>
              <a:rPr lang="en-US" altLang="en-US"/>
              <a:t>Medical emergency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553294A1-6564-459B-9C95-DB545A9E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Abdominal Injuries </a:t>
            </a:r>
            <a:r>
              <a:rPr lang="en-US" altLang="en-US" sz="2000" i="1"/>
              <a:t>(continued)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CB36054F-74A4-478E-847C-1B729E35A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Bleeding, shock, and damage to organs can be fatal</a:t>
            </a:r>
          </a:p>
          <a:p>
            <a:r>
              <a:rPr lang="en-US" altLang="en-US"/>
              <a:t>Signs and symptoms</a:t>
            </a:r>
          </a:p>
          <a:p>
            <a:r>
              <a:rPr lang="en-US" altLang="en-US"/>
              <a:t>Position victim flat on back</a:t>
            </a:r>
          </a:p>
          <a:p>
            <a:r>
              <a:rPr lang="en-US" altLang="en-US"/>
              <a:t>First aid care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E7345DB5-D290-42B7-A315-5865F748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Injuries to Genital Organs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9ACBAF58-EB4D-4BE5-81E3-82DAE4AA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Result from falls, blows, or explosions</a:t>
            </a:r>
          </a:p>
          <a:p>
            <a:r>
              <a:rPr lang="en-US" altLang="en-US"/>
              <a:t>Zippers catching on genitals, other accidents</a:t>
            </a:r>
          </a:p>
          <a:p>
            <a:r>
              <a:rPr lang="en-US" altLang="en-US"/>
              <a:t>Can cause severe pain, bleeding, and shock</a:t>
            </a:r>
          </a:p>
          <a:p>
            <a:r>
              <a:rPr lang="en-US" altLang="en-US"/>
              <a:t>Wear gloves or use protective barrier</a:t>
            </a:r>
          </a:p>
          <a:p>
            <a:r>
              <a:rPr lang="en-US" altLang="en-US"/>
              <a:t>First aid care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9D47BC18-598E-4E80-96B0-A002EF1C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17:11 Providing First Aid for Sudden Illness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5E7AFC11-808C-49F9-AF11-3DDD311A3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be difficult to determine exact illness being experienced</a:t>
            </a:r>
          </a:p>
          <a:p>
            <a:r>
              <a:rPr lang="en-US" altLang="en-US"/>
              <a:t>Base care on signs and symptoms</a:t>
            </a:r>
          </a:p>
          <a:p>
            <a:r>
              <a:rPr lang="en-US" altLang="en-US"/>
              <a:t>Obtain information from victim if possible</a:t>
            </a:r>
          </a:p>
          <a:p>
            <a:r>
              <a:rPr lang="en-US" altLang="en-US"/>
              <a:t>Look for medical alert bracelets or necklaces or medical cards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>
            <a:extLst>
              <a:ext uri="{FF2B5EF4-FFF2-40B4-BE49-F238E27FC236}">
                <a16:creationId xmlns:a16="http://schemas.microsoft.com/office/drawing/2014/main" id="{6CB2AC77-E126-47D3-A9CE-F2D74DEA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Heart Attack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3D154C5B-2496-447F-8EC2-0CB42178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Also called coronary thrombosis, coronary occlusion, or myocardial infarction</a:t>
            </a:r>
          </a:p>
          <a:p>
            <a:r>
              <a:rPr lang="en-US" altLang="en-US"/>
              <a:t>May occur when one or more coronary arteries is blocked</a:t>
            </a:r>
          </a:p>
          <a:p>
            <a:r>
              <a:rPr lang="en-US" altLang="en-US"/>
              <a:t>If heart attack is severe, victim may die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>
            <a:extLst>
              <a:ext uri="{FF2B5EF4-FFF2-40B4-BE49-F238E27FC236}">
                <a16:creationId xmlns:a16="http://schemas.microsoft.com/office/drawing/2014/main" id="{D8D639F5-849C-4150-8BF2-F6A4DA3C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Heart Attack </a:t>
            </a:r>
            <a:r>
              <a:rPr lang="en-US" altLang="en-US" sz="2000" i="1"/>
              <a:t>(continued)</a:t>
            </a:r>
          </a:p>
        </p:txBody>
      </p:sp>
      <p:sp>
        <p:nvSpPr>
          <p:cNvPr id="91139" name="Content Placeholder 2">
            <a:extLst>
              <a:ext uri="{FF2B5EF4-FFF2-40B4-BE49-F238E27FC236}">
                <a16:creationId xmlns:a16="http://schemas.microsoft.com/office/drawing/2014/main" id="{60DD2205-62A8-4123-A967-6E1D1A4D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heart stops, start CPR</a:t>
            </a:r>
          </a:p>
          <a:p>
            <a:r>
              <a:rPr lang="en-US" altLang="en-US"/>
              <a:t>Signs and symptoms vary based on damage</a:t>
            </a:r>
          </a:p>
          <a:p>
            <a:r>
              <a:rPr lang="en-US" altLang="en-US"/>
              <a:t>Signs and symptoms are often more subtle in women</a:t>
            </a:r>
          </a:p>
          <a:p>
            <a:r>
              <a:rPr lang="en-US" altLang="en-US"/>
              <a:t>First aid care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5770B119-C4E7-40D5-B118-2635D28A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Cerebrovascular Accident or Stroke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CB475912-0A1E-4AC6-AF08-643F76BA9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stroke is also called a cerebrovascular accident (CVA), apoplexy, or cerebral thrombosis</a:t>
            </a:r>
          </a:p>
          <a:p>
            <a:r>
              <a:rPr lang="en-US" altLang="en-US"/>
              <a:t>Caused by clot in a cerebral artery or hemorrhage in blood vessel in brain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004A8342-A497-46FB-805D-EB9C8DDD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Cerebrovascular Accident or Stroke </a:t>
            </a:r>
            <a:r>
              <a:rPr lang="en-US" altLang="en-US" sz="2000" i="1"/>
              <a:t>(continued)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3CA1D082-266B-4D13-A75D-EFBFBFF1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Signs and symptoms: FAST</a:t>
            </a:r>
          </a:p>
          <a:p>
            <a:pPr lvl="1"/>
            <a:r>
              <a:rPr lang="en-US" altLang="en-US"/>
              <a:t>F = face</a:t>
            </a:r>
          </a:p>
          <a:p>
            <a:pPr lvl="1"/>
            <a:r>
              <a:rPr lang="en-US" altLang="en-US"/>
              <a:t>A = arms</a:t>
            </a:r>
          </a:p>
          <a:p>
            <a:pPr lvl="1"/>
            <a:r>
              <a:rPr lang="en-US" altLang="en-US"/>
              <a:t>S = speech</a:t>
            </a:r>
          </a:p>
          <a:p>
            <a:pPr lvl="1"/>
            <a:r>
              <a:rPr lang="en-US" altLang="en-US"/>
              <a:t>T = time</a:t>
            </a:r>
          </a:p>
          <a:p>
            <a:r>
              <a:rPr lang="en-US" altLang="en-US"/>
              <a:t>First aid care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7B0B5129-C74A-4AB1-9BF7-46E09EA6B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031875"/>
          </a:xfrm>
        </p:spPr>
        <p:txBody>
          <a:bodyPr/>
          <a:lstStyle/>
          <a:p>
            <a:pPr eaLnBrk="1" hangingPunct="1"/>
            <a:r>
              <a:rPr lang="en-US" altLang="en-US" sz="4000"/>
              <a:t>Fainting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DB7ADB3E-B531-4573-809B-1A8E38696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</p:spPr>
        <p:txBody>
          <a:bodyPr/>
          <a:lstStyle/>
          <a:p>
            <a:r>
              <a:rPr lang="en-US" altLang="en-US" sz="3000"/>
              <a:t>Temporary reduction in supply of blood to brain</a:t>
            </a:r>
          </a:p>
          <a:p>
            <a:r>
              <a:rPr lang="en-US" altLang="en-US" sz="3000"/>
              <a:t>Early signs and treatment</a:t>
            </a:r>
          </a:p>
          <a:p>
            <a:r>
              <a:rPr lang="en-US" altLang="en-US" sz="3000"/>
              <a:t>If victim loses consciousness, try to prevent injury</a:t>
            </a:r>
          </a:p>
          <a:p>
            <a:r>
              <a:rPr lang="en-US" altLang="en-US" sz="3000"/>
              <a:t>Obtain medical help if recovery is not prompt, there are other injuries, or fainting reoccurs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4260B904-ABC7-4BA5-9A47-7919C957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Convulsion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2C2694AD-FB12-49C8-AC19-DBA0E37E9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Type of seizure</a:t>
            </a:r>
          </a:p>
          <a:p>
            <a:pPr lvl="1"/>
            <a:r>
              <a:rPr lang="en-US" altLang="en-US"/>
              <a:t>Strong involuntary contraction of muscles</a:t>
            </a:r>
          </a:p>
          <a:p>
            <a:r>
              <a:rPr lang="en-US" altLang="en-US"/>
              <a:t>Causes</a:t>
            </a:r>
          </a:p>
          <a:p>
            <a:r>
              <a:rPr lang="en-US" altLang="en-US"/>
              <a:t>Progression of a convulsion</a:t>
            </a:r>
          </a:p>
          <a:p>
            <a:r>
              <a:rPr lang="en-US" altLang="en-US"/>
              <a:t>First aid care is directed at preventing self-injury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E932CF4-0517-4EF6-B7AC-8B414D27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6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Ingestion Poisoning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D9A041BB-2D6E-45F9-B7AA-BE5A5733C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838"/>
            <a:ext cx="8229600" cy="4378325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First objective is to prevent absorption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Call poison control center</a:t>
            </a:r>
            <a:r>
              <a:rPr lang="en-US" altLang="en-US" dirty="0">
                <a:ea typeface="ＭＳ Ｐゴシック" panose="020B0600070205080204" pitchFamily="34" charset="-128"/>
              </a:rPr>
              <a:t> (PCC) or emergency medical services (EMS)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Poison Control Centers - (800) 222-1222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Save label of substance taken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Calculate/estimate amount of substance taken and time consumed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437BF045-B2C2-4668-8247-89E756D4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Diabetic Reactions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EA921CF9-1698-4F5D-BE55-B1AEF68C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Diabetes mellitus</a:t>
            </a:r>
          </a:p>
          <a:p>
            <a:pPr lvl="1"/>
            <a:r>
              <a:rPr lang="en-US" altLang="en-US"/>
              <a:t>Metabolic disorder caused by lack of or insufficient production of insulin</a:t>
            </a:r>
          </a:p>
          <a:p>
            <a:r>
              <a:rPr lang="en-US" altLang="en-US"/>
              <a:t>Diabetic coma (hyperglycemia)</a:t>
            </a:r>
          </a:p>
          <a:p>
            <a:r>
              <a:rPr lang="en-US" altLang="en-US"/>
              <a:t>Insulin shock (hypoglycemia)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96BAE111-94D3-45F2-B91D-C50933F4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Diabetic Reactions </a:t>
            </a:r>
            <a:r>
              <a:rPr lang="en-US" altLang="en-US" sz="2000" i="1"/>
              <a:t>(continued)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F4398CE2-0B2D-4F6B-8E20-251CF73B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Differentiate between diabetic coma and insulin shock and treat accordingly</a:t>
            </a:r>
          </a:p>
          <a:p>
            <a:r>
              <a:rPr lang="en-US" altLang="en-US"/>
              <a:t>Refer to Figure 17-42 in Text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C6D01FB4-5B84-41E5-A468-49294540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17:12 Applying Dressings and Bandages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2AAB4CE9-CED0-4225-BB8B-2A7A2797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Dressing</a:t>
            </a:r>
          </a:p>
          <a:p>
            <a:pPr lvl="1"/>
            <a:r>
              <a:rPr lang="en-US" altLang="en-US"/>
              <a:t>Sterile covering used to control bleeding</a:t>
            </a:r>
          </a:p>
          <a:p>
            <a:pPr lvl="1"/>
            <a:r>
              <a:rPr lang="en-US" altLang="en-US"/>
              <a:t>Materials used in dressings</a:t>
            </a:r>
          </a:p>
          <a:p>
            <a:pPr lvl="1"/>
            <a:r>
              <a:rPr lang="en-US" altLang="en-US"/>
              <a:t>Dressings can be held in place with tape or a bandage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3810B926-4DD4-448C-BE7E-23039522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17:12 Applying Dressings and Bandages </a:t>
            </a:r>
            <a:r>
              <a:rPr lang="en-US" altLang="en-US" sz="2000" i="1"/>
              <a:t>(continued)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A84A6F2E-5794-424C-A9BD-658318847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Bandages</a:t>
            </a:r>
          </a:p>
          <a:p>
            <a:pPr lvl="1"/>
            <a:r>
              <a:rPr lang="en-US" altLang="en-US"/>
              <a:t>Used to hold dressings in place, to secure splints, to support and protect body parts</a:t>
            </a:r>
          </a:p>
          <a:p>
            <a:pPr lvl="1"/>
            <a:r>
              <a:rPr lang="en-US" altLang="en-US"/>
              <a:t>Apply snugly to control bleeding/prevent dressing movement; do not interfere with circulation</a:t>
            </a:r>
          </a:p>
          <a:p>
            <a:pPr lvl="1"/>
            <a:r>
              <a:rPr lang="en-US" altLang="en-US"/>
              <a:t>Types include roller gauze, triangular, elastic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94762091-83C3-4C56-B0F3-5A67F02C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17:12 Applying Dressings and Bandages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D055461B-61ED-4BE1-B4F1-A7B6DEDF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r>
              <a:rPr lang="en-US" altLang="en-US"/>
              <a:t>Method used to wrap bandage depends on body part (refer to Procedure 17:12 in Text)</a:t>
            </a:r>
          </a:p>
          <a:p>
            <a:pPr lvl="1"/>
            <a:r>
              <a:rPr lang="en-US" altLang="en-US"/>
              <a:t>Spiral</a:t>
            </a:r>
          </a:p>
          <a:p>
            <a:pPr lvl="1"/>
            <a:r>
              <a:rPr lang="en-US" altLang="en-US"/>
              <a:t>Figure-eight for joints</a:t>
            </a:r>
          </a:p>
          <a:p>
            <a:pPr lvl="1"/>
            <a:r>
              <a:rPr lang="en-US" altLang="en-US"/>
              <a:t>Recurrent or finger wrap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7CF6F75B-77D5-44ED-88A4-29F4E7B5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17:12 Applying Dressings and Bandages </a:t>
            </a:r>
            <a:r>
              <a:rPr lang="en-US" altLang="en-US" sz="2000" i="1"/>
              <a:t>(continued)</a:t>
            </a:r>
            <a:endParaRPr lang="en-US" altLang="en-US" sz="4000"/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CCE2440E-346D-4956-9B10-823B3FD4C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Signs of poor or impaired circulation</a:t>
            </a:r>
          </a:p>
          <a:p>
            <a:pPr lvl="1"/>
            <a:r>
              <a:rPr lang="en-US" altLang="en-US"/>
              <a:t>Swelling or edema</a:t>
            </a:r>
          </a:p>
          <a:p>
            <a:pPr lvl="1"/>
            <a:r>
              <a:rPr lang="en-US" altLang="en-US"/>
              <a:t>Pale or cyanotic color</a:t>
            </a:r>
          </a:p>
          <a:p>
            <a:pPr lvl="1"/>
            <a:r>
              <a:rPr lang="en-US" altLang="en-US"/>
              <a:t>Coldness to touch</a:t>
            </a:r>
          </a:p>
          <a:p>
            <a:pPr lvl="1"/>
            <a:r>
              <a:rPr lang="en-US" altLang="en-US"/>
              <a:t>Numbness or tingling</a:t>
            </a:r>
          </a:p>
          <a:p>
            <a:r>
              <a:rPr lang="en-US" altLang="en-US"/>
              <a:t>Check nail bed circulation for bandages on hand, arm, leg, or foot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4F8454A-756D-431A-B0DF-B438089A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52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Ingestion Poisoning </a:t>
            </a:r>
            <a:r>
              <a:rPr lang="en-US" altLang="en-US" sz="2000" i="1"/>
              <a:t>(continued)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7D23FCF-59A5-4418-999F-8598C077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08225"/>
            <a:ext cx="8229600" cy="3817938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If victim vomits, save sample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If PCC recommends vomiting</a:t>
            </a:r>
            <a:r>
              <a:rPr lang="en-US" altLang="en-US" dirty="0">
                <a:ea typeface="ＭＳ Ｐゴシック" panose="020B0600070205080204" pitchFamily="34" charset="-128"/>
              </a:rPr>
              <a:t>, induce vomiting</a:t>
            </a:r>
          </a:p>
          <a:p>
            <a:pPr>
              <a:defRPr/>
            </a:pPr>
            <a:r>
              <a:rPr lang="en-US" altLang="en-US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Activated charcoal</a:t>
            </a:r>
            <a:r>
              <a:rPr lang="en-US" altLang="en-US" dirty="0">
                <a:ea typeface="ＭＳ Ｐゴシック" panose="020B0600070205080204" pitchFamily="34" charset="-128"/>
              </a:rPr>
              <a:t> may be recommended to bind to poison and halt absorption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Only give to victims who are conscious and can swallow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21882</TotalTime>
  <Words>2857</Words>
  <Application>Microsoft Office PowerPoint</Application>
  <PresentationFormat>On-screen Show (4:3)</PresentationFormat>
  <Paragraphs>455</Paragraphs>
  <Slides>85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Constantia</vt:lpstr>
      <vt:lpstr>Wingdings 2</vt:lpstr>
      <vt:lpstr>Office Theme</vt:lpstr>
      <vt:lpstr>Flow</vt:lpstr>
      <vt:lpstr>Chapter 17</vt:lpstr>
      <vt:lpstr>17:1 Providing First Aid</vt:lpstr>
      <vt:lpstr>Basic Principles of First Aid</vt:lpstr>
      <vt:lpstr>Basic Principles of First Aid (continued)</vt:lpstr>
      <vt:lpstr>Summary</vt:lpstr>
      <vt:lpstr>17:5 Providing First Aid for Poisoning</vt:lpstr>
      <vt:lpstr>17:5 Providing First Aid for Poisoning (continued)</vt:lpstr>
      <vt:lpstr>Ingestion Poisoning</vt:lpstr>
      <vt:lpstr>Ingestion Poisoning (continued)</vt:lpstr>
      <vt:lpstr>Inhalation Poisoning</vt:lpstr>
      <vt:lpstr>Contact Poisoning</vt:lpstr>
      <vt:lpstr>Contact Poisoning (continued)</vt:lpstr>
      <vt:lpstr>Injection Poisoning</vt:lpstr>
      <vt:lpstr>Injection Poisoning (continued)</vt:lpstr>
      <vt:lpstr>Injection Poisoning (continued)</vt:lpstr>
      <vt:lpstr>17:3 Providing First Aid for Bleeding and Wounds</vt:lpstr>
      <vt:lpstr>Controlling Bleeding</vt:lpstr>
      <vt:lpstr>Controlling Bleeding (continued)</vt:lpstr>
      <vt:lpstr>Minor Wounds</vt:lpstr>
      <vt:lpstr>Controlling Bleeding (continued)</vt:lpstr>
      <vt:lpstr>Types of Open Wounds – Pg. 14-12</vt:lpstr>
      <vt:lpstr>Steps to control bleeding</vt:lpstr>
      <vt:lpstr>Minor Wounds (continued)</vt:lpstr>
      <vt:lpstr>Closed Wounds (continued)</vt:lpstr>
      <vt:lpstr>17:4 Providing First Aid for Shock</vt:lpstr>
      <vt:lpstr>Causes of Shock</vt:lpstr>
      <vt:lpstr>Signs and Symptoms</vt:lpstr>
      <vt:lpstr>Signs and Symptoms (continued)</vt:lpstr>
      <vt:lpstr>Treatment for Shock</vt:lpstr>
      <vt:lpstr>Treatment for Shock (continued)</vt:lpstr>
      <vt:lpstr>17:6 Providing First Aid for Burns</vt:lpstr>
      <vt:lpstr>PowerPoint Presentation</vt:lpstr>
      <vt:lpstr>Rule of 9s</vt:lpstr>
      <vt:lpstr>PowerPoint Presentation</vt:lpstr>
      <vt:lpstr>PowerPoint Presentation</vt:lpstr>
      <vt:lpstr>Treatment</vt:lpstr>
      <vt:lpstr>Treatment (continued)</vt:lpstr>
      <vt:lpstr>Treatment (continued)</vt:lpstr>
      <vt:lpstr>PowerPoint Presentation</vt:lpstr>
      <vt:lpstr>PowerPoint Presentation</vt:lpstr>
      <vt:lpstr>PowerPoint Presentation</vt:lpstr>
      <vt:lpstr>17:7 Providing First Aid for Heat Exposure</vt:lpstr>
      <vt:lpstr>17:7 Providing First Aid for Heat Exposure (continued)</vt:lpstr>
      <vt:lpstr>17:7 Providing First Aid for Heat Exposure (continued)</vt:lpstr>
      <vt:lpstr>17:7 Providing First Aid for Heat Exposure (continued)</vt:lpstr>
      <vt:lpstr>17:7 Providing First Aid for Heat Exposure (continued)</vt:lpstr>
      <vt:lpstr>17:8 Providing First Aid for Cold Exposure</vt:lpstr>
      <vt:lpstr>17:8 Providing First Aid for Cold Exposure (continued)</vt:lpstr>
      <vt:lpstr>17:8 Providing First Aid for Cold Exposure (continued)</vt:lpstr>
      <vt:lpstr>17:8 Providing First Aid for Cold Exposure (continued)</vt:lpstr>
      <vt:lpstr>17:9 Providing First Aid for Bone and Joint Injuries</vt:lpstr>
      <vt:lpstr>Fractures</vt:lpstr>
      <vt:lpstr>Dislocations</vt:lpstr>
      <vt:lpstr>Sprains - Ligaments</vt:lpstr>
      <vt:lpstr>Strains - Muscle</vt:lpstr>
      <vt:lpstr>Splints</vt:lpstr>
      <vt:lpstr>Splints (continued)</vt:lpstr>
      <vt:lpstr>Splints (continued)</vt:lpstr>
      <vt:lpstr>Splints (continued)</vt:lpstr>
      <vt:lpstr>Splints (continued)</vt:lpstr>
      <vt:lpstr>Slings</vt:lpstr>
      <vt:lpstr>Slings (continued)</vt:lpstr>
      <vt:lpstr>Neck and Spine Injuries</vt:lpstr>
      <vt:lpstr>17:10 Providing First Aid for Specific Injuries</vt:lpstr>
      <vt:lpstr>Eye Injuries</vt:lpstr>
      <vt:lpstr>Ear Injuries</vt:lpstr>
      <vt:lpstr>Head or Skull Injuries</vt:lpstr>
      <vt:lpstr>Nose Injuries</vt:lpstr>
      <vt:lpstr>Chest Injuries</vt:lpstr>
      <vt:lpstr>Abdominal Injuries</vt:lpstr>
      <vt:lpstr>Abdominal Injuries (continued)</vt:lpstr>
      <vt:lpstr>Injuries to Genital Organs</vt:lpstr>
      <vt:lpstr>17:11 Providing First Aid for Sudden Illness</vt:lpstr>
      <vt:lpstr>Heart Attack</vt:lpstr>
      <vt:lpstr>Heart Attack (continued)</vt:lpstr>
      <vt:lpstr>Cerebrovascular Accident or Stroke</vt:lpstr>
      <vt:lpstr>Cerebrovascular Accident or Stroke (continued)</vt:lpstr>
      <vt:lpstr>Fainting</vt:lpstr>
      <vt:lpstr>Convulsion</vt:lpstr>
      <vt:lpstr>Diabetic Reactions</vt:lpstr>
      <vt:lpstr>Diabetic Reactions (continued)</vt:lpstr>
      <vt:lpstr>17:12 Applying Dressings and Bandages</vt:lpstr>
      <vt:lpstr>17:12 Applying Dressings and Bandages (continued)</vt:lpstr>
      <vt:lpstr>17:12 Applying Dressings and Bandages (continued)</vt:lpstr>
      <vt:lpstr>17:12 Applying Dressings and Bandages (continued)</vt:lpstr>
    </vt:vector>
  </TitlesOfParts>
  <Company>S4carlisle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boopathy</dc:creator>
  <cp:lastModifiedBy>Derek Sobczak</cp:lastModifiedBy>
  <cp:revision>103</cp:revision>
  <cp:lastPrinted>2017-10-31T15:47:32Z</cp:lastPrinted>
  <dcterms:created xsi:type="dcterms:W3CDTF">2013-06-04T05:56:21Z</dcterms:created>
  <dcterms:modified xsi:type="dcterms:W3CDTF">2019-10-18T13:42:07Z</dcterms:modified>
</cp:coreProperties>
</file>