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8" r:id="rId2"/>
  </p:sldMasterIdLst>
  <p:notesMasterIdLst>
    <p:notesMasterId r:id="rId58"/>
  </p:notesMasterIdLst>
  <p:handoutMasterIdLst>
    <p:handoutMasterId r:id="rId59"/>
  </p:handoutMasterIdLst>
  <p:sldIdLst>
    <p:sldId id="256" r:id="rId3"/>
    <p:sldId id="257" r:id="rId4"/>
    <p:sldId id="275" r:id="rId5"/>
    <p:sldId id="310" r:id="rId6"/>
    <p:sldId id="311" r:id="rId7"/>
    <p:sldId id="313" r:id="rId8"/>
    <p:sldId id="271" r:id="rId9"/>
    <p:sldId id="274" r:id="rId10"/>
    <p:sldId id="312" r:id="rId11"/>
    <p:sldId id="307" r:id="rId12"/>
    <p:sldId id="309" r:id="rId13"/>
    <p:sldId id="272" r:id="rId14"/>
    <p:sldId id="273" r:id="rId15"/>
    <p:sldId id="260" r:id="rId16"/>
    <p:sldId id="261" r:id="rId17"/>
    <p:sldId id="262" r:id="rId18"/>
    <p:sldId id="263" r:id="rId19"/>
    <p:sldId id="276" r:id="rId20"/>
    <p:sldId id="277" r:id="rId21"/>
    <p:sldId id="278" r:id="rId22"/>
    <p:sldId id="279" r:id="rId23"/>
    <p:sldId id="280" r:id="rId24"/>
    <p:sldId id="281" r:id="rId25"/>
    <p:sldId id="290" r:id="rId26"/>
    <p:sldId id="282" r:id="rId27"/>
    <p:sldId id="283" r:id="rId28"/>
    <p:sldId id="264" r:id="rId29"/>
    <p:sldId id="265" r:id="rId30"/>
    <p:sldId id="266" r:id="rId31"/>
    <p:sldId id="284" r:id="rId32"/>
    <p:sldId id="285" r:id="rId33"/>
    <p:sldId id="286" r:id="rId34"/>
    <p:sldId id="287" r:id="rId35"/>
    <p:sldId id="267" r:id="rId36"/>
    <p:sldId id="288" r:id="rId37"/>
    <p:sldId id="268" r:id="rId38"/>
    <p:sldId id="289" r:id="rId39"/>
    <p:sldId id="291" r:id="rId40"/>
    <p:sldId id="292" r:id="rId41"/>
    <p:sldId id="293" r:id="rId42"/>
    <p:sldId id="294" r:id="rId43"/>
    <p:sldId id="295" r:id="rId44"/>
    <p:sldId id="296" r:id="rId45"/>
    <p:sldId id="297" r:id="rId46"/>
    <p:sldId id="298" r:id="rId47"/>
    <p:sldId id="299" r:id="rId48"/>
    <p:sldId id="300" r:id="rId49"/>
    <p:sldId id="306" r:id="rId50"/>
    <p:sldId id="304" r:id="rId51"/>
    <p:sldId id="301" r:id="rId52"/>
    <p:sldId id="302" r:id="rId53"/>
    <p:sldId id="303" r:id="rId54"/>
    <p:sldId id="305" r:id="rId55"/>
    <p:sldId id="314" r:id="rId56"/>
    <p:sldId id="26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045E50-65F1-480C-97EB-A0C059CD17C3}" type="datetimeFigureOut">
              <a:rPr lang="en-US" smtClean="0"/>
              <a:t>10/7/2019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B43572-94EF-4948-852B-92B0E4052CD3}" type="slidenum">
              <a:rPr lang="en-US" smtClean="0"/>
              <a:t>‹#›</a:t>
            </a:fld>
            <a:endParaRPr lang="en-US"/>
          </a:p>
        </p:txBody>
      </p:sp>
    </p:spTree>
    <p:extLst>
      <p:ext uri="{BB962C8B-B14F-4D97-AF65-F5344CB8AC3E}">
        <p14:creationId xmlns:p14="http://schemas.microsoft.com/office/powerpoint/2010/main" val="2798163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F21E2-97B0-41A0-9CDD-F26CD2454228}"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53DE6-9563-49EE-AA05-8EE3D2CF5E1E}" type="slidenum">
              <a:rPr lang="en-US" smtClean="0"/>
              <a:pPr/>
              <a:t>‹#›</a:t>
            </a:fld>
            <a:endParaRPr lang="en-US" dirty="0"/>
          </a:p>
        </p:txBody>
      </p:sp>
    </p:spTree>
    <p:extLst>
      <p:ext uri="{BB962C8B-B14F-4D97-AF65-F5344CB8AC3E}">
        <p14:creationId xmlns:p14="http://schemas.microsoft.com/office/powerpoint/2010/main" val="102416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1</a:t>
            </a:fld>
            <a:endParaRPr lang="en-US" dirty="0"/>
          </a:p>
        </p:txBody>
      </p:sp>
    </p:spTree>
    <p:extLst>
      <p:ext uri="{BB962C8B-B14F-4D97-AF65-F5344CB8AC3E}">
        <p14:creationId xmlns:p14="http://schemas.microsoft.com/office/powerpoint/2010/main" val="355604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53DE6-9563-49EE-AA05-8EE3D2CF5E1E}" type="slidenum">
              <a:rPr lang="en-US" smtClean="0"/>
              <a:pPr/>
              <a:t>34</a:t>
            </a:fld>
            <a:endParaRPr lang="en-US" dirty="0"/>
          </a:p>
        </p:txBody>
      </p:sp>
    </p:spTree>
    <p:extLst>
      <p:ext uri="{BB962C8B-B14F-4D97-AF65-F5344CB8AC3E}">
        <p14:creationId xmlns:p14="http://schemas.microsoft.com/office/powerpoint/2010/main" val="12283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478</a:t>
            </a:r>
          </a:p>
        </p:txBody>
      </p:sp>
      <p:sp>
        <p:nvSpPr>
          <p:cNvPr id="4" name="Slide Number Placeholder 3"/>
          <p:cNvSpPr>
            <a:spLocks noGrp="1"/>
          </p:cNvSpPr>
          <p:nvPr>
            <p:ph type="sldNum" sz="quarter" idx="10"/>
          </p:nvPr>
        </p:nvSpPr>
        <p:spPr/>
        <p:txBody>
          <a:bodyPr/>
          <a:lstStyle/>
          <a:p>
            <a:fld id="{FEB53DE6-9563-49EE-AA05-8EE3D2CF5E1E}" type="slidenum">
              <a:rPr lang="en-US" smtClean="0"/>
              <a:pPr/>
              <a:t>35</a:t>
            </a:fld>
            <a:endParaRPr lang="en-US" dirty="0"/>
          </a:p>
        </p:txBody>
      </p:sp>
    </p:spTree>
    <p:extLst>
      <p:ext uri="{BB962C8B-B14F-4D97-AF65-F5344CB8AC3E}">
        <p14:creationId xmlns:p14="http://schemas.microsoft.com/office/powerpoint/2010/main" val="98509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53DE6-9563-49EE-AA05-8EE3D2CF5E1E}" type="slidenum">
              <a:rPr lang="en-US" smtClean="0"/>
              <a:pPr/>
              <a:t>36</a:t>
            </a:fld>
            <a:endParaRPr lang="en-US" dirty="0"/>
          </a:p>
        </p:txBody>
      </p:sp>
    </p:spTree>
    <p:extLst>
      <p:ext uri="{BB962C8B-B14F-4D97-AF65-F5344CB8AC3E}">
        <p14:creationId xmlns:p14="http://schemas.microsoft.com/office/powerpoint/2010/main" val="194814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53DE6-9563-49EE-AA05-8EE3D2CF5E1E}" type="slidenum">
              <a:rPr lang="en-US" smtClean="0"/>
              <a:pPr/>
              <a:t>55</a:t>
            </a:fld>
            <a:endParaRPr lang="en-US" dirty="0"/>
          </a:p>
        </p:txBody>
      </p:sp>
    </p:spTree>
    <p:extLst>
      <p:ext uri="{BB962C8B-B14F-4D97-AF65-F5344CB8AC3E}">
        <p14:creationId xmlns:p14="http://schemas.microsoft.com/office/powerpoint/2010/main" val="28424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2</a:t>
            </a:fld>
            <a:endParaRPr lang="en-US" dirty="0"/>
          </a:p>
        </p:txBody>
      </p:sp>
    </p:spTree>
    <p:extLst>
      <p:ext uri="{BB962C8B-B14F-4D97-AF65-F5344CB8AC3E}">
        <p14:creationId xmlns:p14="http://schemas.microsoft.com/office/powerpoint/2010/main" val="158818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14</a:t>
            </a:fld>
            <a:endParaRPr lang="en-US" dirty="0"/>
          </a:p>
        </p:txBody>
      </p:sp>
    </p:spTree>
    <p:extLst>
      <p:ext uri="{BB962C8B-B14F-4D97-AF65-F5344CB8AC3E}">
        <p14:creationId xmlns:p14="http://schemas.microsoft.com/office/powerpoint/2010/main" val="401320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15</a:t>
            </a:fld>
            <a:endParaRPr lang="en-US" dirty="0"/>
          </a:p>
        </p:txBody>
      </p:sp>
    </p:spTree>
    <p:extLst>
      <p:ext uri="{BB962C8B-B14F-4D97-AF65-F5344CB8AC3E}">
        <p14:creationId xmlns:p14="http://schemas.microsoft.com/office/powerpoint/2010/main" val="257767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16</a:t>
            </a:fld>
            <a:endParaRPr lang="en-US" dirty="0"/>
          </a:p>
        </p:txBody>
      </p:sp>
    </p:spTree>
    <p:extLst>
      <p:ext uri="{BB962C8B-B14F-4D97-AF65-F5344CB8AC3E}">
        <p14:creationId xmlns:p14="http://schemas.microsoft.com/office/powerpoint/2010/main" val="186222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17</a:t>
            </a:fld>
            <a:endParaRPr lang="en-US" dirty="0"/>
          </a:p>
        </p:txBody>
      </p:sp>
    </p:spTree>
    <p:extLst>
      <p:ext uri="{BB962C8B-B14F-4D97-AF65-F5344CB8AC3E}">
        <p14:creationId xmlns:p14="http://schemas.microsoft.com/office/powerpoint/2010/main" val="299139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27</a:t>
            </a:fld>
            <a:endParaRPr lang="en-US" dirty="0"/>
          </a:p>
        </p:txBody>
      </p:sp>
    </p:spTree>
    <p:extLst>
      <p:ext uri="{BB962C8B-B14F-4D97-AF65-F5344CB8AC3E}">
        <p14:creationId xmlns:p14="http://schemas.microsoft.com/office/powerpoint/2010/main" val="235713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28</a:t>
            </a:fld>
            <a:endParaRPr lang="en-US" dirty="0"/>
          </a:p>
        </p:txBody>
      </p:sp>
    </p:spTree>
    <p:extLst>
      <p:ext uri="{BB962C8B-B14F-4D97-AF65-F5344CB8AC3E}">
        <p14:creationId xmlns:p14="http://schemas.microsoft.com/office/powerpoint/2010/main" val="394099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3DE6-9563-49EE-AA05-8EE3D2CF5E1E}" type="slidenum">
              <a:rPr lang="en-US" smtClean="0"/>
              <a:pPr/>
              <a:t>29</a:t>
            </a:fld>
            <a:endParaRPr lang="en-US" dirty="0"/>
          </a:p>
        </p:txBody>
      </p:sp>
    </p:spTree>
    <p:extLst>
      <p:ext uri="{BB962C8B-B14F-4D97-AF65-F5344CB8AC3E}">
        <p14:creationId xmlns:p14="http://schemas.microsoft.com/office/powerpoint/2010/main" val="334871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en-US"/>
              <a:t>Click to edit Master title style</a:t>
            </a:r>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B890FA69-EF62-454F-8568-F5E4C82B486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B890FA69-EF62-454F-8568-F5E4C82B48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90FA69-EF62-454F-8568-F5E4C82B486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9" name="Slide Number Placeholder 8"/>
          <p:cNvSpPr>
            <a:spLocks noGrp="1"/>
          </p:cNvSpPr>
          <p:nvPr>
            <p:ph type="sldNum" sz="quarter" idx="11"/>
          </p:nvPr>
        </p:nvSpPr>
        <p:spPr/>
        <p:txBody>
          <a:bodyPr/>
          <a:lstStyle/>
          <a:p>
            <a:fld id="{B890FA69-EF62-454F-8568-F5E4C82B48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CC0F8F4-4DF7-40A4-AA96-649A81552883}" type="datetimeFigureOut">
              <a:rPr lang="en-US" smtClean="0"/>
              <a:pPr/>
              <a:t>10/7/2019</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B890FA69-EF62-454F-8568-F5E4C82B4869}" type="slidenum">
              <a:rPr lang="en-US" smtClean="0"/>
              <a:pPr/>
              <a:t>‹#›</a:t>
            </a:fld>
            <a:endParaRPr lang="en-US" dirty="0"/>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ECC0F8F4-4DF7-40A4-AA96-649A81552883}" type="datetimeFigureOut">
              <a:rPr lang="en-US" smtClean="0"/>
              <a:pPr/>
              <a:t>10/7/2019</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B890FA69-EF62-454F-8568-F5E4C82B4869}" type="slidenum">
              <a:rPr lang="en-US" smtClean="0"/>
              <a:pPr/>
              <a:t>‹#›</a:t>
            </a:fld>
            <a:endParaRPr lang="en-US" dirty="0"/>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ECC0F8F4-4DF7-40A4-AA96-649A81552883}" type="datetimeFigureOut">
              <a:rPr lang="en-US" smtClean="0"/>
              <a:pPr/>
              <a:t>10/7/2019</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B890FA69-EF62-454F-8568-F5E4C82B4869}"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ECC0F8F4-4DF7-40A4-AA96-649A81552883}" type="datetimeFigureOut">
              <a:rPr lang="en-US" smtClean="0"/>
              <a:pPr/>
              <a:t>10/7/2019</a:t>
            </a:fld>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ECC0F8F4-4DF7-40A4-AA96-649A81552883}" type="datetimeFigureOut">
              <a:rPr lang="en-US" smtClean="0"/>
              <a:pPr/>
              <a:t>10/7/2019</a:t>
            </a:fld>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ECC0F8F4-4DF7-40A4-AA96-649A81552883}" type="datetimeFigureOut">
              <a:rPr lang="en-US" smtClean="0"/>
              <a:pPr/>
              <a:t>10/7/2019</a:t>
            </a:fld>
            <a:endParaRPr lang="en-US" dirty="0"/>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B890FA69-EF62-454F-8568-F5E4C82B486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ECC0F8F4-4DF7-40A4-AA96-649A81552883}" type="datetimeFigureOut">
              <a:rPr lang="en-US" smtClean="0"/>
              <a:pPr/>
              <a:t>10/7/2019</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B890FA69-EF62-454F-8568-F5E4C82B486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ECC0F8F4-4DF7-40A4-AA96-649A81552883}" type="datetimeFigureOut">
              <a:rPr lang="en-US" smtClean="0"/>
              <a:pPr/>
              <a:t>10/7/2019</a:t>
            </a:fld>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B890FA69-EF62-454F-8568-F5E4C82B48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44" name="CorrectBarGroup"/>
          <p:cNvGrpSpPr/>
          <p:nvPr userDrawn="1"/>
        </p:nvGrpSpPr>
        <p:grpSpPr>
          <a:xfrm>
            <a:off x="1270000" y="3175000"/>
            <a:ext cx="2667000" cy="2540000"/>
            <a:chOff x="1270000" y="3175000"/>
            <a:chExt cx="2667000" cy="2540000"/>
          </a:xfrm>
        </p:grpSpPr>
        <p:sp>
          <p:nvSpPr>
            <p:cNvPr id="12"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PercentLabelGroup"/>
          <p:cNvGrpSpPr/>
          <p:nvPr userDrawn="1"/>
        </p:nvGrpSpPr>
        <p:grpSpPr>
          <a:xfrm>
            <a:off x="1270000" y="1270000"/>
            <a:ext cx="7429500" cy="317500"/>
            <a:chOff x="1270000" y="1270000"/>
            <a:chExt cx="7429500" cy="317500"/>
          </a:xfrm>
        </p:grpSpPr>
        <p:sp>
          <p:nvSpPr>
            <p:cNvPr id="11"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6"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9"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4"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7"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45" name="IncorrectBarGroup"/>
          <p:cNvGrpSpPr/>
          <p:nvPr userDrawn="1"/>
        </p:nvGrpSpPr>
        <p:grpSpPr>
          <a:xfrm>
            <a:off x="4445000" y="1905000"/>
            <a:ext cx="4254500" cy="3810000"/>
            <a:chOff x="4445000" y="1905000"/>
            <a:chExt cx="4254500" cy="3810000"/>
          </a:xfrm>
        </p:grpSpPr>
        <p:sp>
          <p:nvSpPr>
            <p:cNvPr id="20"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XLabelGroup"/>
          <p:cNvGrpSpPr/>
          <p:nvPr userDrawn="1"/>
        </p:nvGrpSpPr>
        <p:grpSpPr>
          <a:xfrm>
            <a:off x="1270000" y="5842000"/>
            <a:ext cx="7429500" cy="317500"/>
            <a:chOff x="1270000" y="5842000"/>
            <a:chExt cx="7429500" cy="317500"/>
          </a:xfrm>
        </p:grpSpPr>
        <p:sp>
          <p:nvSpPr>
            <p:cNvPr id="15"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8"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21"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26"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9"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43" name="AxisLineGroup"/>
          <p:cNvGrpSpPr/>
          <p:nvPr userDrawn="1"/>
        </p:nvGrpSpPr>
        <p:grpSpPr>
          <a:xfrm>
            <a:off x="889000" y="1587500"/>
            <a:ext cx="8001000" cy="4127500"/>
            <a:chOff x="889000" y="1587500"/>
            <a:chExt cx="8001000" cy="4127500"/>
          </a:xfrm>
        </p:grpSpPr>
        <p:cxnSp>
          <p:nvCxnSpPr>
            <p:cNvPr id="30"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YLabelGroup"/>
          <p:cNvGrpSpPr/>
          <p:nvPr userDrawn="1"/>
        </p:nvGrpSpPr>
        <p:grpSpPr>
          <a:xfrm>
            <a:off x="254000" y="1841500"/>
            <a:ext cx="762000" cy="3937000"/>
            <a:chOff x="254000" y="1841500"/>
            <a:chExt cx="762000" cy="3937000"/>
          </a:xfrm>
        </p:grpSpPr>
        <p:sp>
          <p:nvSpPr>
            <p:cNvPr id="33"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35"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7"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9"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10/7/2019</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www.orthopaedicsone.com/display/Clerkship/What+is+a+stress+fracture" TargetMode="External"/><Relationship Id="rId2" Type="http://schemas.openxmlformats.org/officeDocument/2006/relationships/image" Target="../media/image48.bmp"/><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Health Maintenance Practices</a:t>
            </a:r>
          </a:p>
        </p:txBody>
      </p:sp>
      <p:sp>
        <p:nvSpPr>
          <p:cNvPr id="3" name="Subtitle 2"/>
          <p:cNvSpPr>
            <a:spLocks noGrp="1"/>
          </p:cNvSpPr>
          <p:nvPr>
            <p:ph type="subTitle" idx="1"/>
          </p:nvPr>
        </p:nvSpPr>
        <p:spPr/>
        <p:txBody>
          <a:bodyPr/>
          <a:lstStyle/>
          <a:p>
            <a:r>
              <a:rPr lang="en-US" dirty="0"/>
              <a:t>Angie Guggino, MS, ATC, LAT</a:t>
            </a:r>
          </a:p>
        </p:txBody>
      </p:sp>
      <p:pic>
        <p:nvPicPr>
          <p:cNvPr id="4" name="Picture 3" descr="Picture1.jpg"/>
          <p:cNvPicPr>
            <a:picLocks noChangeAspect="1"/>
          </p:cNvPicPr>
          <p:nvPr/>
        </p:nvPicPr>
        <p:blipFill>
          <a:blip r:embed="rId3" cstate="print"/>
          <a:stretch>
            <a:fillRect/>
          </a:stretch>
        </p:blipFill>
        <p:spPr>
          <a:xfrm>
            <a:off x="3657600" y="609600"/>
            <a:ext cx="1578864" cy="1816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2920903"/>
              </p:ext>
            </p:extLst>
          </p:nvPr>
        </p:nvGraphicFramePr>
        <p:xfrm>
          <a:off x="1066800" y="685800"/>
          <a:ext cx="6629400" cy="5257800"/>
        </p:xfrm>
        <a:graphic>
          <a:graphicData uri="http://schemas.openxmlformats.org/drawingml/2006/table">
            <a:tbl>
              <a:tblPr/>
              <a:tblGrid>
                <a:gridCol w="990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1051560">
                <a:tc>
                  <a:txBody>
                    <a:bodyPr/>
                    <a:lstStyle/>
                    <a:p>
                      <a:pPr algn="ctr"/>
                      <a:r>
                        <a:rPr lang="en-US" sz="1000" b="1" u="sng" dirty="0"/>
                        <a:t>Year</a:t>
                      </a:r>
                    </a:p>
                    <a:p>
                      <a:pPr algn="ctr"/>
                      <a:endParaRPr lang="en-US" sz="1000" b="1" u="sng" dirty="0"/>
                    </a:p>
                  </a:txBody>
                  <a:tcPr marL="50800" marR="50800" marT="25400" marB="25400" anchor="b">
                    <a:lnL>
                      <a:noFill/>
                    </a:lnL>
                    <a:lnR>
                      <a:noFill/>
                    </a:lnR>
                    <a:lnT>
                      <a:noFill/>
                    </a:lnT>
                    <a:lnB>
                      <a:noFill/>
                    </a:lnB>
                    <a:solidFill>
                      <a:srgbClr val="FFFF00"/>
                    </a:solidFill>
                  </a:tcPr>
                </a:tc>
                <a:tc>
                  <a:txBody>
                    <a:bodyPr/>
                    <a:lstStyle/>
                    <a:p>
                      <a:pPr algn="ctr"/>
                      <a:r>
                        <a:rPr lang="en-US" sz="1000" b="1" u="sng" dirty="0"/>
                        <a:t>Tuberculosis</a:t>
                      </a:r>
                      <a:r>
                        <a:rPr lang="en-US" sz="1000" b="1" u="sng" baseline="0" dirty="0"/>
                        <a:t> all forms</a:t>
                      </a:r>
                      <a:endParaRPr lang="en-US" sz="1000" b="1" u="sng" dirty="0"/>
                    </a:p>
                  </a:txBody>
                  <a:tcPr marL="50800" marR="50800" marT="25400" marB="25400" anchor="b">
                    <a:lnL>
                      <a:noFill/>
                    </a:lnL>
                    <a:lnR>
                      <a:noFill/>
                    </a:lnR>
                    <a:lnT>
                      <a:noFill/>
                    </a:lnT>
                    <a:lnB>
                      <a:noFill/>
                    </a:lnB>
                    <a:solidFill>
                      <a:srgbClr val="FFFF00"/>
                    </a:solidFill>
                  </a:tcPr>
                </a:tc>
                <a:tc>
                  <a:txBody>
                    <a:bodyPr/>
                    <a:lstStyle/>
                    <a:p>
                      <a:pPr algn="ctr"/>
                      <a:r>
                        <a:rPr lang="en-US" sz="1000" b="1" u="sng" dirty="0"/>
                        <a:t>cancer</a:t>
                      </a:r>
                    </a:p>
                  </a:txBody>
                  <a:tcPr marL="50800" marR="50800" marT="25400" marB="25400" anchor="b">
                    <a:lnL>
                      <a:noFill/>
                    </a:lnL>
                    <a:lnR>
                      <a:noFill/>
                    </a:lnR>
                    <a:lnT>
                      <a:noFill/>
                    </a:lnT>
                    <a:lnB>
                      <a:noFill/>
                    </a:lnB>
                    <a:solidFill>
                      <a:srgbClr val="FFFF00"/>
                    </a:solidFill>
                  </a:tcPr>
                </a:tc>
                <a:tc>
                  <a:txBody>
                    <a:bodyPr/>
                    <a:lstStyle/>
                    <a:p>
                      <a:pPr algn="ctr"/>
                      <a:r>
                        <a:rPr lang="en-US" sz="1000" b="1" u="sng" dirty="0"/>
                        <a:t>Cardiovascular</a:t>
                      </a:r>
                    </a:p>
                    <a:p>
                      <a:pPr algn="ctr"/>
                      <a:r>
                        <a:rPr lang="en-US" sz="1000" b="1" u="sng" dirty="0"/>
                        <a:t>diseases</a:t>
                      </a:r>
                    </a:p>
                  </a:txBody>
                  <a:tcPr marL="50800" marR="50800" marT="25400" marB="25400" anchor="b">
                    <a:lnL>
                      <a:noFill/>
                    </a:lnL>
                    <a:lnR>
                      <a:noFill/>
                    </a:lnR>
                    <a:lnT>
                      <a:noFill/>
                    </a:lnT>
                    <a:lnB>
                      <a:noFill/>
                    </a:lnB>
                    <a:solidFill>
                      <a:srgbClr val="FFFF00"/>
                    </a:solidFill>
                  </a:tcPr>
                </a:tc>
                <a:tc>
                  <a:txBody>
                    <a:bodyPr/>
                    <a:lstStyle/>
                    <a:p>
                      <a:pPr algn="ctr"/>
                      <a:r>
                        <a:rPr lang="en-US" sz="1000" b="1" u="sng" dirty="0"/>
                        <a:t>Influenza</a:t>
                      </a:r>
                      <a:r>
                        <a:rPr lang="en-US" sz="1000" b="1" u="sng" baseline="0" dirty="0"/>
                        <a:t> and </a:t>
                      </a:r>
                    </a:p>
                    <a:p>
                      <a:pPr algn="ctr"/>
                      <a:r>
                        <a:rPr lang="en-US" sz="1000" b="1" u="sng" baseline="0" dirty="0"/>
                        <a:t>pneumonia</a:t>
                      </a:r>
                      <a:endParaRPr lang="en-US" sz="1000" b="1" u="sng" dirty="0"/>
                    </a:p>
                  </a:txBody>
                  <a:tcPr marL="50800" marR="50800" marT="25400" marB="25400" anchor="b">
                    <a:lnL>
                      <a:noFill/>
                    </a:lnL>
                    <a:lnR>
                      <a:noFill/>
                    </a:lnR>
                    <a:lnT>
                      <a:noFill/>
                    </a:lnT>
                    <a:lnB>
                      <a:noFill/>
                    </a:lnB>
                    <a:solidFill>
                      <a:srgbClr val="FFFF00"/>
                    </a:solidFill>
                  </a:tcPr>
                </a:tc>
                <a:tc>
                  <a:txBody>
                    <a:bodyPr/>
                    <a:lstStyle/>
                    <a:p>
                      <a:pPr algn="ctr"/>
                      <a:endParaRPr lang="en-US" sz="1000" b="1" u="sng" dirty="0"/>
                    </a:p>
                    <a:p>
                      <a:pPr algn="ctr"/>
                      <a:endParaRPr lang="en-US" sz="1000" b="1" u="sng" dirty="0"/>
                    </a:p>
                    <a:p>
                      <a:pPr algn="ctr"/>
                      <a:endParaRPr lang="en-US" sz="1000" b="1" u="sng" dirty="0"/>
                    </a:p>
                    <a:p>
                      <a:pPr algn="ctr"/>
                      <a:endParaRPr lang="en-US" sz="1000" b="1" u="sng" dirty="0"/>
                    </a:p>
                    <a:p>
                      <a:pPr algn="ctr"/>
                      <a:endParaRPr lang="en-US" sz="1000" b="1" u="sng" dirty="0"/>
                    </a:p>
                    <a:p>
                      <a:pPr algn="ctr"/>
                      <a:r>
                        <a:rPr lang="en-US" sz="1000" b="1" u="sng" dirty="0"/>
                        <a:t>Motor</a:t>
                      </a:r>
                      <a:r>
                        <a:rPr lang="en-US" sz="1000" b="1" u="sng" baseline="0" dirty="0"/>
                        <a:t> Vehicle Accidents</a:t>
                      </a:r>
                      <a:endParaRPr lang="en-US" sz="1000" b="1" u="sng" dirty="0"/>
                    </a:p>
                  </a:txBody>
                  <a:tcPr marL="50800" marR="50800" marT="25400" marB="25400">
                    <a:lnL>
                      <a:noFill/>
                    </a:lnL>
                    <a:solidFill>
                      <a:srgbClr val="FFFF00"/>
                    </a:solidFill>
                  </a:tcPr>
                </a:tc>
                <a:extLst>
                  <a:ext uri="{0D108BD9-81ED-4DB2-BD59-A6C34878D82A}">
                    <a16:rowId xmlns:a16="http://schemas.microsoft.com/office/drawing/2014/main" val="10000"/>
                  </a:ext>
                </a:extLst>
              </a:tr>
              <a:tr h="262890">
                <a:tc>
                  <a:txBody>
                    <a:bodyPr/>
                    <a:lstStyle/>
                    <a:p>
                      <a:pPr algn="ctr"/>
                      <a:r>
                        <a:rPr lang="en-US" sz="1000" dirty="0"/>
                        <a:t>1900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194.4</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64.0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345.2</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202.2</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err="1"/>
                        <a:t>n.a</a:t>
                      </a:r>
                      <a:r>
                        <a:rPr lang="en-US" sz="1000" dirty="0"/>
                        <a:t>.</a:t>
                      </a:r>
                    </a:p>
                  </a:txBody>
                  <a:tcPr marL="50800" marR="50800" marT="25400" marB="25400">
                    <a:lnL>
                      <a:noFill/>
                    </a:lnL>
                    <a:lnR>
                      <a:noFill/>
                    </a:lnR>
                    <a:lnB>
                      <a:noFill/>
                    </a:lnB>
                    <a:solidFill>
                      <a:schemeClr val="tx1">
                        <a:lumMod val="25000"/>
                        <a:lumOff val="75000"/>
                      </a:schemeClr>
                    </a:solidFill>
                  </a:tcPr>
                </a:tc>
                <a:extLst>
                  <a:ext uri="{0D108BD9-81ED-4DB2-BD59-A6C34878D82A}">
                    <a16:rowId xmlns:a16="http://schemas.microsoft.com/office/drawing/2014/main" val="10001"/>
                  </a:ext>
                </a:extLst>
              </a:tr>
              <a:tr h="262890">
                <a:tc>
                  <a:txBody>
                    <a:bodyPr/>
                    <a:lstStyle/>
                    <a:p>
                      <a:pPr algn="ctr"/>
                      <a:r>
                        <a:rPr lang="en-US" sz="1000"/>
                        <a:t>1910</a:t>
                      </a:r>
                    </a:p>
                  </a:txBody>
                  <a:tcPr marL="50800" marR="50800" marT="25400" marB="25400">
                    <a:lnL>
                      <a:noFill/>
                    </a:lnL>
                    <a:lnR>
                      <a:noFill/>
                    </a:lnR>
                    <a:lnT>
                      <a:noFill/>
                    </a:lnT>
                    <a:lnB>
                      <a:noFill/>
                    </a:lnB>
                  </a:tcPr>
                </a:tc>
                <a:tc>
                  <a:txBody>
                    <a:bodyPr/>
                    <a:lstStyle/>
                    <a:p>
                      <a:pPr algn="ctr"/>
                      <a:r>
                        <a:rPr lang="en-US" sz="1000" dirty="0"/>
                        <a:t>153.8</a:t>
                      </a:r>
                    </a:p>
                  </a:txBody>
                  <a:tcPr marL="50800" marR="50800" marT="25400" marB="25400">
                    <a:lnL>
                      <a:noFill/>
                    </a:lnL>
                    <a:lnR>
                      <a:noFill/>
                    </a:lnR>
                    <a:lnT>
                      <a:noFill/>
                    </a:lnT>
                    <a:lnB>
                      <a:noFill/>
                    </a:lnB>
                  </a:tcPr>
                </a:tc>
                <a:tc>
                  <a:txBody>
                    <a:bodyPr/>
                    <a:lstStyle/>
                    <a:p>
                      <a:pPr algn="ctr"/>
                      <a:r>
                        <a:rPr lang="en-US" sz="1000" dirty="0"/>
                        <a:t>76.2</a:t>
                      </a:r>
                    </a:p>
                  </a:txBody>
                  <a:tcPr marL="50800" marR="50800" marT="25400" marB="25400">
                    <a:lnL>
                      <a:noFill/>
                    </a:lnL>
                    <a:lnR>
                      <a:noFill/>
                    </a:lnR>
                    <a:lnT>
                      <a:noFill/>
                    </a:lnT>
                    <a:lnB>
                      <a:noFill/>
                    </a:lnB>
                  </a:tcPr>
                </a:tc>
                <a:tc>
                  <a:txBody>
                    <a:bodyPr/>
                    <a:lstStyle/>
                    <a:p>
                      <a:pPr algn="ctr"/>
                      <a:r>
                        <a:rPr lang="en-US" sz="1000" dirty="0"/>
                        <a:t>371.9</a:t>
                      </a:r>
                    </a:p>
                  </a:txBody>
                  <a:tcPr marL="50800" marR="50800" marT="25400" marB="25400">
                    <a:lnL>
                      <a:noFill/>
                    </a:lnL>
                    <a:lnR>
                      <a:noFill/>
                    </a:lnR>
                    <a:lnT>
                      <a:noFill/>
                    </a:lnT>
                    <a:lnB>
                      <a:noFill/>
                    </a:lnB>
                  </a:tcPr>
                </a:tc>
                <a:tc>
                  <a:txBody>
                    <a:bodyPr/>
                    <a:lstStyle/>
                    <a:p>
                      <a:pPr algn="ctr"/>
                      <a:r>
                        <a:rPr lang="en-US" sz="1000" dirty="0"/>
                        <a:t>155.9</a:t>
                      </a:r>
                    </a:p>
                  </a:txBody>
                  <a:tcPr marL="50800" marR="50800" marT="25400" marB="25400">
                    <a:lnL>
                      <a:noFill/>
                    </a:lnL>
                    <a:lnR>
                      <a:noFill/>
                    </a:lnR>
                    <a:lnT>
                      <a:noFill/>
                    </a:lnT>
                    <a:lnB>
                      <a:noFill/>
                    </a:lnB>
                  </a:tcPr>
                </a:tc>
                <a:tc>
                  <a:txBody>
                    <a:bodyPr/>
                    <a:lstStyle/>
                    <a:p>
                      <a:pPr algn="ctr"/>
                      <a:r>
                        <a:rPr lang="en-US" sz="1000" dirty="0"/>
                        <a:t>1.8</a:t>
                      </a:r>
                    </a:p>
                  </a:txBody>
                  <a:tcPr marL="50800" marR="50800" marT="25400" marB="25400">
                    <a:lnL>
                      <a:noFill/>
                    </a:lnL>
                    <a:lnR>
                      <a:noFill/>
                    </a:lnR>
                    <a:lnT>
                      <a:noFill/>
                    </a:lnT>
                    <a:lnB>
                      <a:noFill/>
                    </a:lnB>
                  </a:tcPr>
                </a:tc>
                <a:extLst>
                  <a:ext uri="{0D108BD9-81ED-4DB2-BD59-A6C34878D82A}">
                    <a16:rowId xmlns:a16="http://schemas.microsoft.com/office/drawing/2014/main" val="10002"/>
                  </a:ext>
                </a:extLst>
              </a:tr>
              <a:tr h="262890">
                <a:tc>
                  <a:txBody>
                    <a:bodyPr/>
                    <a:lstStyle/>
                    <a:p>
                      <a:pPr algn="ctr"/>
                      <a:r>
                        <a:rPr lang="en-US" sz="1000" dirty="0"/>
                        <a:t>1920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113.1</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83.4</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364.9</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207.3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10.3</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03"/>
                  </a:ext>
                </a:extLst>
              </a:tr>
              <a:tr h="262890">
                <a:tc>
                  <a:txBody>
                    <a:bodyPr/>
                    <a:lstStyle/>
                    <a:p>
                      <a:pPr algn="ctr"/>
                      <a:r>
                        <a:rPr lang="en-US" sz="1000" dirty="0"/>
                        <a:t>1930</a:t>
                      </a:r>
                    </a:p>
                  </a:txBody>
                  <a:tcPr marL="50800" marR="50800" marT="25400" marB="25400">
                    <a:lnL>
                      <a:noFill/>
                    </a:lnL>
                    <a:lnR>
                      <a:noFill/>
                    </a:lnR>
                    <a:lnT>
                      <a:noFill/>
                    </a:lnT>
                    <a:lnB>
                      <a:noFill/>
                    </a:lnB>
                  </a:tcPr>
                </a:tc>
                <a:tc>
                  <a:txBody>
                    <a:bodyPr/>
                    <a:lstStyle/>
                    <a:p>
                      <a:pPr algn="ctr"/>
                      <a:r>
                        <a:rPr lang="en-US" sz="1000" dirty="0"/>
                        <a:t>71.1</a:t>
                      </a:r>
                    </a:p>
                  </a:txBody>
                  <a:tcPr marL="50800" marR="50800" marT="25400" marB="25400">
                    <a:lnL>
                      <a:noFill/>
                    </a:lnL>
                    <a:lnR>
                      <a:noFill/>
                    </a:lnR>
                    <a:lnT>
                      <a:noFill/>
                    </a:lnT>
                    <a:lnB>
                      <a:noFill/>
                    </a:lnB>
                  </a:tcPr>
                </a:tc>
                <a:tc>
                  <a:txBody>
                    <a:bodyPr/>
                    <a:lstStyle/>
                    <a:p>
                      <a:pPr algn="ctr"/>
                      <a:r>
                        <a:rPr lang="en-US" sz="1000" dirty="0"/>
                        <a:t>97.4</a:t>
                      </a:r>
                    </a:p>
                  </a:txBody>
                  <a:tcPr marL="50800" marR="50800" marT="25400" marB="25400">
                    <a:lnL>
                      <a:noFill/>
                    </a:lnL>
                    <a:lnR>
                      <a:noFill/>
                    </a:lnR>
                    <a:lnT>
                      <a:noFill/>
                    </a:lnT>
                    <a:lnB>
                      <a:noFill/>
                    </a:lnB>
                  </a:tcPr>
                </a:tc>
                <a:tc>
                  <a:txBody>
                    <a:bodyPr/>
                    <a:lstStyle/>
                    <a:p>
                      <a:pPr algn="ctr"/>
                      <a:r>
                        <a:rPr lang="en-US" sz="1000"/>
                        <a:t>414.4</a:t>
                      </a:r>
                    </a:p>
                  </a:txBody>
                  <a:tcPr marL="50800" marR="50800" marT="25400" marB="25400">
                    <a:lnL>
                      <a:noFill/>
                    </a:lnL>
                    <a:lnR>
                      <a:noFill/>
                    </a:lnR>
                    <a:lnT>
                      <a:noFill/>
                    </a:lnT>
                    <a:lnB>
                      <a:noFill/>
                    </a:lnB>
                  </a:tcPr>
                </a:tc>
                <a:tc>
                  <a:txBody>
                    <a:bodyPr/>
                    <a:lstStyle/>
                    <a:p>
                      <a:pPr algn="ctr"/>
                      <a:r>
                        <a:rPr lang="en-US" sz="1000" dirty="0"/>
                        <a:t>102.5</a:t>
                      </a:r>
                    </a:p>
                  </a:txBody>
                  <a:tcPr marL="50800" marR="50800" marT="25400" marB="25400">
                    <a:lnL>
                      <a:noFill/>
                    </a:lnL>
                    <a:lnR>
                      <a:noFill/>
                    </a:lnR>
                    <a:lnT>
                      <a:noFill/>
                    </a:lnT>
                    <a:lnB>
                      <a:noFill/>
                    </a:lnB>
                  </a:tcPr>
                </a:tc>
                <a:tc>
                  <a:txBody>
                    <a:bodyPr/>
                    <a:lstStyle/>
                    <a:p>
                      <a:pPr algn="ctr"/>
                      <a:r>
                        <a:rPr lang="en-US" sz="1000" dirty="0"/>
                        <a:t>26.7</a:t>
                      </a:r>
                    </a:p>
                  </a:txBody>
                  <a:tcPr marL="50800" marR="50800" marT="25400" marB="25400">
                    <a:lnL>
                      <a:noFill/>
                    </a:lnL>
                    <a:lnR>
                      <a:noFill/>
                    </a:lnR>
                    <a:lnT>
                      <a:noFill/>
                    </a:lnT>
                    <a:lnB>
                      <a:noFill/>
                    </a:lnB>
                  </a:tcPr>
                </a:tc>
                <a:extLst>
                  <a:ext uri="{0D108BD9-81ED-4DB2-BD59-A6C34878D82A}">
                    <a16:rowId xmlns:a16="http://schemas.microsoft.com/office/drawing/2014/main" val="10004"/>
                  </a:ext>
                </a:extLst>
              </a:tr>
              <a:tr h="262890">
                <a:tc>
                  <a:txBody>
                    <a:bodyPr/>
                    <a:lstStyle/>
                    <a:p>
                      <a:pPr algn="ctr"/>
                      <a:r>
                        <a:rPr lang="en-US" sz="1000" dirty="0"/>
                        <a:t>1940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45.9</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120.3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485.7</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70.3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26.2</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05"/>
                  </a:ext>
                </a:extLst>
              </a:tr>
              <a:tr h="262890">
                <a:tc>
                  <a:txBody>
                    <a:bodyPr/>
                    <a:lstStyle/>
                    <a:p>
                      <a:pPr algn="ctr"/>
                      <a:r>
                        <a:rPr lang="en-US" sz="1000"/>
                        <a:t>1950</a:t>
                      </a:r>
                    </a:p>
                  </a:txBody>
                  <a:tcPr marL="50800" marR="50800" marT="25400" marB="25400">
                    <a:lnL>
                      <a:noFill/>
                    </a:lnL>
                    <a:lnR>
                      <a:noFill/>
                    </a:lnR>
                    <a:lnT>
                      <a:noFill/>
                    </a:lnT>
                    <a:lnB>
                      <a:noFill/>
                    </a:lnB>
                  </a:tcPr>
                </a:tc>
                <a:tc>
                  <a:txBody>
                    <a:bodyPr/>
                    <a:lstStyle/>
                    <a:p>
                      <a:pPr algn="ctr"/>
                      <a:r>
                        <a:rPr lang="en-US" sz="1000" dirty="0"/>
                        <a:t>22.5</a:t>
                      </a:r>
                    </a:p>
                  </a:txBody>
                  <a:tcPr marL="50800" marR="50800" marT="25400" marB="25400">
                    <a:lnL>
                      <a:noFill/>
                    </a:lnL>
                    <a:lnR>
                      <a:noFill/>
                    </a:lnR>
                    <a:lnT>
                      <a:noFill/>
                    </a:lnT>
                    <a:lnB>
                      <a:noFill/>
                    </a:lnB>
                  </a:tcPr>
                </a:tc>
                <a:tc>
                  <a:txBody>
                    <a:bodyPr/>
                    <a:lstStyle/>
                    <a:p>
                      <a:pPr algn="ctr"/>
                      <a:r>
                        <a:rPr lang="en-US" sz="1000"/>
                        <a:t>139.8</a:t>
                      </a:r>
                    </a:p>
                  </a:txBody>
                  <a:tcPr marL="50800" marR="50800" marT="25400" marB="25400">
                    <a:lnL>
                      <a:noFill/>
                    </a:lnL>
                    <a:lnR>
                      <a:noFill/>
                    </a:lnR>
                    <a:lnT>
                      <a:noFill/>
                    </a:lnT>
                    <a:lnB>
                      <a:noFill/>
                    </a:lnB>
                  </a:tcPr>
                </a:tc>
                <a:tc>
                  <a:txBody>
                    <a:bodyPr/>
                    <a:lstStyle/>
                    <a:p>
                      <a:pPr algn="ctr"/>
                      <a:r>
                        <a:rPr lang="en-US" sz="1000"/>
                        <a:t>510.8</a:t>
                      </a:r>
                    </a:p>
                  </a:txBody>
                  <a:tcPr marL="50800" marR="50800" marT="25400" marB="25400">
                    <a:lnL>
                      <a:noFill/>
                    </a:lnL>
                    <a:lnR>
                      <a:noFill/>
                    </a:lnR>
                    <a:lnT>
                      <a:noFill/>
                    </a:lnT>
                    <a:lnB>
                      <a:noFill/>
                    </a:lnB>
                  </a:tcPr>
                </a:tc>
                <a:tc>
                  <a:txBody>
                    <a:bodyPr/>
                    <a:lstStyle/>
                    <a:p>
                      <a:pPr algn="ctr"/>
                      <a:r>
                        <a:rPr lang="en-US" sz="1000"/>
                        <a:t>31.3</a:t>
                      </a:r>
                    </a:p>
                  </a:txBody>
                  <a:tcPr marL="50800" marR="50800" marT="25400" marB="25400">
                    <a:lnL>
                      <a:noFill/>
                    </a:lnL>
                    <a:lnR>
                      <a:noFill/>
                    </a:lnR>
                    <a:lnT>
                      <a:noFill/>
                    </a:lnT>
                    <a:lnB>
                      <a:noFill/>
                    </a:lnB>
                  </a:tcPr>
                </a:tc>
                <a:tc>
                  <a:txBody>
                    <a:bodyPr/>
                    <a:lstStyle/>
                    <a:p>
                      <a:pPr algn="ctr"/>
                      <a:r>
                        <a:rPr lang="en-US" sz="1000" dirty="0"/>
                        <a:t>23.1</a:t>
                      </a:r>
                    </a:p>
                  </a:txBody>
                  <a:tcPr marL="50800" marR="50800" marT="25400" marB="25400">
                    <a:lnL>
                      <a:noFill/>
                    </a:lnL>
                    <a:lnR>
                      <a:noFill/>
                    </a:lnR>
                    <a:lnT>
                      <a:noFill/>
                    </a:lnT>
                    <a:lnB>
                      <a:noFill/>
                    </a:lnB>
                  </a:tcPr>
                </a:tc>
                <a:extLst>
                  <a:ext uri="{0D108BD9-81ED-4DB2-BD59-A6C34878D82A}">
                    <a16:rowId xmlns:a16="http://schemas.microsoft.com/office/drawing/2014/main" val="10006"/>
                  </a:ext>
                </a:extLst>
              </a:tr>
              <a:tr h="262890">
                <a:tc>
                  <a:txBody>
                    <a:bodyPr/>
                    <a:lstStyle/>
                    <a:p>
                      <a:pPr algn="ctr"/>
                      <a:r>
                        <a:rPr lang="en-US" sz="1000" dirty="0"/>
                        <a:t>1960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6.1</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149.2</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521.8</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37.3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21.3</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07"/>
                  </a:ext>
                </a:extLst>
              </a:tr>
              <a:tr h="262890">
                <a:tc>
                  <a:txBody>
                    <a:bodyPr/>
                    <a:lstStyle/>
                    <a:p>
                      <a:pPr algn="ctr"/>
                      <a:r>
                        <a:rPr lang="en-US" sz="1000"/>
                        <a:t>1970</a:t>
                      </a:r>
                    </a:p>
                  </a:txBody>
                  <a:tcPr marL="50800" marR="50800" marT="25400" marB="25400">
                    <a:lnL>
                      <a:noFill/>
                    </a:lnL>
                    <a:lnR>
                      <a:noFill/>
                    </a:lnR>
                    <a:lnT>
                      <a:noFill/>
                    </a:lnT>
                    <a:lnB>
                      <a:noFill/>
                    </a:lnB>
                  </a:tcPr>
                </a:tc>
                <a:tc>
                  <a:txBody>
                    <a:bodyPr/>
                    <a:lstStyle/>
                    <a:p>
                      <a:pPr algn="ctr"/>
                      <a:r>
                        <a:rPr lang="en-US" sz="1000" dirty="0"/>
                        <a:t>2.6</a:t>
                      </a:r>
                    </a:p>
                  </a:txBody>
                  <a:tcPr marL="50800" marR="50800" marT="25400" marB="25400">
                    <a:lnL>
                      <a:noFill/>
                    </a:lnL>
                    <a:lnR>
                      <a:noFill/>
                    </a:lnR>
                    <a:lnT>
                      <a:noFill/>
                    </a:lnT>
                    <a:lnB>
                      <a:noFill/>
                    </a:lnB>
                  </a:tcPr>
                </a:tc>
                <a:tc>
                  <a:txBody>
                    <a:bodyPr/>
                    <a:lstStyle/>
                    <a:p>
                      <a:pPr algn="ctr"/>
                      <a:r>
                        <a:rPr lang="en-US" sz="1000"/>
                        <a:t>162.8</a:t>
                      </a:r>
                    </a:p>
                  </a:txBody>
                  <a:tcPr marL="50800" marR="50800" marT="25400" marB="25400">
                    <a:lnL>
                      <a:noFill/>
                    </a:lnL>
                    <a:lnR>
                      <a:noFill/>
                    </a:lnR>
                    <a:lnT>
                      <a:noFill/>
                    </a:lnT>
                    <a:lnB>
                      <a:noFill/>
                    </a:lnB>
                  </a:tcPr>
                </a:tc>
                <a:tc>
                  <a:txBody>
                    <a:bodyPr/>
                    <a:lstStyle/>
                    <a:p>
                      <a:pPr algn="ctr"/>
                      <a:r>
                        <a:rPr lang="en-US" sz="1000"/>
                        <a:t>496.0</a:t>
                      </a:r>
                    </a:p>
                  </a:txBody>
                  <a:tcPr marL="50800" marR="50800" marT="25400" marB="25400">
                    <a:lnL>
                      <a:noFill/>
                    </a:lnL>
                    <a:lnR>
                      <a:noFill/>
                    </a:lnR>
                    <a:lnT>
                      <a:noFill/>
                    </a:lnT>
                    <a:lnB>
                      <a:noFill/>
                    </a:lnB>
                  </a:tcPr>
                </a:tc>
                <a:tc>
                  <a:txBody>
                    <a:bodyPr/>
                    <a:lstStyle/>
                    <a:p>
                      <a:pPr algn="ctr"/>
                      <a:r>
                        <a:rPr lang="en-US" sz="1000"/>
                        <a:t>30.9</a:t>
                      </a:r>
                    </a:p>
                  </a:txBody>
                  <a:tcPr marL="50800" marR="50800" marT="25400" marB="25400">
                    <a:lnL>
                      <a:noFill/>
                    </a:lnL>
                    <a:lnR>
                      <a:noFill/>
                    </a:lnR>
                    <a:lnT>
                      <a:noFill/>
                    </a:lnT>
                    <a:lnB>
                      <a:noFill/>
                    </a:lnB>
                  </a:tcPr>
                </a:tc>
                <a:tc>
                  <a:txBody>
                    <a:bodyPr/>
                    <a:lstStyle/>
                    <a:p>
                      <a:pPr algn="ctr"/>
                      <a:r>
                        <a:rPr lang="en-US" sz="1000"/>
                        <a:t>26.9</a:t>
                      </a:r>
                    </a:p>
                  </a:txBody>
                  <a:tcPr marL="50800" marR="50800" marT="25400" marB="25400">
                    <a:lnL>
                      <a:noFill/>
                    </a:lnL>
                    <a:lnR>
                      <a:noFill/>
                    </a:lnR>
                    <a:lnT>
                      <a:noFill/>
                    </a:lnT>
                    <a:lnB>
                      <a:noFill/>
                    </a:lnB>
                  </a:tcPr>
                </a:tc>
                <a:extLst>
                  <a:ext uri="{0D108BD9-81ED-4DB2-BD59-A6C34878D82A}">
                    <a16:rowId xmlns:a16="http://schemas.microsoft.com/office/drawing/2014/main" val="10008"/>
                  </a:ext>
                </a:extLst>
              </a:tr>
              <a:tr h="262890">
                <a:tc>
                  <a:txBody>
                    <a:bodyPr/>
                    <a:lstStyle/>
                    <a:p>
                      <a:pPr algn="ctr"/>
                      <a:r>
                        <a:rPr lang="en-US" sz="1000" dirty="0"/>
                        <a:t>1980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0.9</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183.9</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436.4</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24.1</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23.5</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09"/>
                  </a:ext>
                </a:extLst>
              </a:tr>
              <a:tr h="262890">
                <a:tc>
                  <a:txBody>
                    <a:bodyPr/>
                    <a:lstStyle/>
                    <a:p>
                      <a:pPr algn="ctr"/>
                      <a:r>
                        <a:rPr lang="en-US" sz="1000"/>
                        <a:t>1990</a:t>
                      </a:r>
                    </a:p>
                  </a:txBody>
                  <a:tcPr marL="50800" marR="50800" marT="25400" marB="25400">
                    <a:lnL>
                      <a:noFill/>
                    </a:lnL>
                    <a:lnR>
                      <a:noFill/>
                    </a:lnR>
                    <a:lnT>
                      <a:noFill/>
                    </a:lnT>
                    <a:lnB>
                      <a:noFill/>
                    </a:lnB>
                  </a:tcPr>
                </a:tc>
                <a:tc>
                  <a:txBody>
                    <a:bodyPr/>
                    <a:lstStyle/>
                    <a:p>
                      <a:pPr algn="ctr"/>
                      <a:r>
                        <a:rPr lang="en-US" sz="1000"/>
                        <a:t>0.7</a:t>
                      </a:r>
                    </a:p>
                  </a:txBody>
                  <a:tcPr marL="50800" marR="50800" marT="25400" marB="25400">
                    <a:lnL>
                      <a:noFill/>
                    </a:lnL>
                    <a:lnR>
                      <a:noFill/>
                    </a:lnR>
                    <a:lnT>
                      <a:noFill/>
                    </a:lnT>
                    <a:lnB>
                      <a:noFill/>
                    </a:lnB>
                  </a:tcPr>
                </a:tc>
                <a:tc>
                  <a:txBody>
                    <a:bodyPr/>
                    <a:lstStyle/>
                    <a:p>
                      <a:pPr algn="ctr"/>
                      <a:r>
                        <a:rPr lang="en-US" sz="1000" dirty="0"/>
                        <a:t>203.2</a:t>
                      </a:r>
                    </a:p>
                  </a:txBody>
                  <a:tcPr marL="50800" marR="50800" marT="25400" marB="25400">
                    <a:lnL>
                      <a:noFill/>
                    </a:lnL>
                    <a:lnR>
                      <a:noFill/>
                    </a:lnR>
                    <a:lnT>
                      <a:noFill/>
                    </a:lnT>
                    <a:lnB>
                      <a:noFill/>
                    </a:lnB>
                  </a:tcPr>
                </a:tc>
                <a:tc>
                  <a:txBody>
                    <a:bodyPr/>
                    <a:lstStyle/>
                    <a:p>
                      <a:pPr algn="ctr"/>
                      <a:r>
                        <a:rPr lang="en-US" sz="1000" dirty="0"/>
                        <a:t>368.3</a:t>
                      </a:r>
                    </a:p>
                  </a:txBody>
                  <a:tcPr marL="50800" marR="50800" marT="25400" marB="25400">
                    <a:lnL>
                      <a:noFill/>
                    </a:lnL>
                    <a:lnR>
                      <a:noFill/>
                    </a:lnR>
                    <a:lnT>
                      <a:noFill/>
                    </a:lnT>
                    <a:lnB>
                      <a:noFill/>
                    </a:lnB>
                  </a:tcPr>
                </a:tc>
                <a:tc>
                  <a:txBody>
                    <a:bodyPr/>
                    <a:lstStyle/>
                    <a:p>
                      <a:pPr algn="ctr"/>
                      <a:r>
                        <a:rPr lang="en-US" sz="1000"/>
                        <a:t>32.0</a:t>
                      </a:r>
                    </a:p>
                  </a:txBody>
                  <a:tcPr marL="50800" marR="50800" marT="25400" marB="25400">
                    <a:lnL>
                      <a:noFill/>
                    </a:lnL>
                    <a:lnR>
                      <a:noFill/>
                    </a:lnR>
                    <a:lnT>
                      <a:noFill/>
                    </a:lnT>
                    <a:lnB>
                      <a:noFill/>
                    </a:lnB>
                  </a:tcPr>
                </a:tc>
                <a:tc>
                  <a:txBody>
                    <a:bodyPr/>
                    <a:lstStyle/>
                    <a:p>
                      <a:pPr algn="ctr"/>
                      <a:r>
                        <a:rPr lang="en-US" sz="1000" dirty="0"/>
                        <a:t>18.8</a:t>
                      </a:r>
                    </a:p>
                  </a:txBody>
                  <a:tcPr marL="50800" marR="50800" marT="25400" marB="25400">
                    <a:lnL>
                      <a:noFill/>
                    </a:lnL>
                    <a:lnR>
                      <a:noFill/>
                    </a:lnR>
                    <a:lnT>
                      <a:noFill/>
                    </a:lnT>
                    <a:lnB>
                      <a:noFill/>
                    </a:lnB>
                  </a:tcPr>
                </a:tc>
                <a:extLst>
                  <a:ext uri="{0D108BD9-81ED-4DB2-BD59-A6C34878D82A}">
                    <a16:rowId xmlns:a16="http://schemas.microsoft.com/office/drawing/2014/main" val="10010"/>
                  </a:ext>
                </a:extLst>
              </a:tr>
              <a:tr h="262890">
                <a:tc>
                  <a:txBody>
                    <a:bodyPr/>
                    <a:lstStyle/>
                    <a:p>
                      <a:pPr algn="ctr"/>
                      <a:r>
                        <a:rPr lang="en-US" sz="1000" dirty="0"/>
                        <a:t>2000</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0.3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200.5</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340.4</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24.3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15.2</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11"/>
                  </a:ext>
                </a:extLst>
              </a:tr>
              <a:tr h="262890">
                <a:tc>
                  <a:txBody>
                    <a:bodyPr/>
                    <a:lstStyle/>
                    <a:p>
                      <a:pPr algn="ctr"/>
                      <a:r>
                        <a:rPr lang="en-US" sz="1000"/>
                        <a:t>2001</a:t>
                      </a:r>
                    </a:p>
                  </a:txBody>
                  <a:tcPr marL="50800" marR="50800" marT="25400" marB="25400">
                    <a:lnL>
                      <a:noFill/>
                    </a:lnL>
                    <a:lnR>
                      <a:noFill/>
                    </a:lnR>
                    <a:lnT>
                      <a:noFill/>
                    </a:lnT>
                    <a:lnB>
                      <a:noFill/>
                    </a:lnB>
                  </a:tcPr>
                </a:tc>
                <a:tc>
                  <a:txBody>
                    <a:bodyPr/>
                    <a:lstStyle/>
                    <a:p>
                      <a:pPr algn="ctr"/>
                      <a:r>
                        <a:rPr lang="en-US" sz="1000"/>
                        <a:t>0.3</a:t>
                      </a:r>
                    </a:p>
                  </a:txBody>
                  <a:tcPr marL="50800" marR="50800" marT="25400" marB="25400">
                    <a:lnL>
                      <a:noFill/>
                    </a:lnL>
                    <a:lnR>
                      <a:noFill/>
                    </a:lnR>
                    <a:lnT>
                      <a:noFill/>
                    </a:lnT>
                    <a:lnB>
                      <a:noFill/>
                    </a:lnB>
                  </a:tcPr>
                </a:tc>
                <a:tc>
                  <a:txBody>
                    <a:bodyPr/>
                    <a:lstStyle/>
                    <a:p>
                      <a:pPr algn="ctr"/>
                      <a:r>
                        <a:rPr lang="en-US" sz="1000"/>
                        <a:t>194.4</a:t>
                      </a:r>
                    </a:p>
                  </a:txBody>
                  <a:tcPr marL="50800" marR="50800" marT="25400" marB="25400">
                    <a:lnL>
                      <a:noFill/>
                    </a:lnL>
                    <a:lnR>
                      <a:noFill/>
                    </a:lnR>
                    <a:lnT>
                      <a:noFill/>
                    </a:lnT>
                    <a:lnB>
                      <a:noFill/>
                    </a:lnB>
                  </a:tcPr>
                </a:tc>
                <a:tc>
                  <a:txBody>
                    <a:bodyPr/>
                    <a:lstStyle/>
                    <a:p>
                      <a:pPr algn="ctr"/>
                      <a:r>
                        <a:rPr lang="en-US" sz="1000" dirty="0"/>
                        <a:t>323.9</a:t>
                      </a:r>
                    </a:p>
                  </a:txBody>
                  <a:tcPr marL="50800" marR="50800" marT="25400" marB="25400">
                    <a:lnL>
                      <a:noFill/>
                    </a:lnL>
                    <a:lnR>
                      <a:noFill/>
                    </a:lnR>
                    <a:lnT>
                      <a:noFill/>
                    </a:lnT>
                    <a:lnB>
                      <a:noFill/>
                    </a:lnB>
                  </a:tcPr>
                </a:tc>
                <a:tc>
                  <a:txBody>
                    <a:bodyPr/>
                    <a:lstStyle/>
                    <a:p>
                      <a:pPr algn="ctr"/>
                      <a:r>
                        <a:rPr lang="en-US" sz="1000"/>
                        <a:t>21.8</a:t>
                      </a:r>
                    </a:p>
                  </a:txBody>
                  <a:tcPr marL="50800" marR="50800" marT="25400" marB="25400">
                    <a:lnL>
                      <a:noFill/>
                    </a:lnL>
                    <a:lnR>
                      <a:noFill/>
                    </a:lnR>
                    <a:lnT>
                      <a:noFill/>
                    </a:lnT>
                    <a:lnB>
                      <a:noFill/>
                    </a:lnB>
                  </a:tcPr>
                </a:tc>
                <a:tc>
                  <a:txBody>
                    <a:bodyPr/>
                    <a:lstStyle/>
                    <a:p>
                      <a:pPr algn="ctr"/>
                      <a:r>
                        <a:rPr lang="en-US" sz="1000"/>
                        <a:t>15.4</a:t>
                      </a:r>
                    </a:p>
                  </a:txBody>
                  <a:tcPr marL="50800" marR="50800" marT="25400" marB="25400">
                    <a:lnL>
                      <a:noFill/>
                    </a:lnL>
                    <a:lnR>
                      <a:noFill/>
                    </a:lnR>
                    <a:lnT>
                      <a:noFill/>
                    </a:lnT>
                    <a:lnB>
                      <a:noFill/>
                    </a:lnB>
                  </a:tcPr>
                </a:tc>
                <a:extLst>
                  <a:ext uri="{0D108BD9-81ED-4DB2-BD59-A6C34878D82A}">
                    <a16:rowId xmlns:a16="http://schemas.microsoft.com/office/drawing/2014/main" val="10012"/>
                  </a:ext>
                </a:extLst>
              </a:tr>
              <a:tr h="262890">
                <a:tc>
                  <a:txBody>
                    <a:bodyPr/>
                    <a:lstStyle/>
                    <a:p>
                      <a:pPr algn="ctr"/>
                      <a:r>
                        <a:rPr lang="en-US" sz="1000" dirty="0"/>
                        <a:t>2002</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0.3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193.8</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318.3</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22.9</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15.5</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13"/>
                  </a:ext>
                </a:extLst>
              </a:tr>
              <a:tr h="262890">
                <a:tc>
                  <a:txBody>
                    <a:bodyPr/>
                    <a:lstStyle/>
                    <a:p>
                      <a:pPr algn="ctr"/>
                      <a:r>
                        <a:rPr lang="en-US" sz="1000"/>
                        <a:t>2003</a:t>
                      </a:r>
                    </a:p>
                  </a:txBody>
                  <a:tcPr marL="50800" marR="50800" marT="25400" marB="25400">
                    <a:lnL>
                      <a:noFill/>
                    </a:lnL>
                    <a:lnR>
                      <a:noFill/>
                    </a:lnR>
                    <a:lnT>
                      <a:noFill/>
                    </a:lnT>
                    <a:lnB>
                      <a:noFill/>
                    </a:lnB>
                  </a:tcPr>
                </a:tc>
                <a:tc>
                  <a:txBody>
                    <a:bodyPr/>
                    <a:lstStyle/>
                    <a:p>
                      <a:pPr algn="ctr"/>
                      <a:r>
                        <a:rPr lang="en-US" sz="1000" dirty="0"/>
                        <a:t>0.2</a:t>
                      </a:r>
                    </a:p>
                  </a:txBody>
                  <a:tcPr marL="50800" marR="50800" marT="25400" marB="25400">
                    <a:lnL>
                      <a:noFill/>
                    </a:lnL>
                    <a:lnR>
                      <a:noFill/>
                    </a:lnR>
                    <a:lnT>
                      <a:noFill/>
                    </a:lnT>
                    <a:lnB>
                      <a:noFill/>
                    </a:lnB>
                  </a:tcPr>
                </a:tc>
                <a:tc>
                  <a:txBody>
                    <a:bodyPr/>
                    <a:lstStyle/>
                    <a:p>
                      <a:pPr algn="ctr"/>
                      <a:r>
                        <a:rPr lang="en-US" sz="1000"/>
                        <a:t>191.5</a:t>
                      </a:r>
                    </a:p>
                  </a:txBody>
                  <a:tcPr marL="50800" marR="50800" marT="25400" marB="25400">
                    <a:lnL>
                      <a:noFill/>
                    </a:lnL>
                    <a:lnR>
                      <a:noFill/>
                    </a:lnR>
                    <a:lnT>
                      <a:noFill/>
                    </a:lnT>
                    <a:lnB>
                      <a:noFill/>
                    </a:lnB>
                  </a:tcPr>
                </a:tc>
                <a:tc>
                  <a:txBody>
                    <a:bodyPr/>
                    <a:lstStyle/>
                    <a:p>
                      <a:pPr algn="ctr"/>
                      <a:r>
                        <a:rPr lang="en-US" sz="1000" dirty="0"/>
                        <a:t>310.3</a:t>
                      </a:r>
                    </a:p>
                  </a:txBody>
                  <a:tcPr marL="50800" marR="50800" marT="25400" marB="25400">
                    <a:lnL>
                      <a:noFill/>
                    </a:lnL>
                    <a:lnR>
                      <a:noFill/>
                    </a:lnR>
                    <a:lnT>
                      <a:noFill/>
                    </a:lnT>
                    <a:lnB>
                      <a:noFill/>
                    </a:lnB>
                  </a:tcPr>
                </a:tc>
                <a:tc>
                  <a:txBody>
                    <a:bodyPr/>
                    <a:lstStyle/>
                    <a:p>
                      <a:pPr algn="ctr"/>
                      <a:r>
                        <a:rPr lang="en-US" sz="1000" dirty="0"/>
                        <a:t>22.4</a:t>
                      </a:r>
                    </a:p>
                  </a:txBody>
                  <a:tcPr marL="50800" marR="50800" marT="25400" marB="25400">
                    <a:lnL>
                      <a:noFill/>
                    </a:lnL>
                    <a:lnR>
                      <a:noFill/>
                    </a:lnR>
                    <a:lnT>
                      <a:noFill/>
                    </a:lnT>
                    <a:lnB>
                      <a:noFill/>
                    </a:lnB>
                  </a:tcPr>
                </a:tc>
                <a:tc>
                  <a:txBody>
                    <a:bodyPr/>
                    <a:lstStyle/>
                    <a:p>
                      <a:pPr algn="ctr"/>
                      <a:r>
                        <a:rPr lang="en-US" sz="1000" dirty="0"/>
                        <a:t>15.4</a:t>
                      </a:r>
                    </a:p>
                  </a:txBody>
                  <a:tcPr marL="50800" marR="50800" marT="25400" marB="25400">
                    <a:lnL>
                      <a:noFill/>
                    </a:lnL>
                    <a:lnR>
                      <a:noFill/>
                    </a:lnR>
                    <a:lnT>
                      <a:noFill/>
                    </a:lnT>
                    <a:lnB>
                      <a:noFill/>
                    </a:lnB>
                  </a:tcPr>
                </a:tc>
                <a:extLst>
                  <a:ext uri="{0D108BD9-81ED-4DB2-BD59-A6C34878D82A}">
                    <a16:rowId xmlns:a16="http://schemas.microsoft.com/office/drawing/2014/main" val="10014"/>
                  </a:ext>
                </a:extLst>
              </a:tr>
              <a:tr h="262890">
                <a:tc>
                  <a:txBody>
                    <a:bodyPr/>
                    <a:lstStyle/>
                    <a:p>
                      <a:pPr algn="ctr"/>
                      <a:r>
                        <a:rPr lang="en-US" sz="1000" dirty="0"/>
                        <a:t>2004</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0.2</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187.4</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293.8</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20.9</a:t>
                      </a:r>
                    </a:p>
                  </a:txBody>
                  <a:tcPr marL="50800" marR="50800" marT="25400" marB="25400">
                    <a:lnL>
                      <a:noFill/>
                    </a:lnL>
                    <a:lnR>
                      <a:noFill/>
                    </a:lnR>
                    <a:lnT>
                      <a:noFill/>
                    </a:lnT>
                    <a:lnB>
                      <a:noFill/>
                    </a:lnB>
                    <a:solidFill>
                      <a:schemeClr val="tx1">
                        <a:lumMod val="25000"/>
                        <a:lumOff val="75000"/>
                      </a:schemeClr>
                    </a:solidFill>
                  </a:tcPr>
                </a:tc>
                <a:tc>
                  <a:txBody>
                    <a:bodyPr/>
                    <a:lstStyle/>
                    <a:p>
                      <a:pPr algn="ctr"/>
                      <a:r>
                        <a:rPr lang="en-US" sz="1000" dirty="0"/>
                        <a:t>15.0</a:t>
                      </a:r>
                    </a:p>
                  </a:txBody>
                  <a:tcPr marL="50800" marR="50800" marT="25400" marB="25400">
                    <a:lnL>
                      <a:noFill/>
                    </a:lnL>
                    <a:lnR>
                      <a:noFill/>
                    </a:lnR>
                    <a:lnT>
                      <a:noFill/>
                    </a:lnT>
                    <a:lnB>
                      <a:noFill/>
                    </a:lnB>
                    <a:solidFill>
                      <a:schemeClr val="tx1">
                        <a:lumMod val="25000"/>
                        <a:lumOff val="75000"/>
                      </a:schemeClr>
                    </a:solidFill>
                  </a:tcPr>
                </a:tc>
                <a:extLst>
                  <a:ext uri="{0D108BD9-81ED-4DB2-BD59-A6C34878D82A}">
                    <a16:rowId xmlns:a16="http://schemas.microsoft.com/office/drawing/2014/main" val="10015"/>
                  </a:ext>
                </a:extLst>
              </a:tr>
              <a:tr h="262890">
                <a:tc>
                  <a:txBody>
                    <a:bodyPr/>
                    <a:lstStyle/>
                    <a:p>
                      <a:pPr algn="ctr"/>
                      <a:r>
                        <a:rPr lang="en-US" sz="1000"/>
                        <a:t>2005</a:t>
                      </a:r>
                    </a:p>
                  </a:txBody>
                  <a:tcPr marL="50800" marR="50800" marT="25400" marB="25400">
                    <a:lnL>
                      <a:noFill/>
                    </a:lnL>
                    <a:lnR>
                      <a:noFill/>
                    </a:lnR>
                    <a:lnT>
                      <a:noFill/>
                    </a:lnT>
                    <a:lnB>
                      <a:noFill/>
                    </a:lnB>
                  </a:tcPr>
                </a:tc>
                <a:tc>
                  <a:txBody>
                    <a:bodyPr/>
                    <a:lstStyle/>
                    <a:p>
                      <a:pPr algn="ctr"/>
                      <a:r>
                        <a:rPr lang="en-US" sz="1000" dirty="0"/>
                        <a:t>0.2</a:t>
                      </a:r>
                    </a:p>
                  </a:txBody>
                  <a:tcPr marL="50800" marR="50800" marT="25400" marB="25400">
                    <a:lnL>
                      <a:noFill/>
                    </a:lnL>
                    <a:lnR>
                      <a:noFill/>
                    </a:lnR>
                    <a:lnT>
                      <a:noFill/>
                    </a:lnT>
                    <a:lnB>
                      <a:noFill/>
                    </a:lnB>
                  </a:tcPr>
                </a:tc>
                <a:tc>
                  <a:txBody>
                    <a:bodyPr/>
                    <a:lstStyle/>
                    <a:p>
                      <a:pPr algn="ctr"/>
                      <a:r>
                        <a:rPr lang="en-US" sz="1000" dirty="0"/>
                        <a:t>188.7</a:t>
                      </a:r>
                    </a:p>
                  </a:txBody>
                  <a:tcPr marL="50800" marR="50800" marT="25400" marB="25400">
                    <a:lnL>
                      <a:noFill/>
                    </a:lnL>
                    <a:lnR>
                      <a:noFill/>
                    </a:lnR>
                    <a:lnT>
                      <a:noFill/>
                    </a:lnT>
                    <a:lnB>
                      <a:noFill/>
                    </a:lnB>
                  </a:tcPr>
                </a:tc>
                <a:tc>
                  <a:txBody>
                    <a:bodyPr/>
                    <a:lstStyle/>
                    <a:p>
                      <a:pPr algn="ctr"/>
                      <a:r>
                        <a:rPr lang="en-US" sz="1000"/>
                        <a:t>288.8</a:t>
                      </a:r>
                    </a:p>
                  </a:txBody>
                  <a:tcPr marL="50800" marR="50800" marT="25400" marB="25400">
                    <a:lnL>
                      <a:noFill/>
                    </a:lnL>
                    <a:lnR>
                      <a:noFill/>
                    </a:lnR>
                    <a:lnT>
                      <a:noFill/>
                    </a:lnT>
                    <a:lnB>
                      <a:noFill/>
                    </a:lnB>
                  </a:tcPr>
                </a:tc>
                <a:tc>
                  <a:txBody>
                    <a:bodyPr/>
                    <a:lstStyle/>
                    <a:p>
                      <a:pPr algn="ctr"/>
                      <a:r>
                        <a:rPr lang="en-US" sz="1000"/>
                        <a:t>21.3</a:t>
                      </a:r>
                    </a:p>
                  </a:txBody>
                  <a:tcPr marL="50800" marR="50800" marT="25400" marB="25400">
                    <a:lnL>
                      <a:noFill/>
                    </a:lnL>
                    <a:lnR>
                      <a:noFill/>
                    </a:lnR>
                    <a:lnT>
                      <a:noFill/>
                    </a:lnT>
                    <a:lnB>
                      <a:noFill/>
                    </a:lnB>
                  </a:tcPr>
                </a:tc>
                <a:tc>
                  <a:txBody>
                    <a:bodyPr/>
                    <a:lstStyle/>
                    <a:p>
                      <a:pPr algn="ctr"/>
                      <a:r>
                        <a:rPr lang="en-US" sz="1000" dirty="0"/>
                        <a:t>15.3</a:t>
                      </a:r>
                    </a:p>
                  </a:txBody>
                  <a:tcPr marL="50800" marR="50800" marT="25400" marB="25400">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35842" name="Rectangle 2"/>
          <p:cNvSpPr>
            <a:spLocks noChangeArrowheads="1"/>
          </p:cNvSpPr>
          <p:nvPr/>
        </p:nvSpPr>
        <p:spPr bwMode="auto">
          <a:xfrm>
            <a:off x="0" y="0"/>
            <a:ext cx="32060" cy="138499"/>
          </a:xfrm>
          <a:prstGeom prst="rect">
            <a:avLst/>
          </a:prstGeom>
          <a:solidFill>
            <a:srgbClr val="FF6600"/>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0536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vs. High Income Countries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0" y="1709737"/>
            <a:ext cx="5676900" cy="4581525"/>
          </a:xfrm>
        </p:spPr>
      </p:pic>
    </p:spTree>
    <p:extLst>
      <p:ext uri="{BB962C8B-B14F-4D97-AF65-F5344CB8AC3E}">
        <p14:creationId xmlns:p14="http://schemas.microsoft.com/office/powerpoint/2010/main" val="213534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What is the risk of dying for people12-19 years of age?</a:t>
            </a:r>
            <a:endParaRPr lang="en-US" sz="3100" dirty="0"/>
          </a:p>
        </p:txBody>
      </p:sp>
      <p:sp>
        <p:nvSpPr>
          <p:cNvPr id="3" name="Content Placeholder 2"/>
          <p:cNvSpPr>
            <a:spLocks noGrp="1"/>
          </p:cNvSpPr>
          <p:nvPr>
            <p:ph idx="1"/>
          </p:nvPr>
        </p:nvSpPr>
        <p:spPr/>
        <p:txBody>
          <a:bodyPr>
            <a:normAutofit/>
          </a:bodyPr>
          <a:lstStyle/>
          <a:p>
            <a:r>
              <a:rPr lang="en-US" dirty="0"/>
              <a:t>Each year from 1999 to 2006, the annual death rate for teenagers has averaged 49.5 deaths per 100,000 population</a:t>
            </a:r>
          </a:p>
          <a:p>
            <a:r>
              <a:rPr lang="en-US" dirty="0"/>
              <a:t>Male teenagers are more likely to die than female teenagers at every single year of age from 12 to 19 years, and older teenagers are at higher risk of dying than younger teenagers.</a:t>
            </a:r>
          </a:p>
          <a:p>
            <a:r>
              <a:rPr lang="en-US" dirty="0"/>
              <a:t>At age 12, for example, the death rate for males is 46 percent higher than the rate for females </a:t>
            </a:r>
          </a:p>
          <a:p>
            <a:r>
              <a:rPr lang="en-US" dirty="0"/>
              <a:t>At age 19 the death rate for males is almost three times the rate for females.</a:t>
            </a:r>
          </a:p>
        </p:txBody>
      </p:sp>
      <p:sp>
        <p:nvSpPr>
          <p:cNvPr id="4" name="Rectangle 3"/>
          <p:cNvSpPr/>
          <p:nvPr/>
        </p:nvSpPr>
        <p:spPr>
          <a:xfrm>
            <a:off x="4706569" y="6176708"/>
            <a:ext cx="3265574" cy="369332"/>
          </a:xfrm>
          <a:prstGeom prst="rect">
            <a:avLst/>
          </a:prstGeom>
        </p:spPr>
        <p:txBody>
          <a:bodyPr wrap="none">
            <a:spAutoFit/>
          </a:bodyPr>
          <a:lstStyle/>
          <a:p>
            <a:r>
              <a:rPr lang="en-US" dirty="0"/>
              <a:t>CDC Data Brief No. 37, May 2010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death in teenagers</a:t>
            </a:r>
          </a:p>
        </p:txBody>
      </p:sp>
      <p:sp>
        <p:nvSpPr>
          <p:cNvPr id="3" name="Content Placeholder 2"/>
          <p:cNvSpPr>
            <a:spLocks noGrp="1"/>
          </p:cNvSpPr>
          <p:nvPr>
            <p:ph idx="1"/>
          </p:nvPr>
        </p:nvSpPr>
        <p:spPr/>
        <p:txBody>
          <a:bodyPr>
            <a:normAutofit fontScale="92500"/>
          </a:bodyPr>
          <a:lstStyle/>
          <a:p>
            <a:r>
              <a:rPr lang="en-US" dirty="0"/>
              <a:t>An average of 16,375 teenagers 12–19 years died in the United States every year from 1999 to 2006. This is less than 1 percent of all deaths that occur every year in the United States.</a:t>
            </a:r>
          </a:p>
          <a:p>
            <a:r>
              <a:rPr lang="en-US" dirty="0"/>
              <a:t>The five leading causes of death among teenagers are Accidents (unintentional injuries), homicide, suicide, cancer, and heart disease. Accidents account for nearly one-half of all teenage deaths.</a:t>
            </a:r>
          </a:p>
          <a:p>
            <a:r>
              <a:rPr lang="en-US" dirty="0"/>
              <a:t>As a category of accidents, motor vehicle fatality is the leading cause of death to teenagers, representing over one-third of all deaths.</a:t>
            </a:r>
          </a:p>
          <a:p>
            <a:r>
              <a:rPr lang="en-US" dirty="0"/>
              <a:t>Among teenagers, non-Hispanic black males have the highest death rate</a:t>
            </a:r>
          </a:p>
          <a:p>
            <a:r>
              <a:rPr lang="en-US" dirty="0"/>
              <a:t>Homicide is the leading cause of death for non-Hispanic black male teenagers. For all other groups, accident is the leading cause.</a:t>
            </a:r>
          </a:p>
        </p:txBody>
      </p:sp>
      <p:pic>
        <p:nvPicPr>
          <p:cNvPr id="4" name="Picture 3"/>
          <p:cNvPicPr>
            <a:picLocks noChangeAspect="1"/>
          </p:cNvPicPr>
          <p:nvPr/>
        </p:nvPicPr>
        <p:blipFill>
          <a:blip r:embed="rId2"/>
          <a:stretch>
            <a:fillRect/>
          </a:stretch>
        </p:blipFill>
        <p:spPr>
          <a:xfrm>
            <a:off x="4572000" y="5791200"/>
            <a:ext cx="3334801" cy="493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take care of ourselves?</a:t>
            </a:r>
          </a:p>
        </p:txBody>
      </p:sp>
      <p:pic>
        <p:nvPicPr>
          <p:cNvPr id="18435" name="Picture 3" descr="C:\Users\Angie\AppData\Local\Microsoft\Windows\Temporary Internet Files\Content.IE5\CKATBBBA\MC900078622[1].wmf"/>
          <p:cNvPicPr>
            <a:picLocks noChangeAspect="1" noChangeArrowheads="1"/>
          </p:cNvPicPr>
          <p:nvPr/>
        </p:nvPicPr>
        <p:blipFill>
          <a:blip r:embed="rId3" cstate="print"/>
          <a:srcRect/>
          <a:stretch>
            <a:fillRect/>
          </a:stretch>
        </p:blipFill>
        <p:spPr bwMode="auto">
          <a:xfrm>
            <a:off x="3429000" y="1600200"/>
            <a:ext cx="1857375" cy="39957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t>
            </a:r>
          </a:p>
        </p:txBody>
      </p:sp>
      <p:sp>
        <p:nvSpPr>
          <p:cNvPr id="3" name="Content Placeholder 2"/>
          <p:cNvSpPr>
            <a:spLocks noGrp="1"/>
          </p:cNvSpPr>
          <p:nvPr>
            <p:ph idx="1"/>
          </p:nvPr>
        </p:nvSpPr>
        <p:spPr/>
        <p:txBody>
          <a:bodyPr/>
          <a:lstStyle/>
          <a:p>
            <a:r>
              <a:rPr lang="en-US" dirty="0">
                <a:highlight>
                  <a:srgbClr val="FFFF00"/>
                </a:highlight>
              </a:rPr>
              <a:t>Includes all body processes related to food</a:t>
            </a:r>
          </a:p>
          <a:p>
            <a:r>
              <a:rPr lang="en-US" dirty="0"/>
              <a:t>Digestion, absorption, metabolism, circulation, and elimination</a:t>
            </a:r>
          </a:p>
        </p:txBody>
      </p:sp>
      <p:pic>
        <p:nvPicPr>
          <p:cNvPr id="19458" name="Picture 2" descr="C:\Users\Angie\AppData\Local\Microsoft\Windows\Temporary Internet Files\Content.IE5\P5ABJOGH\MC900291850[1].wmf"/>
          <p:cNvPicPr>
            <a:picLocks noChangeAspect="1" noChangeArrowheads="1"/>
          </p:cNvPicPr>
          <p:nvPr/>
        </p:nvPicPr>
        <p:blipFill>
          <a:blip r:embed="rId3" cstate="print"/>
          <a:srcRect/>
          <a:stretch>
            <a:fillRect/>
          </a:stretch>
        </p:blipFill>
        <p:spPr bwMode="auto">
          <a:xfrm>
            <a:off x="3429000" y="3657600"/>
            <a:ext cx="1827886" cy="182788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Nutrition and Diseases/Conditions</a:t>
            </a:r>
          </a:p>
        </p:txBody>
      </p:sp>
      <p:sp>
        <p:nvSpPr>
          <p:cNvPr id="3" name="Content Placeholder 2"/>
          <p:cNvSpPr>
            <a:spLocks noGrp="1"/>
          </p:cNvSpPr>
          <p:nvPr>
            <p:ph idx="1"/>
          </p:nvPr>
        </p:nvSpPr>
        <p:spPr/>
        <p:txBody>
          <a:bodyPr/>
          <a:lstStyle/>
          <a:p>
            <a:r>
              <a:rPr lang="en-US" dirty="0"/>
              <a:t>Hypertension</a:t>
            </a:r>
          </a:p>
          <a:p>
            <a:r>
              <a:rPr lang="en-US" dirty="0"/>
              <a:t>Atherosclerosis</a:t>
            </a:r>
          </a:p>
          <a:p>
            <a:r>
              <a:rPr lang="en-US" dirty="0"/>
              <a:t>Osteoporosis</a:t>
            </a:r>
          </a:p>
          <a:p>
            <a:r>
              <a:rPr lang="en-US" dirty="0"/>
              <a:t>Malnutrition</a:t>
            </a:r>
          </a:p>
        </p:txBody>
      </p:sp>
      <p:pic>
        <p:nvPicPr>
          <p:cNvPr id="20482" name="Picture 2" descr="C:\Users\Angie\AppData\Local\Microsoft\Windows\Temporary Internet Files\Content.IE5\US0SRS22\MP900423013[1].jpg"/>
          <p:cNvPicPr>
            <a:picLocks noChangeAspect="1" noChangeArrowheads="1"/>
          </p:cNvPicPr>
          <p:nvPr/>
        </p:nvPicPr>
        <p:blipFill>
          <a:blip r:embed="rId3" cstate="print"/>
          <a:srcRect/>
          <a:stretch>
            <a:fillRect/>
          </a:stretch>
        </p:blipFill>
        <p:spPr bwMode="auto">
          <a:xfrm>
            <a:off x="4724400" y="2438400"/>
            <a:ext cx="3733800" cy="3733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Nutrients</a:t>
            </a:r>
          </a:p>
        </p:txBody>
      </p:sp>
      <p:sp>
        <p:nvSpPr>
          <p:cNvPr id="3" name="Content Placeholder 2"/>
          <p:cNvSpPr>
            <a:spLocks noGrp="1"/>
          </p:cNvSpPr>
          <p:nvPr>
            <p:ph idx="1"/>
          </p:nvPr>
        </p:nvSpPr>
        <p:spPr/>
        <p:txBody>
          <a:bodyPr/>
          <a:lstStyle/>
          <a:p>
            <a:pPr marL="514350" indent="-514350">
              <a:buAutoNum type="arabicPeriod"/>
            </a:pPr>
            <a:r>
              <a:rPr lang="en-US" dirty="0"/>
              <a:t>Carbohydrates</a:t>
            </a:r>
          </a:p>
          <a:p>
            <a:pPr marL="514350" indent="-514350">
              <a:buAutoNum type="arabicPeriod"/>
            </a:pPr>
            <a:r>
              <a:rPr lang="en-US" dirty="0"/>
              <a:t>Lipids (fats)</a:t>
            </a:r>
          </a:p>
          <a:p>
            <a:pPr marL="514350" indent="-514350">
              <a:buAutoNum type="arabicPeriod"/>
            </a:pPr>
            <a:r>
              <a:rPr lang="en-US" dirty="0"/>
              <a:t>Proteins</a:t>
            </a:r>
          </a:p>
          <a:p>
            <a:pPr marL="514350" indent="-514350">
              <a:buAutoNum type="arabicPeriod"/>
            </a:pPr>
            <a:r>
              <a:rPr lang="en-US" dirty="0"/>
              <a:t>Vitamins</a:t>
            </a:r>
          </a:p>
          <a:p>
            <a:pPr marL="514350" indent="-514350">
              <a:buAutoNum type="arabicPeriod"/>
            </a:pPr>
            <a:r>
              <a:rPr lang="en-US" dirty="0"/>
              <a:t>Minerals</a:t>
            </a:r>
          </a:p>
          <a:p>
            <a:pPr marL="514350" indent="-514350">
              <a:buAutoNum type="arabicPeriod"/>
            </a:pPr>
            <a:r>
              <a:rPr lang="en-US" dirty="0"/>
              <a:t>Water</a:t>
            </a:r>
          </a:p>
        </p:txBody>
      </p:sp>
      <p:pic>
        <p:nvPicPr>
          <p:cNvPr id="21506" name="Picture 2" descr="C:\Users\Angie\AppData\Local\Microsoft\Windows\Temporary Internet Files\Content.IE5\P5ABJOGH\MC900149987[1].wmf"/>
          <p:cNvPicPr>
            <a:picLocks noChangeAspect="1" noChangeArrowheads="1"/>
          </p:cNvPicPr>
          <p:nvPr/>
        </p:nvPicPr>
        <p:blipFill>
          <a:blip r:embed="rId3" cstate="print"/>
          <a:srcRect/>
          <a:stretch>
            <a:fillRect/>
          </a:stretch>
        </p:blipFill>
        <p:spPr bwMode="auto">
          <a:xfrm>
            <a:off x="5638800" y="2209800"/>
            <a:ext cx="2153216" cy="28548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a:t>
            </a:r>
          </a:p>
        </p:txBody>
      </p:sp>
      <p:sp>
        <p:nvSpPr>
          <p:cNvPr id="3" name="Content Placeholder 2"/>
          <p:cNvSpPr>
            <a:spLocks noGrp="1"/>
          </p:cNvSpPr>
          <p:nvPr>
            <p:ph sz="half" idx="1"/>
          </p:nvPr>
        </p:nvSpPr>
        <p:spPr/>
        <p:txBody>
          <a:bodyPr/>
          <a:lstStyle/>
          <a:p>
            <a:r>
              <a:rPr lang="en-US" dirty="0">
                <a:highlight>
                  <a:srgbClr val="FFFF00"/>
                </a:highlight>
              </a:rPr>
              <a:t>Simple vs. Complex</a:t>
            </a:r>
          </a:p>
          <a:p>
            <a:r>
              <a:rPr lang="en-US" dirty="0">
                <a:highlight>
                  <a:srgbClr val="FFFF00"/>
                </a:highlight>
              </a:rPr>
              <a:t>Fiber</a:t>
            </a:r>
            <a:r>
              <a:rPr lang="en-US" dirty="0"/>
              <a:t>	</a:t>
            </a:r>
          </a:p>
          <a:p>
            <a:r>
              <a:rPr lang="en-US" dirty="0"/>
              <a:t>4 kcals per gram</a:t>
            </a:r>
          </a:p>
          <a:p>
            <a:r>
              <a:rPr lang="en-US" dirty="0"/>
              <a:t>Sugars, starches, whole grains	</a:t>
            </a:r>
          </a:p>
          <a:p>
            <a:r>
              <a:rPr lang="en-US" dirty="0">
                <a:highlight>
                  <a:srgbClr val="FFFF00"/>
                </a:highlight>
              </a:rPr>
              <a:t>Main source of energy for the brain</a:t>
            </a:r>
          </a:p>
        </p:txBody>
      </p:sp>
      <p:pic>
        <p:nvPicPr>
          <p:cNvPr id="1027" name="Picture 3" descr="C:\Documents and Settings\GAM10096\Local Settings\Temporary Internet Files\Content.IE5\J2HD0PXL\MP900444475[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953692" y="2971064"/>
            <a:ext cx="2589415" cy="172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4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Fats	</a:t>
            </a:r>
          </a:p>
        </p:txBody>
      </p:sp>
      <p:sp>
        <p:nvSpPr>
          <p:cNvPr id="3" name="Content Placeholder 2"/>
          <p:cNvSpPr>
            <a:spLocks noGrp="1"/>
          </p:cNvSpPr>
          <p:nvPr>
            <p:ph sz="half" idx="1"/>
          </p:nvPr>
        </p:nvSpPr>
        <p:spPr/>
        <p:txBody>
          <a:bodyPr/>
          <a:lstStyle/>
          <a:p>
            <a:r>
              <a:rPr lang="en-US" dirty="0">
                <a:highlight>
                  <a:srgbClr val="FFFF00"/>
                </a:highlight>
              </a:rPr>
              <a:t>Saturated vs. unsaturated</a:t>
            </a:r>
          </a:p>
          <a:p>
            <a:r>
              <a:rPr lang="en-US" dirty="0"/>
              <a:t>Trans fats</a:t>
            </a:r>
          </a:p>
          <a:p>
            <a:r>
              <a:rPr lang="en-US" dirty="0"/>
              <a:t>9 kcals per gram</a:t>
            </a:r>
          </a:p>
        </p:txBody>
      </p:sp>
      <p:pic>
        <p:nvPicPr>
          <p:cNvPr id="2050" name="Picture 2" descr="C:\Documents and Settings\GAM10096\Local Settings\Temporary Internet Files\Content.IE5\64XD3JZF\MP90043047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419600" y="2002631"/>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a:t>
            </a:r>
          </a:p>
        </p:txBody>
      </p:sp>
      <p:sp>
        <p:nvSpPr>
          <p:cNvPr id="3" name="Content Placeholder 2"/>
          <p:cNvSpPr>
            <a:spLocks noGrp="1"/>
          </p:cNvSpPr>
          <p:nvPr>
            <p:ph idx="1"/>
          </p:nvPr>
        </p:nvSpPr>
        <p:spPr/>
        <p:txBody>
          <a:bodyPr/>
          <a:lstStyle/>
          <a:p>
            <a:r>
              <a:rPr lang="en-US" dirty="0"/>
              <a:t>The steps to maintain good health practices</a:t>
            </a:r>
          </a:p>
          <a:p>
            <a:pPr>
              <a:buNone/>
            </a:pPr>
            <a:endParaRPr lang="en-US" dirty="0"/>
          </a:p>
        </p:txBody>
      </p:sp>
      <p:pic>
        <p:nvPicPr>
          <p:cNvPr id="4" name="Picture 3" descr="liverbird: LAST CALL!!! Nov. 5. este 10-11 környékén megi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819400"/>
            <a:ext cx="2731315" cy="28033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p>
        </p:txBody>
      </p:sp>
      <p:sp>
        <p:nvSpPr>
          <p:cNvPr id="3" name="Content Placeholder 2"/>
          <p:cNvSpPr>
            <a:spLocks noGrp="1"/>
          </p:cNvSpPr>
          <p:nvPr>
            <p:ph sz="half" idx="1"/>
          </p:nvPr>
        </p:nvSpPr>
        <p:spPr/>
        <p:txBody>
          <a:bodyPr/>
          <a:lstStyle/>
          <a:p>
            <a:r>
              <a:rPr lang="en-US" dirty="0"/>
              <a:t>Complete vs. Incomplete</a:t>
            </a:r>
          </a:p>
          <a:p>
            <a:r>
              <a:rPr lang="en-US" dirty="0">
                <a:highlight>
                  <a:srgbClr val="FFFF00"/>
                </a:highlight>
              </a:rPr>
              <a:t>Amino acids</a:t>
            </a:r>
          </a:p>
          <a:p>
            <a:r>
              <a:rPr lang="en-US" dirty="0"/>
              <a:t>4 kcals per gram</a:t>
            </a:r>
          </a:p>
        </p:txBody>
      </p:sp>
      <p:pic>
        <p:nvPicPr>
          <p:cNvPr id="3075" name="Picture 3" descr="C:\Documents and Settings\GAM10096\Local Settings\Temporary Internet Files\Content.IE5\8P2DJ4HL\MC900441854[1].wm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2246" y="2286001"/>
            <a:ext cx="2515541"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Vitamins</a:t>
            </a:r>
          </a:p>
        </p:txBody>
      </p:sp>
      <p:sp>
        <p:nvSpPr>
          <p:cNvPr id="3" name="Content Placeholder 2"/>
          <p:cNvSpPr>
            <a:spLocks noGrp="1"/>
          </p:cNvSpPr>
          <p:nvPr>
            <p:ph sz="half" idx="1"/>
          </p:nvPr>
        </p:nvSpPr>
        <p:spPr/>
        <p:txBody>
          <a:bodyPr/>
          <a:lstStyle/>
          <a:p>
            <a:r>
              <a:rPr lang="en-US" dirty="0">
                <a:highlight>
                  <a:srgbClr val="FFFF00"/>
                </a:highlight>
              </a:rPr>
              <a:t>Water soluble vs. Fat Soluble</a:t>
            </a:r>
          </a:p>
          <a:p>
            <a:r>
              <a:rPr lang="en-US" dirty="0"/>
              <a:t>No energy value</a:t>
            </a:r>
          </a:p>
          <a:p>
            <a:endParaRPr lang="en-US" dirty="0"/>
          </a:p>
        </p:txBody>
      </p:sp>
      <p:pic>
        <p:nvPicPr>
          <p:cNvPr id="4098" name="Picture 2" descr="C:\Documents and Settings\GAM10096\Local Settings\Temporary Internet Files\Content.IE5\GJUIHKTW\MP900337281[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19600" y="2526887"/>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8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Minerals</a:t>
            </a:r>
          </a:p>
        </p:txBody>
      </p:sp>
      <p:sp>
        <p:nvSpPr>
          <p:cNvPr id="3" name="Content Placeholder 2"/>
          <p:cNvSpPr>
            <a:spLocks noGrp="1"/>
          </p:cNvSpPr>
          <p:nvPr>
            <p:ph sz="half" idx="1"/>
          </p:nvPr>
        </p:nvSpPr>
        <p:spPr/>
        <p:txBody>
          <a:bodyPr/>
          <a:lstStyle/>
          <a:p>
            <a:r>
              <a:rPr lang="en-US" dirty="0"/>
              <a:t>Sodium, Calcium, Potassium, Iron</a:t>
            </a:r>
          </a:p>
          <a:p>
            <a:r>
              <a:rPr lang="en-US" dirty="0"/>
              <a:t>No energy value</a:t>
            </a:r>
          </a:p>
        </p:txBody>
      </p:sp>
      <p:pic>
        <p:nvPicPr>
          <p:cNvPr id="5122" name="Picture 2" descr="C:\Documents and Settings\GAM10096\Local Settings\Temporary Internet Files\Content.IE5\SXC917N7\MC900441751[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76800" y="2459831"/>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3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sz="half" idx="1"/>
          </p:nvPr>
        </p:nvSpPr>
        <p:spPr/>
        <p:txBody>
          <a:bodyPr/>
          <a:lstStyle/>
          <a:p>
            <a:r>
              <a:rPr lang="en-US" dirty="0"/>
              <a:t>No energy value</a:t>
            </a:r>
          </a:p>
          <a:p>
            <a:r>
              <a:rPr lang="en-US" dirty="0"/>
              <a:t>How much should you get each day?</a:t>
            </a:r>
          </a:p>
        </p:txBody>
      </p:sp>
      <p:pic>
        <p:nvPicPr>
          <p:cNvPr id="6146" name="Picture 2" descr="C:\Documents and Settings\GAM10096\Local Settings\Temporary Internet Files\Content.IE5\DYBXGR31\MP90044838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718579" y="1536700"/>
            <a:ext cx="3059642" cy="458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How do you know if you are getting all the essential nutrients?</a:t>
            </a:r>
          </a:p>
        </p:txBody>
      </p:sp>
      <p:pic>
        <p:nvPicPr>
          <p:cNvPr id="1026" name="Picture 2" descr="C:\Users\gam10096\AppData\Local\Microsoft\Windows\Temporary Internet Files\Content.IE5\MB1W3W7F\MC90044190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2095165" cy="247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7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Guide Pyramid</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5644036">
            <a:off x="2175727" y="2383617"/>
            <a:ext cx="3535620" cy="26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ultiply 2"/>
          <p:cNvSpPr/>
          <p:nvPr/>
        </p:nvSpPr>
        <p:spPr>
          <a:xfrm>
            <a:off x="685800" y="609600"/>
            <a:ext cx="7315200" cy="5562600"/>
          </a:xfrm>
          <a:prstGeom prst="mathMultiply">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9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MyPlate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70" y="1600200"/>
            <a:ext cx="5280660" cy="4800600"/>
          </a:xfrm>
        </p:spPr>
      </p:pic>
    </p:spTree>
    <p:extLst>
      <p:ext uri="{BB962C8B-B14F-4D97-AF65-F5344CB8AC3E}">
        <p14:creationId xmlns:p14="http://schemas.microsoft.com/office/powerpoint/2010/main" val="19053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of Food</a:t>
            </a:r>
          </a:p>
        </p:txBody>
      </p:sp>
      <p:sp>
        <p:nvSpPr>
          <p:cNvPr id="3" name="Content Placeholder 2"/>
          <p:cNvSpPr>
            <a:spLocks noGrp="1"/>
          </p:cNvSpPr>
          <p:nvPr>
            <p:ph idx="1"/>
          </p:nvPr>
        </p:nvSpPr>
        <p:spPr/>
        <p:txBody>
          <a:bodyPr/>
          <a:lstStyle/>
          <a:p>
            <a:r>
              <a:rPr lang="en-US" dirty="0"/>
              <a:t>Digestion</a:t>
            </a:r>
          </a:p>
          <a:p>
            <a:r>
              <a:rPr lang="en-US" dirty="0"/>
              <a:t>Absorption</a:t>
            </a:r>
          </a:p>
          <a:p>
            <a:r>
              <a:rPr lang="en-US" dirty="0"/>
              <a:t>Metabolism</a:t>
            </a:r>
          </a:p>
          <a:p>
            <a:r>
              <a:rPr lang="en-US" dirty="0"/>
              <a:t>Circulation</a:t>
            </a:r>
          </a:p>
          <a:p>
            <a:r>
              <a:rPr lang="en-US" dirty="0"/>
              <a:t>Elimination</a:t>
            </a:r>
          </a:p>
        </p:txBody>
      </p:sp>
      <p:pic>
        <p:nvPicPr>
          <p:cNvPr id="22530" name="Picture 2" descr="C:\Users\Angie\AppData\Local\Microsoft\Windows\Temporary Internet Files\Content.IE5\E8S5QUFT\MC900060285[1].wmf"/>
          <p:cNvPicPr>
            <a:picLocks noChangeAspect="1" noChangeArrowheads="1"/>
          </p:cNvPicPr>
          <p:nvPr/>
        </p:nvPicPr>
        <p:blipFill>
          <a:blip r:embed="rId3" cstate="print"/>
          <a:srcRect/>
          <a:stretch>
            <a:fillRect/>
          </a:stretch>
        </p:blipFill>
        <p:spPr bwMode="auto">
          <a:xfrm>
            <a:off x="5029200" y="2895600"/>
            <a:ext cx="2903264" cy="20330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Food Energy</a:t>
            </a:r>
          </a:p>
        </p:txBody>
      </p:sp>
      <p:sp>
        <p:nvSpPr>
          <p:cNvPr id="3" name="Content Placeholder 2"/>
          <p:cNvSpPr>
            <a:spLocks noGrp="1"/>
          </p:cNvSpPr>
          <p:nvPr>
            <p:ph idx="1"/>
          </p:nvPr>
        </p:nvSpPr>
        <p:spPr/>
        <p:txBody>
          <a:bodyPr/>
          <a:lstStyle/>
          <a:p>
            <a:r>
              <a:rPr lang="en-US" dirty="0"/>
              <a:t>Amount of heat produced during metabolism</a:t>
            </a:r>
          </a:p>
          <a:p>
            <a:r>
              <a:rPr lang="en-US" dirty="0">
                <a:highlight>
                  <a:srgbClr val="FFFF00"/>
                </a:highlight>
              </a:rPr>
              <a:t>Kilocalorie (kcal)</a:t>
            </a:r>
          </a:p>
          <a:p>
            <a:endParaRPr lang="en-US" dirty="0"/>
          </a:p>
          <a:p>
            <a:pPr algn="ctr">
              <a:buNone/>
            </a:pPr>
            <a:r>
              <a:rPr lang="en-US" dirty="0"/>
              <a:t>One pound of body fat = 3,500 kcals</a:t>
            </a:r>
          </a:p>
        </p:txBody>
      </p:sp>
      <p:pic>
        <p:nvPicPr>
          <p:cNvPr id="23554" name="Picture 2" descr="C:\Users\Angie\AppData\Local\Microsoft\Windows\Temporary Internet Files\Content.IE5\US0SRS22\MC900037073[1].wmf"/>
          <p:cNvPicPr>
            <a:picLocks noChangeAspect="1" noChangeArrowheads="1"/>
          </p:cNvPicPr>
          <p:nvPr/>
        </p:nvPicPr>
        <p:blipFill>
          <a:blip r:embed="rId3" cstate="print"/>
          <a:srcRect/>
          <a:stretch>
            <a:fillRect/>
          </a:stretch>
        </p:blipFill>
        <p:spPr bwMode="auto">
          <a:xfrm>
            <a:off x="3611336" y="4267200"/>
            <a:ext cx="2121952" cy="17647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Good Nutrition</a:t>
            </a:r>
          </a:p>
        </p:txBody>
      </p:sp>
      <p:sp>
        <p:nvSpPr>
          <p:cNvPr id="3" name="Content Placeholder 2"/>
          <p:cNvSpPr>
            <a:spLocks noGrp="1"/>
          </p:cNvSpPr>
          <p:nvPr>
            <p:ph idx="1"/>
          </p:nvPr>
        </p:nvSpPr>
        <p:spPr/>
        <p:txBody>
          <a:bodyPr/>
          <a:lstStyle/>
          <a:p>
            <a:r>
              <a:rPr lang="en-US" dirty="0">
                <a:highlight>
                  <a:srgbClr val="FFFF00"/>
                </a:highlight>
              </a:rPr>
              <a:t>Eat a variety of foods</a:t>
            </a:r>
          </a:p>
          <a:p>
            <a:r>
              <a:rPr lang="en-US" dirty="0"/>
              <a:t>Maintain healthy weight</a:t>
            </a:r>
          </a:p>
          <a:p>
            <a:r>
              <a:rPr lang="en-US" dirty="0"/>
              <a:t>Diet </a:t>
            </a:r>
            <a:r>
              <a:rPr lang="en-US" dirty="0">
                <a:highlight>
                  <a:srgbClr val="FFFF00"/>
                </a:highlight>
              </a:rPr>
              <a:t>low in fat</a:t>
            </a:r>
            <a:r>
              <a:rPr lang="en-US" dirty="0"/>
              <a:t>, saturated fat, and cholesterol</a:t>
            </a:r>
          </a:p>
          <a:p>
            <a:r>
              <a:rPr lang="en-US" dirty="0">
                <a:highlight>
                  <a:srgbClr val="FFFF00"/>
                </a:highlight>
              </a:rPr>
              <a:t>Diet with plenty of vegetables, fruits, and whole grains</a:t>
            </a:r>
          </a:p>
          <a:p>
            <a:r>
              <a:rPr lang="en-US" dirty="0">
                <a:highlight>
                  <a:srgbClr val="FFFF00"/>
                </a:highlight>
              </a:rPr>
              <a:t>Use sugars and salt/sodium in moderation</a:t>
            </a:r>
          </a:p>
          <a:p>
            <a:r>
              <a:rPr lang="en-US" dirty="0"/>
              <a:t>Alcohol in moderation</a:t>
            </a:r>
          </a:p>
        </p:txBody>
      </p:sp>
      <p:pic>
        <p:nvPicPr>
          <p:cNvPr id="1026" name="Picture 2" descr="C:\Users\gam10096\AppData\Local\Microsoft\Windows\Temporary Internet Files\Content.IE5\W1BTHYE5\MP9004117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191000"/>
            <a:ext cx="2646947"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Which kills more people each year?</a:t>
            </a:r>
          </a:p>
        </p:txBody>
      </p:sp>
      <p:pic>
        <p:nvPicPr>
          <p:cNvPr id="1026" name="Picture 2" descr="C:\Documents and Settings\GAM10096\Local Settings\Temporary Internet Files\Content.IE5\GJUIHKTW\MP900315665[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575655"/>
            <a:ext cx="3657600" cy="2511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GAM10096\Local Settings\Temporary Internet Files\Content.IE5\DYBXGR31\MP900427640[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37562" y="2320593"/>
            <a:ext cx="3021676" cy="302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poor nutrition affect the body?</a:t>
            </a:r>
          </a:p>
        </p:txBody>
      </p:sp>
      <p:sp>
        <p:nvSpPr>
          <p:cNvPr id="3" name="Content Placeholder 2"/>
          <p:cNvSpPr>
            <a:spLocks noGrp="1"/>
          </p:cNvSpPr>
          <p:nvPr>
            <p:ph idx="1"/>
          </p:nvPr>
        </p:nvSpPr>
        <p:spPr/>
        <p:txBody>
          <a:bodyPr>
            <a:normAutofit/>
          </a:bodyPr>
          <a:lstStyle/>
          <a:p>
            <a:r>
              <a:rPr lang="en-US" dirty="0"/>
              <a:t>Anemia</a:t>
            </a:r>
          </a:p>
          <a:p>
            <a:r>
              <a:rPr lang="en-US" dirty="0"/>
              <a:t>Anorexia nervosa</a:t>
            </a:r>
          </a:p>
          <a:p>
            <a:r>
              <a:rPr lang="en-US" dirty="0"/>
              <a:t>Bulimia</a:t>
            </a:r>
          </a:p>
          <a:p>
            <a:r>
              <a:rPr lang="en-US" dirty="0"/>
              <a:t>Constipation</a:t>
            </a:r>
          </a:p>
          <a:p>
            <a:r>
              <a:rPr lang="en-US" dirty="0"/>
              <a:t>Dull Hair and Eyes</a:t>
            </a:r>
          </a:p>
          <a:p>
            <a:r>
              <a:rPr lang="en-US" dirty="0"/>
              <a:t>Mental Slowdown</a:t>
            </a:r>
          </a:p>
          <a:p>
            <a:r>
              <a:rPr lang="en-US" dirty="0"/>
              <a:t>Obesity</a:t>
            </a:r>
          </a:p>
          <a:p>
            <a:r>
              <a:rPr lang="en-US" dirty="0"/>
              <a:t>Osteoporosis</a:t>
            </a:r>
          </a:p>
          <a:p>
            <a:r>
              <a:rPr lang="en-US" dirty="0"/>
              <a:t>Rickets</a:t>
            </a:r>
          </a:p>
          <a:p>
            <a:r>
              <a:rPr lang="en-US" dirty="0"/>
              <a:t>Dehydration</a:t>
            </a:r>
          </a:p>
          <a:p>
            <a:r>
              <a:rPr lang="en-US" dirty="0"/>
              <a:t>Poor skin conditions</a:t>
            </a:r>
          </a:p>
        </p:txBody>
      </p:sp>
    </p:spTree>
    <p:extLst>
      <p:ext uri="{BB962C8B-B14F-4D97-AF65-F5344CB8AC3E}">
        <p14:creationId xmlns:p14="http://schemas.microsoft.com/office/powerpoint/2010/main" val="7812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Malnutrition in the Elderly</a:t>
            </a:r>
          </a:p>
        </p:txBody>
      </p:sp>
      <p:sp>
        <p:nvSpPr>
          <p:cNvPr id="3" name="Content Placeholder 2"/>
          <p:cNvSpPr>
            <a:spLocks noGrp="1"/>
          </p:cNvSpPr>
          <p:nvPr>
            <p:ph idx="1"/>
          </p:nvPr>
        </p:nvSpPr>
        <p:spPr/>
        <p:txBody>
          <a:bodyPr/>
          <a:lstStyle/>
          <a:p>
            <a:r>
              <a:rPr lang="en-US" dirty="0"/>
              <a:t>Why is malnutrition prominent among the elderly?</a:t>
            </a:r>
          </a:p>
          <a:p>
            <a:pPr lvl="1"/>
            <a:r>
              <a:rPr lang="en-US" dirty="0">
                <a:highlight>
                  <a:srgbClr val="FFFF00"/>
                </a:highlight>
              </a:rPr>
              <a:t>Sensory loss especially in taste and smell</a:t>
            </a:r>
          </a:p>
          <a:p>
            <a:pPr lvl="1"/>
            <a:r>
              <a:rPr lang="en-US" dirty="0">
                <a:highlight>
                  <a:srgbClr val="FFFF00"/>
                </a:highlight>
              </a:rPr>
              <a:t>Poor dentition</a:t>
            </a:r>
          </a:p>
          <a:p>
            <a:pPr lvl="1"/>
            <a:r>
              <a:rPr lang="en-US" dirty="0">
                <a:highlight>
                  <a:srgbClr val="FFFF00"/>
                </a:highlight>
              </a:rPr>
              <a:t>Difficulty obtaining and preparing food</a:t>
            </a:r>
          </a:p>
          <a:p>
            <a:pPr lvl="1"/>
            <a:r>
              <a:rPr lang="en-US" dirty="0">
                <a:highlight>
                  <a:srgbClr val="FFFF00"/>
                </a:highlight>
              </a:rPr>
              <a:t>Disease</a:t>
            </a:r>
          </a:p>
          <a:p>
            <a:endParaRPr lang="en-US" dirty="0"/>
          </a:p>
        </p:txBody>
      </p:sp>
      <p:pic>
        <p:nvPicPr>
          <p:cNvPr id="2050" name="Picture 2" descr="C:\Users\gam10096\AppData\Local\Microsoft\Windows\Temporary Internet Files\Content.IE5\0HEOPGDF\MC9001413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429000"/>
            <a:ext cx="2183587" cy="247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2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therapeutic diets?</a:t>
            </a:r>
          </a:p>
        </p:txBody>
      </p:sp>
      <p:sp>
        <p:nvSpPr>
          <p:cNvPr id="3" name="Content Placeholder 2"/>
          <p:cNvSpPr>
            <a:spLocks noGrp="1"/>
          </p:cNvSpPr>
          <p:nvPr>
            <p:ph idx="1"/>
          </p:nvPr>
        </p:nvSpPr>
        <p:spPr/>
        <p:txBody>
          <a:bodyPr/>
          <a:lstStyle/>
          <a:p>
            <a:r>
              <a:rPr lang="en-US" dirty="0">
                <a:highlight>
                  <a:srgbClr val="FFFF00"/>
                </a:highlight>
              </a:rPr>
              <a:t>Diets that modify a patient’s normal diet in order to treat an illness</a:t>
            </a:r>
          </a:p>
          <a:p>
            <a:r>
              <a:rPr lang="en-US" dirty="0"/>
              <a:t>Often very different from the foods they normally eat</a:t>
            </a:r>
          </a:p>
        </p:txBody>
      </p:sp>
      <p:pic>
        <p:nvPicPr>
          <p:cNvPr id="3074" name="Picture 2" descr="C:\Users\gam10096\AppData\Local\Microsoft\Windows\Temporary Internet Files\Content.IE5\W1BTHYE5\MC9004381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462866"/>
            <a:ext cx="1892300" cy="175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3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Therapeutic Diets</a:t>
            </a:r>
          </a:p>
        </p:txBody>
      </p:sp>
      <p:sp>
        <p:nvSpPr>
          <p:cNvPr id="3" name="Content Placeholder 2"/>
          <p:cNvSpPr>
            <a:spLocks noGrp="1"/>
          </p:cNvSpPr>
          <p:nvPr>
            <p:ph idx="1"/>
          </p:nvPr>
        </p:nvSpPr>
        <p:spPr/>
        <p:txBody>
          <a:bodyPr>
            <a:normAutofit/>
          </a:bodyPr>
          <a:lstStyle/>
          <a:p>
            <a:r>
              <a:rPr lang="en-US" dirty="0">
                <a:highlight>
                  <a:srgbClr val="FFFF00"/>
                </a:highlight>
              </a:rPr>
              <a:t>Regulate the amount of food </a:t>
            </a:r>
            <a:r>
              <a:rPr lang="en-US" dirty="0"/>
              <a:t>in metabolic disorders</a:t>
            </a:r>
          </a:p>
          <a:p>
            <a:r>
              <a:rPr lang="en-US" dirty="0"/>
              <a:t>Prevent or restrict edema by </a:t>
            </a:r>
            <a:r>
              <a:rPr lang="en-US" dirty="0">
                <a:highlight>
                  <a:srgbClr val="FFFF00"/>
                </a:highlight>
              </a:rPr>
              <a:t>restricting sodium intake</a:t>
            </a:r>
          </a:p>
          <a:p>
            <a:r>
              <a:rPr lang="en-US" dirty="0"/>
              <a:t>Assist body organs to regain and/or maintain normal function</a:t>
            </a:r>
          </a:p>
          <a:p>
            <a:r>
              <a:rPr lang="en-US" dirty="0">
                <a:highlight>
                  <a:srgbClr val="FFFF00"/>
                </a:highlight>
              </a:rPr>
              <a:t>Aid in digestion</a:t>
            </a:r>
            <a:r>
              <a:rPr lang="en-US" dirty="0"/>
              <a:t> by avoiding food that irritate the digestive tract</a:t>
            </a:r>
          </a:p>
          <a:p>
            <a:r>
              <a:rPr lang="en-US" dirty="0">
                <a:highlight>
                  <a:srgbClr val="FFFF00"/>
                </a:highlight>
              </a:rPr>
              <a:t>Increase or decrease body weight</a:t>
            </a:r>
            <a:r>
              <a:rPr lang="en-US" dirty="0"/>
              <a:t> by adding or eliminating calories</a:t>
            </a:r>
          </a:p>
          <a:p>
            <a:endParaRPr lang="en-US" dirty="0"/>
          </a:p>
        </p:txBody>
      </p:sp>
    </p:spTree>
    <p:extLst>
      <p:ext uri="{BB962C8B-B14F-4D97-AF65-F5344CB8AC3E}">
        <p14:creationId xmlns:p14="http://schemas.microsoft.com/office/powerpoint/2010/main" val="38226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Diets</a:t>
            </a:r>
          </a:p>
        </p:txBody>
      </p:sp>
      <p:sp>
        <p:nvSpPr>
          <p:cNvPr id="3" name="Content Placeholder 2"/>
          <p:cNvSpPr>
            <a:spLocks noGrp="1"/>
          </p:cNvSpPr>
          <p:nvPr>
            <p:ph idx="1"/>
          </p:nvPr>
        </p:nvSpPr>
        <p:spPr/>
        <p:txBody>
          <a:bodyPr>
            <a:normAutofit lnSpcReduction="10000"/>
          </a:bodyPr>
          <a:lstStyle/>
          <a:p>
            <a:r>
              <a:rPr lang="en-US" dirty="0"/>
              <a:t>Clear Liquid </a:t>
            </a:r>
          </a:p>
          <a:p>
            <a:r>
              <a:rPr lang="en-US" dirty="0"/>
              <a:t>Full Liquid</a:t>
            </a:r>
          </a:p>
          <a:p>
            <a:r>
              <a:rPr lang="en-US" dirty="0"/>
              <a:t>Soft </a:t>
            </a:r>
          </a:p>
          <a:p>
            <a:r>
              <a:rPr lang="en-US" dirty="0"/>
              <a:t>Bland</a:t>
            </a:r>
          </a:p>
          <a:p>
            <a:r>
              <a:rPr lang="en-US" dirty="0"/>
              <a:t>Low Residue</a:t>
            </a:r>
          </a:p>
          <a:p>
            <a:r>
              <a:rPr lang="en-US" dirty="0"/>
              <a:t>Low Carbohydrate (Diabetic)</a:t>
            </a:r>
          </a:p>
          <a:p>
            <a:r>
              <a:rPr lang="en-US" dirty="0"/>
              <a:t>Low Fat</a:t>
            </a:r>
          </a:p>
          <a:p>
            <a:r>
              <a:rPr lang="en-US" dirty="0"/>
              <a:t>Low Cholesterol</a:t>
            </a:r>
          </a:p>
          <a:p>
            <a:r>
              <a:rPr lang="en-US" dirty="0"/>
              <a:t>Low Calorie</a:t>
            </a:r>
          </a:p>
          <a:p>
            <a:r>
              <a:rPr lang="en-US" dirty="0"/>
              <a:t>High Calorie</a:t>
            </a:r>
          </a:p>
          <a:p>
            <a:r>
              <a:rPr lang="en-US" dirty="0"/>
              <a:t>Low Sodium</a:t>
            </a:r>
          </a:p>
          <a:p>
            <a:r>
              <a:rPr lang="en-US" dirty="0"/>
              <a:t>High Protein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Dietary Restrictions</a:t>
            </a:r>
          </a:p>
        </p:txBody>
      </p:sp>
      <p:sp>
        <p:nvSpPr>
          <p:cNvPr id="3" name="Content Placeholder 2"/>
          <p:cNvSpPr>
            <a:spLocks noGrp="1"/>
          </p:cNvSpPr>
          <p:nvPr>
            <p:ph idx="1"/>
          </p:nvPr>
        </p:nvSpPr>
        <p:spPr/>
        <p:txBody>
          <a:bodyPr>
            <a:normAutofit/>
          </a:bodyPr>
          <a:lstStyle/>
          <a:p>
            <a:r>
              <a:rPr lang="en-US" dirty="0"/>
              <a:t>Christian Science</a:t>
            </a:r>
          </a:p>
          <a:p>
            <a:r>
              <a:rPr lang="en-US" dirty="0"/>
              <a:t>Mormons</a:t>
            </a:r>
          </a:p>
          <a:p>
            <a:r>
              <a:rPr lang="en-US" dirty="0"/>
              <a:t>Conservative Protestants</a:t>
            </a:r>
          </a:p>
          <a:p>
            <a:r>
              <a:rPr lang="en-US" dirty="0"/>
              <a:t>Greek Orthodox</a:t>
            </a:r>
          </a:p>
          <a:p>
            <a:r>
              <a:rPr lang="en-US" dirty="0"/>
              <a:t>Muslim</a:t>
            </a:r>
          </a:p>
          <a:p>
            <a:r>
              <a:rPr lang="en-US" dirty="0"/>
              <a:t>Orthodox Jewish</a:t>
            </a:r>
          </a:p>
          <a:p>
            <a:r>
              <a:rPr lang="en-US" dirty="0"/>
              <a:t>Roman Catholic</a:t>
            </a:r>
          </a:p>
          <a:p>
            <a:r>
              <a:rPr lang="en-US" dirty="0"/>
              <a:t>Buddhist</a:t>
            </a:r>
          </a:p>
          <a:p>
            <a:r>
              <a:rPr lang="en-US" dirty="0"/>
              <a:t>Hindu</a:t>
            </a:r>
          </a:p>
        </p:txBody>
      </p:sp>
      <p:pic>
        <p:nvPicPr>
          <p:cNvPr id="4098" name="Picture 2" descr="C:\Users\gam10096\AppData\Local\Microsoft\Windows\Temporary Internet Files\Content.IE5\0HEOPGDF\MP9003138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5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a:t>
            </a:r>
          </a:p>
        </p:txBody>
      </p:sp>
      <p:sp>
        <p:nvSpPr>
          <p:cNvPr id="3" name="Content Placeholder 2"/>
          <p:cNvSpPr>
            <a:spLocks noGrp="1"/>
          </p:cNvSpPr>
          <p:nvPr>
            <p:ph idx="1"/>
          </p:nvPr>
        </p:nvSpPr>
        <p:spPr/>
        <p:txBody>
          <a:bodyPr/>
          <a:lstStyle/>
          <a:p>
            <a:r>
              <a:rPr lang="en-US" dirty="0"/>
              <a:t>Regular Exercise</a:t>
            </a:r>
          </a:p>
          <a:p>
            <a:r>
              <a:rPr lang="en-US" dirty="0"/>
              <a:t>Regular Physical Activity</a:t>
            </a:r>
          </a:p>
          <a:p>
            <a:r>
              <a:rPr lang="en-US" dirty="0"/>
              <a:t>Sleep</a:t>
            </a:r>
          </a:p>
        </p:txBody>
      </p:sp>
      <p:pic>
        <p:nvPicPr>
          <p:cNvPr id="24578" name="Picture 2" descr="C:\Users\Angie\AppData\Local\Microsoft\Windows\Temporary Internet Files\Content.IE5\E8S5QUFT\MC900437988[1].wmf"/>
          <p:cNvPicPr>
            <a:picLocks noChangeAspect="1" noChangeArrowheads="1"/>
          </p:cNvPicPr>
          <p:nvPr/>
        </p:nvPicPr>
        <p:blipFill>
          <a:blip r:embed="rId3" cstate="print"/>
          <a:srcRect/>
          <a:stretch>
            <a:fillRect/>
          </a:stretch>
        </p:blipFill>
        <p:spPr bwMode="auto">
          <a:xfrm>
            <a:off x="1752600" y="4343400"/>
            <a:ext cx="1828800" cy="1155700"/>
          </a:xfrm>
          <a:prstGeom prst="rect">
            <a:avLst/>
          </a:prstGeom>
          <a:noFill/>
        </p:spPr>
      </p:pic>
      <p:pic>
        <p:nvPicPr>
          <p:cNvPr id="24579" name="Picture 3" descr="C:\Users\Angie\AppData\Local\Microsoft\Windows\Temporary Internet Files\Content.IE5\CKATBBBA\MC900434405[1].wmf"/>
          <p:cNvPicPr>
            <a:picLocks noChangeAspect="1" noChangeArrowheads="1"/>
          </p:cNvPicPr>
          <p:nvPr/>
        </p:nvPicPr>
        <p:blipFill>
          <a:blip r:embed="rId4" cstate="print"/>
          <a:srcRect/>
          <a:stretch>
            <a:fillRect/>
          </a:stretch>
        </p:blipFill>
        <p:spPr bwMode="auto">
          <a:xfrm>
            <a:off x="5867400" y="3352800"/>
            <a:ext cx="1870075" cy="18891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a:t>
            </a:r>
          </a:p>
        </p:txBody>
      </p:sp>
      <p:sp>
        <p:nvSpPr>
          <p:cNvPr id="3" name="Content Placeholder 2"/>
          <p:cNvSpPr>
            <a:spLocks noGrp="1"/>
          </p:cNvSpPr>
          <p:nvPr>
            <p:ph idx="1"/>
          </p:nvPr>
        </p:nvSpPr>
        <p:spPr/>
        <p:txBody>
          <a:bodyPr/>
          <a:lstStyle/>
          <a:p>
            <a:r>
              <a:rPr lang="en-US" dirty="0">
                <a:highlight>
                  <a:srgbClr val="FFFF00"/>
                </a:highlight>
              </a:rPr>
              <a:t>Mental illness – health condition that changes a person's thoughts, emotions, and behavior</a:t>
            </a:r>
          </a:p>
          <a:p>
            <a:pPr lvl="1"/>
            <a:r>
              <a:rPr lang="en-US" dirty="0"/>
              <a:t>Affects the person’s ability to undertake daily functions</a:t>
            </a:r>
          </a:p>
          <a:p>
            <a:endParaRPr lang="en-US" dirty="0"/>
          </a:p>
        </p:txBody>
      </p:sp>
      <p:pic>
        <p:nvPicPr>
          <p:cNvPr id="5122" name="Picture 2" descr="C:\Users\gam10096\AppData\Local\Microsoft\Windows\Temporary Internet Files\Content.IE5\0HEOPGDF\MC9002949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581400"/>
            <a:ext cx="1810512" cy="18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Mental Illness</a:t>
            </a:r>
          </a:p>
        </p:txBody>
      </p:sp>
      <p:sp>
        <p:nvSpPr>
          <p:cNvPr id="3" name="Content Placeholder 2"/>
          <p:cNvSpPr>
            <a:spLocks noGrp="1"/>
          </p:cNvSpPr>
          <p:nvPr>
            <p:ph idx="1"/>
          </p:nvPr>
        </p:nvSpPr>
        <p:spPr/>
        <p:txBody>
          <a:bodyPr/>
          <a:lstStyle/>
          <a:p>
            <a:r>
              <a:rPr lang="en-US" dirty="0"/>
              <a:t>Anxiety disorders</a:t>
            </a:r>
          </a:p>
          <a:p>
            <a:r>
              <a:rPr lang="en-US" dirty="0"/>
              <a:t>Mood disorders</a:t>
            </a:r>
          </a:p>
          <a:p>
            <a:r>
              <a:rPr lang="en-US" dirty="0"/>
              <a:t>Personality disorders</a:t>
            </a:r>
          </a:p>
          <a:p>
            <a:r>
              <a:rPr lang="en-US" dirty="0"/>
              <a:t>Attention disorders</a:t>
            </a:r>
          </a:p>
          <a:p>
            <a:r>
              <a:rPr lang="en-US" dirty="0"/>
              <a:t>Eating disorders</a:t>
            </a:r>
          </a:p>
          <a:p>
            <a:r>
              <a:rPr lang="en-US" dirty="0"/>
              <a:t>Drug abuse</a:t>
            </a:r>
          </a:p>
          <a:p>
            <a:r>
              <a:rPr lang="en-US" dirty="0"/>
              <a:t>Alzheimer’s disease</a:t>
            </a:r>
          </a:p>
          <a:p>
            <a:endParaRPr lang="en-US" dirty="0"/>
          </a:p>
        </p:txBody>
      </p:sp>
      <p:pic>
        <p:nvPicPr>
          <p:cNvPr id="7170" name="Picture 2" descr="C:\Users\gam10096\AppData\Local\Microsoft\Windows\Temporary Internet Files\Content.IE5\W1BTHYE5\MC9000403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954" y="3048000"/>
            <a:ext cx="1549908"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mental illness?</a:t>
            </a:r>
          </a:p>
        </p:txBody>
      </p:sp>
      <p:sp>
        <p:nvSpPr>
          <p:cNvPr id="3" name="Content Placeholder 2"/>
          <p:cNvSpPr>
            <a:spLocks noGrp="1"/>
          </p:cNvSpPr>
          <p:nvPr>
            <p:ph idx="1"/>
          </p:nvPr>
        </p:nvSpPr>
        <p:spPr/>
        <p:txBody>
          <a:bodyPr/>
          <a:lstStyle/>
          <a:p>
            <a:r>
              <a:rPr lang="en-US" dirty="0">
                <a:highlight>
                  <a:srgbClr val="FFFF00"/>
                </a:highlight>
              </a:rPr>
              <a:t>Biological factors</a:t>
            </a:r>
          </a:p>
          <a:p>
            <a:pPr lvl="1"/>
            <a:r>
              <a:rPr lang="en-US" dirty="0"/>
              <a:t>Genetic traits </a:t>
            </a:r>
          </a:p>
          <a:p>
            <a:r>
              <a:rPr lang="en-US" dirty="0">
                <a:highlight>
                  <a:srgbClr val="FFFF00"/>
                </a:highlight>
              </a:rPr>
              <a:t>Environmental factors</a:t>
            </a:r>
          </a:p>
          <a:p>
            <a:pPr lvl="1"/>
            <a:r>
              <a:rPr lang="en-US" dirty="0"/>
              <a:t>Head injury, poor nutrition</a:t>
            </a:r>
          </a:p>
          <a:p>
            <a:r>
              <a:rPr lang="en-US" dirty="0">
                <a:highlight>
                  <a:srgbClr val="FFFF00"/>
                </a:highlight>
              </a:rPr>
              <a:t>Social factors</a:t>
            </a:r>
          </a:p>
          <a:p>
            <a:pPr lvl="1"/>
            <a:r>
              <a:rPr lang="en-US" dirty="0"/>
              <a:t>Abuse, exposure to violence</a:t>
            </a:r>
          </a:p>
          <a:p>
            <a:endParaRPr lang="en-US" dirty="0"/>
          </a:p>
        </p:txBody>
      </p:sp>
      <p:pic>
        <p:nvPicPr>
          <p:cNvPr id="6146" name="Picture 2" descr="C:\Users\gam10096\AppData\Local\Microsoft\Windows\Temporary Internet Files\Content.IE5\W1BTHYE5\MC9002333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688" y="3429000"/>
            <a:ext cx="2788467" cy="254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7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Life expectancy, by race and sex: United States, 1999–2013</a:t>
            </a:r>
          </a:p>
        </p:txBody>
      </p:sp>
      <p:pic>
        <p:nvPicPr>
          <p:cNvPr id="7" name="Content Placeholder 6"/>
          <p:cNvPicPr>
            <a:picLocks noGrp="1" noChangeAspect="1"/>
          </p:cNvPicPr>
          <p:nvPr>
            <p:ph idx="1"/>
          </p:nvPr>
        </p:nvPicPr>
        <p:blipFill>
          <a:blip r:embed="rId2"/>
          <a:stretch>
            <a:fillRect/>
          </a:stretch>
        </p:blipFill>
        <p:spPr>
          <a:xfrm>
            <a:off x="1600200" y="1676400"/>
            <a:ext cx="5334000" cy="3771900"/>
          </a:xfrm>
          <a:prstGeom prst="rect">
            <a:avLst/>
          </a:prstGeom>
        </p:spPr>
      </p:pic>
      <p:sp>
        <p:nvSpPr>
          <p:cNvPr id="8" name="Rectangle 7"/>
          <p:cNvSpPr/>
          <p:nvPr/>
        </p:nvSpPr>
        <p:spPr>
          <a:xfrm>
            <a:off x="457200" y="5867400"/>
            <a:ext cx="6248400" cy="307777"/>
          </a:xfrm>
          <a:prstGeom prst="rect">
            <a:avLst/>
          </a:prstGeom>
        </p:spPr>
        <p:txBody>
          <a:bodyPr wrap="square">
            <a:spAutoFit/>
          </a:bodyPr>
          <a:lstStyle/>
          <a:p>
            <a:r>
              <a:rPr lang="en-US" sz="1400" dirty="0"/>
              <a:t>SOURCE: CDC/NCHS, National Vital Statistics System, Mortality.</a:t>
            </a:r>
          </a:p>
        </p:txBody>
      </p:sp>
    </p:spTree>
    <p:extLst>
      <p:ext uri="{BB962C8B-B14F-4D97-AF65-F5344CB8AC3E}">
        <p14:creationId xmlns:p14="http://schemas.microsoft.com/office/powerpoint/2010/main" val="34556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Disorders</a:t>
            </a:r>
          </a:p>
        </p:txBody>
      </p:sp>
      <p:sp>
        <p:nvSpPr>
          <p:cNvPr id="3" name="Content Placeholder 2"/>
          <p:cNvSpPr>
            <a:spLocks noGrp="1"/>
          </p:cNvSpPr>
          <p:nvPr>
            <p:ph idx="1"/>
          </p:nvPr>
        </p:nvSpPr>
        <p:spPr/>
        <p:txBody>
          <a:bodyPr/>
          <a:lstStyle/>
          <a:p>
            <a:r>
              <a:rPr lang="en-US" dirty="0">
                <a:highlight>
                  <a:srgbClr val="FFFF00"/>
                </a:highlight>
              </a:rPr>
              <a:t>Anxiety – feeling of worry and fear</a:t>
            </a:r>
          </a:p>
          <a:p>
            <a:pPr lvl="1"/>
            <a:r>
              <a:rPr lang="en-US" dirty="0"/>
              <a:t>Panic disorder</a:t>
            </a:r>
          </a:p>
          <a:p>
            <a:pPr lvl="1"/>
            <a:r>
              <a:rPr lang="en-US" dirty="0"/>
              <a:t>Phobias</a:t>
            </a:r>
          </a:p>
          <a:p>
            <a:pPr lvl="1"/>
            <a:r>
              <a:rPr lang="en-US" dirty="0"/>
              <a:t>Obsessive-compulsive disorder</a:t>
            </a:r>
          </a:p>
          <a:p>
            <a:pPr lvl="1"/>
            <a:r>
              <a:rPr lang="en-US" dirty="0"/>
              <a:t>Post-traumatic stress disorder</a:t>
            </a:r>
          </a:p>
        </p:txBody>
      </p:sp>
      <p:pic>
        <p:nvPicPr>
          <p:cNvPr id="8194" name="Picture 2" descr="C:\Users\gam10096\AppData\Local\Microsoft\Windows\Temporary Internet Files\Content.IE5\G9SWIYRY\MC9002409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038600"/>
            <a:ext cx="1044593" cy="150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0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Disorders</a:t>
            </a:r>
          </a:p>
        </p:txBody>
      </p:sp>
      <p:sp>
        <p:nvSpPr>
          <p:cNvPr id="3" name="Content Placeholder 2"/>
          <p:cNvSpPr>
            <a:spLocks noGrp="1"/>
          </p:cNvSpPr>
          <p:nvPr>
            <p:ph idx="1"/>
          </p:nvPr>
        </p:nvSpPr>
        <p:spPr/>
        <p:txBody>
          <a:bodyPr/>
          <a:lstStyle/>
          <a:p>
            <a:r>
              <a:rPr lang="en-US" dirty="0">
                <a:highlight>
                  <a:srgbClr val="FFFF00"/>
                </a:highlight>
              </a:rPr>
              <a:t>Causes people to have inappropriate emotional reactions</a:t>
            </a:r>
          </a:p>
          <a:p>
            <a:pPr lvl="1"/>
            <a:r>
              <a:rPr lang="en-US" dirty="0"/>
              <a:t>Bipolar disorder</a:t>
            </a:r>
          </a:p>
          <a:p>
            <a:pPr lvl="1"/>
            <a:r>
              <a:rPr lang="en-US" dirty="0"/>
              <a:t>Depression</a:t>
            </a:r>
          </a:p>
          <a:p>
            <a:endParaRPr lang="en-US" dirty="0"/>
          </a:p>
        </p:txBody>
      </p:sp>
      <p:pic>
        <p:nvPicPr>
          <p:cNvPr id="9218" name="Picture 2" descr="C:\Users\gam10096\AppData\Local\Microsoft\Windows\Temporary Internet Files\Content.IE5\W1BTHYE5\MC9102173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81400"/>
            <a:ext cx="1271187" cy="131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1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 Disorders</a:t>
            </a:r>
          </a:p>
        </p:txBody>
      </p:sp>
      <p:sp>
        <p:nvSpPr>
          <p:cNvPr id="3" name="Content Placeholder 2"/>
          <p:cNvSpPr>
            <a:spLocks noGrp="1"/>
          </p:cNvSpPr>
          <p:nvPr>
            <p:ph idx="1"/>
          </p:nvPr>
        </p:nvSpPr>
        <p:spPr/>
        <p:txBody>
          <a:bodyPr>
            <a:normAutofit/>
          </a:bodyPr>
          <a:lstStyle/>
          <a:p>
            <a:r>
              <a:rPr lang="en-US" dirty="0"/>
              <a:t>Schizophrenia –</a:t>
            </a:r>
            <a:r>
              <a:rPr lang="en-US" dirty="0">
                <a:highlight>
                  <a:srgbClr val="FFFF00"/>
                </a:highlight>
              </a:rPr>
              <a:t> person looses touch with reality</a:t>
            </a:r>
          </a:p>
          <a:p>
            <a:pPr lvl="1"/>
            <a:r>
              <a:rPr lang="en-US" dirty="0"/>
              <a:t>Paranoia</a:t>
            </a:r>
          </a:p>
          <a:p>
            <a:pPr lvl="1"/>
            <a:r>
              <a:rPr lang="en-US" dirty="0"/>
              <a:t>Unusual thought process or difficulty organizing thoughts</a:t>
            </a:r>
          </a:p>
          <a:p>
            <a:pPr lvl="1"/>
            <a:r>
              <a:rPr lang="en-US" dirty="0"/>
              <a:t>Awkward movement or clumsiness</a:t>
            </a:r>
          </a:p>
          <a:p>
            <a:pPr lvl="1"/>
            <a:r>
              <a:rPr lang="en-US" dirty="0"/>
              <a:t>Little facial expression and flat voice</a:t>
            </a:r>
          </a:p>
          <a:p>
            <a:pPr lvl="1"/>
            <a:r>
              <a:rPr lang="en-US" dirty="0"/>
              <a:t>Difficulty starting and engaging in social activities</a:t>
            </a:r>
          </a:p>
          <a:p>
            <a:pPr lvl="1"/>
            <a:r>
              <a:rPr lang="en-US" dirty="0"/>
              <a:t>Difficulty making decisions based on information</a:t>
            </a:r>
          </a:p>
          <a:p>
            <a:pPr lvl="1"/>
            <a:r>
              <a:rPr lang="en-US" dirty="0"/>
              <a:t>Inability to retain something they just learned</a:t>
            </a:r>
          </a:p>
          <a:p>
            <a:pPr lvl="1"/>
            <a:endParaRPr lang="en-US" dirty="0"/>
          </a:p>
          <a:p>
            <a:endParaRPr lang="en-US" dirty="0"/>
          </a:p>
        </p:txBody>
      </p:sp>
      <p:pic>
        <p:nvPicPr>
          <p:cNvPr id="10242" name="Picture 2" descr="C:\Users\gam10096\AppData\Local\Microsoft\Windows\Temporary Internet Files\Content.IE5\MB1W3W7F\MC9003398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136696"/>
            <a:ext cx="1371600" cy="102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Disorders</a:t>
            </a:r>
          </a:p>
        </p:txBody>
      </p:sp>
      <p:sp>
        <p:nvSpPr>
          <p:cNvPr id="3" name="Content Placeholder 2"/>
          <p:cNvSpPr>
            <a:spLocks noGrp="1"/>
          </p:cNvSpPr>
          <p:nvPr>
            <p:ph idx="1"/>
          </p:nvPr>
        </p:nvSpPr>
        <p:spPr/>
        <p:txBody>
          <a:bodyPr/>
          <a:lstStyle/>
          <a:p>
            <a:r>
              <a:rPr lang="en-US" dirty="0">
                <a:highlight>
                  <a:srgbClr val="FFFF00"/>
                </a:highlight>
              </a:rPr>
              <a:t>Attention Deficit Hyperactivity Disorder</a:t>
            </a:r>
          </a:p>
          <a:p>
            <a:pPr lvl="1"/>
            <a:r>
              <a:rPr lang="en-US" dirty="0">
                <a:highlight>
                  <a:srgbClr val="FFFF00"/>
                </a:highlight>
              </a:rPr>
              <a:t>Inattention</a:t>
            </a:r>
          </a:p>
          <a:p>
            <a:pPr lvl="1"/>
            <a:r>
              <a:rPr lang="en-US" dirty="0">
                <a:highlight>
                  <a:srgbClr val="FFFF00"/>
                </a:highlight>
              </a:rPr>
              <a:t>Hyperactivity</a:t>
            </a:r>
          </a:p>
          <a:p>
            <a:pPr lvl="1"/>
            <a:r>
              <a:rPr lang="en-US" dirty="0">
                <a:highlight>
                  <a:srgbClr val="FFFF00"/>
                </a:highlight>
              </a:rPr>
              <a:t>Impulsiveness</a:t>
            </a:r>
          </a:p>
          <a:p>
            <a:r>
              <a:rPr lang="en-US" dirty="0"/>
              <a:t>Inattentive </a:t>
            </a:r>
          </a:p>
          <a:p>
            <a:r>
              <a:rPr lang="en-US" dirty="0"/>
              <a:t>Hyperactive and/or impulsive</a:t>
            </a:r>
          </a:p>
          <a:p>
            <a:r>
              <a:rPr lang="en-US" dirty="0"/>
              <a:t>Inattentive, hyperactive, and/or impulsive</a:t>
            </a:r>
          </a:p>
        </p:txBody>
      </p:sp>
      <p:pic>
        <p:nvPicPr>
          <p:cNvPr id="11266" name="Picture 2" descr="C:\Users\gam10096\AppData\Local\Microsoft\Windows\Temporary Internet Files\Content.IE5\MB1W3W7F\MC9003835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038600"/>
            <a:ext cx="1600200" cy="195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a:t>
            </a:r>
          </a:p>
        </p:txBody>
      </p:sp>
      <p:sp>
        <p:nvSpPr>
          <p:cNvPr id="3" name="Content Placeholder 2"/>
          <p:cNvSpPr>
            <a:spLocks noGrp="1"/>
          </p:cNvSpPr>
          <p:nvPr>
            <p:ph idx="1"/>
          </p:nvPr>
        </p:nvSpPr>
        <p:spPr/>
        <p:txBody>
          <a:bodyPr/>
          <a:lstStyle/>
          <a:p>
            <a:r>
              <a:rPr lang="en-US" dirty="0"/>
              <a:t>Psychological/mental component and often happen with another mental illness</a:t>
            </a:r>
          </a:p>
          <a:p>
            <a:pPr lvl="1"/>
            <a:r>
              <a:rPr lang="en-US" dirty="0">
                <a:highlight>
                  <a:srgbClr val="FFFF00"/>
                </a:highlight>
              </a:rPr>
              <a:t>Anorexia Nervosa – abnormal fear of gaining weight</a:t>
            </a:r>
          </a:p>
          <a:p>
            <a:pPr lvl="1"/>
            <a:r>
              <a:rPr lang="en-US" dirty="0">
                <a:highlight>
                  <a:srgbClr val="FFFF00"/>
                </a:highlight>
              </a:rPr>
              <a:t>Bulimia Nervosa – cycles of binging and purging</a:t>
            </a:r>
          </a:p>
        </p:txBody>
      </p:sp>
      <p:pic>
        <p:nvPicPr>
          <p:cNvPr id="12290" name="Picture 2" descr="C:\Users\gam10096\AppData\Local\Microsoft\Windows\Temporary Internet Files\Content.IE5\G9SWIYRY\MC9002325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733800"/>
            <a:ext cx="2079279" cy="194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Abuse</a:t>
            </a:r>
          </a:p>
        </p:txBody>
      </p:sp>
      <p:sp>
        <p:nvSpPr>
          <p:cNvPr id="3" name="Content Placeholder 2"/>
          <p:cNvSpPr>
            <a:spLocks noGrp="1"/>
          </p:cNvSpPr>
          <p:nvPr>
            <p:ph idx="1"/>
          </p:nvPr>
        </p:nvSpPr>
        <p:spPr/>
        <p:txBody>
          <a:bodyPr/>
          <a:lstStyle/>
          <a:p>
            <a:r>
              <a:rPr lang="en-US" dirty="0">
                <a:highlight>
                  <a:srgbClr val="FFFF00"/>
                </a:highlight>
              </a:rPr>
              <a:t>Often related to other mental illnesses</a:t>
            </a:r>
          </a:p>
          <a:p>
            <a:r>
              <a:rPr lang="en-US" dirty="0"/>
              <a:t>Usually starts in adolescence or early adulthood</a:t>
            </a:r>
          </a:p>
          <a:p>
            <a:r>
              <a:rPr lang="en-US" dirty="0"/>
              <a:t>Uncontrolled use of a drug</a:t>
            </a:r>
          </a:p>
        </p:txBody>
      </p:sp>
      <p:pic>
        <p:nvPicPr>
          <p:cNvPr id="13314" name="Picture 2" descr="C:\Users\gam10096\AppData\Local\Microsoft\Windows\Temporary Internet Files\Content.IE5\W1BTHYE5\MP900308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00400"/>
            <a:ext cx="3657600" cy="241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56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p:txBody>
          <a:bodyPr/>
          <a:lstStyle/>
          <a:p>
            <a:r>
              <a:rPr lang="en-US" dirty="0">
                <a:highlight>
                  <a:srgbClr val="FFFF00"/>
                </a:highlight>
              </a:rPr>
              <a:t>Dementia – sustained loss of intellectual functions and memory </a:t>
            </a:r>
          </a:p>
          <a:p>
            <a:r>
              <a:rPr lang="en-US" dirty="0"/>
              <a:t>Causes death of cells in the brain</a:t>
            </a:r>
          </a:p>
          <a:p>
            <a:r>
              <a:rPr lang="en-US" dirty="0">
                <a:highlight>
                  <a:srgbClr val="FFFF00"/>
                </a:highlight>
              </a:rPr>
              <a:t>Genetic, head injury, female, lower education level</a:t>
            </a:r>
          </a:p>
          <a:p>
            <a:r>
              <a:rPr lang="en-US" dirty="0"/>
              <a:t>Usually appears in people age 60 or older</a:t>
            </a:r>
          </a:p>
        </p:txBody>
      </p:sp>
      <p:pic>
        <p:nvPicPr>
          <p:cNvPr id="14338" name="Picture 2" descr="C:\Users\gam10096\AppData\Local\Microsoft\Windows\Temporary Internet Files\Content.IE5\G9SWIYRY\MP9004423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581400"/>
            <a:ext cx="17716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a:t>
            </a:r>
          </a:p>
        </p:txBody>
      </p:sp>
      <p:sp>
        <p:nvSpPr>
          <p:cNvPr id="3" name="Content Placeholder 2"/>
          <p:cNvSpPr>
            <a:spLocks noGrp="1"/>
          </p:cNvSpPr>
          <p:nvPr>
            <p:ph idx="1"/>
          </p:nvPr>
        </p:nvSpPr>
        <p:spPr/>
        <p:txBody>
          <a:bodyPr>
            <a:normAutofit/>
          </a:bodyPr>
          <a:lstStyle/>
          <a:p>
            <a:r>
              <a:rPr lang="en-US" dirty="0">
                <a:highlight>
                  <a:srgbClr val="FFFF00"/>
                </a:highlight>
              </a:rPr>
              <a:t>Early-stage</a:t>
            </a:r>
          </a:p>
          <a:p>
            <a:pPr lvl="1"/>
            <a:r>
              <a:rPr lang="en-US" dirty="0">
                <a:highlight>
                  <a:srgbClr val="FFFF00"/>
                </a:highlight>
              </a:rPr>
              <a:t>Memory loss</a:t>
            </a:r>
            <a:r>
              <a:rPr lang="en-US" dirty="0"/>
              <a:t> or other deficits are noticeable but the individual can compensate and </a:t>
            </a:r>
            <a:r>
              <a:rPr lang="en-US" dirty="0">
                <a:highlight>
                  <a:srgbClr val="FFFF00"/>
                </a:highlight>
              </a:rPr>
              <a:t>function independently</a:t>
            </a:r>
          </a:p>
          <a:p>
            <a:r>
              <a:rPr lang="en-US" dirty="0">
                <a:highlight>
                  <a:srgbClr val="FFFF00"/>
                </a:highlight>
              </a:rPr>
              <a:t>Mid-stage</a:t>
            </a:r>
          </a:p>
          <a:p>
            <a:pPr lvl="1"/>
            <a:r>
              <a:rPr lang="en-US" dirty="0">
                <a:highlight>
                  <a:srgbClr val="FFFF00"/>
                </a:highlight>
              </a:rPr>
              <a:t>Personality changes and physical problems </a:t>
            </a:r>
            <a:r>
              <a:rPr lang="en-US" dirty="0"/>
              <a:t>develop, forgets their own history</a:t>
            </a:r>
          </a:p>
          <a:p>
            <a:r>
              <a:rPr lang="en-US" dirty="0">
                <a:highlight>
                  <a:srgbClr val="FFFF00"/>
                </a:highlight>
              </a:rPr>
              <a:t>Late-stage</a:t>
            </a:r>
          </a:p>
          <a:p>
            <a:pPr lvl="1"/>
            <a:r>
              <a:rPr lang="en-US" dirty="0">
                <a:highlight>
                  <a:srgbClr val="FFFF00"/>
                </a:highlight>
              </a:rPr>
              <a:t>Loss of control over bodily functions </a:t>
            </a:r>
            <a:r>
              <a:rPr lang="en-US" dirty="0"/>
              <a:t>and requires full care; doesn’t recognize family members</a:t>
            </a:r>
          </a:p>
        </p:txBody>
      </p:sp>
    </p:spTree>
    <p:extLst>
      <p:ext uri="{BB962C8B-B14F-4D97-AF65-F5344CB8AC3E}">
        <p14:creationId xmlns:p14="http://schemas.microsoft.com/office/powerpoint/2010/main" val="153998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Treating Alzheimer’s Disease</a:t>
            </a:r>
          </a:p>
        </p:txBody>
      </p:sp>
      <p:sp>
        <p:nvSpPr>
          <p:cNvPr id="3" name="Content Placeholder 2"/>
          <p:cNvSpPr>
            <a:spLocks noGrp="1"/>
          </p:cNvSpPr>
          <p:nvPr>
            <p:ph idx="1"/>
          </p:nvPr>
        </p:nvSpPr>
        <p:spPr/>
        <p:txBody>
          <a:bodyPr/>
          <a:lstStyle/>
          <a:p>
            <a:r>
              <a:rPr lang="en-US" dirty="0"/>
              <a:t>Effects cannot be reversed but the progress can be slowed</a:t>
            </a:r>
          </a:p>
          <a:p>
            <a:r>
              <a:rPr lang="en-US" dirty="0">
                <a:highlight>
                  <a:srgbClr val="FFFF00"/>
                </a:highlight>
              </a:rPr>
              <a:t>Treatments are designed to stimulate the memory </a:t>
            </a:r>
            <a:r>
              <a:rPr lang="en-US" dirty="0"/>
              <a:t>and keep a patient engages with the people around him or her</a:t>
            </a:r>
          </a:p>
          <a:p>
            <a:r>
              <a:rPr lang="en-US" dirty="0"/>
              <a:t>Patients will have good days and bad days</a:t>
            </a:r>
          </a:p>
          <a:p>
            <a:endParaRPr lang="en-US" dirty="0"/>
          </a:p>
        </p:txBody>
      </p:sp>
    </p:spTree>
    <p:extLst>
      <p:ext uri="{BB962C8B-B14F-4D97-AF65-F5344CB8AC3E}">
        <p14:creationId xmlns:p14="http://schemas.microsoft.com/office/powerpoint/2010/main" val="369364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Mental Illness</a:t>
            </a:r>
          </a:p>
        </p:txBody>
      </p:sp>
      <p:sp>
        <p:nvSpPr>
          <p:cNvPr id="3" name="Content Placeholder 2"/>
          <p:cNvSpPr>
            <a:spLocks noGrp="1"/>
          </p:cNvSpPr>
          <p:nvPr>
            <p:ph idx="1"/>
          </p:nvPr>
        </p:nvSpPr>
        <p:spPr/>
        <p:txBody>
          <a:bodyPr/>
          <a:lstStyle/>
          <a:p>
            <a:r>
              <a:rPr lang="en-US" dirty="0">
                <a:highlight>
                  <a:srgbClr val="FFFF00"/>
                </a:highlight>
              </a:rPr>
              <a:t>Medication</a:t>
            </a:r>
          </a:p>
          <a:p>
            <a:r>
              <a:rPr lang="en-US" dirty="0">
                <a:highlight>
                  <a:srgbClr val="FFFF00"/>
                </a:highlight>
              </a:rPr>
              <a:t>Psychotherapy</a:t>
            </a:r>
          </a:p>
          <a:p>
            <a:r>
              <a:rPr lang="en-US" dirty="0"/>
              <a:t>Hospitalization</a:t>
            </a:r>
          </a:p>
          <a:p>
            <a:endParaRPr lang="en-US" dirty="0"/>
          </a:p>
        </p:txBody>
      </p:sp>
      <p:pic>
        <p:nvPicPr>
          <p:cNvPr id="15362" name="Picture 2" descr="C:\Users\gam10096\AppData\Local\Microsoft\Windows\Temporary Internet Files\Content.IE5\W1BTHYE5\MC9000567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415" y="3657600"/>
            <a:ext cx="2307591" cy="205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Life expectancy at selected ages, by sex: United States, 2015 and 2016</a:t>
            </a:r>
          </a:p>
        </p:txBody>
      </p:sp>
      <p:pic>
        <p:nvPicPr>
          <p:cNvPr id="4" name="Content Placeholder 3"/>
          <p:cNvPicPr>
            <a:picLocks noGrp="1" noChangeAspect="1"/>
          </p:cNvPicPr>
          <p:nvPr>
            <p:ph idx="1"/>
          </p:nvPr>
        </p:nvPicPr>
        <p:blipFill>
          <a:blip r:embed="rId2"/>
          <a:stretch>
            <a:fillRect/>
          </a:stretch>
        </p:blipFill>
        <p:spPr>
          <a:xfrm>
            <a:off x="1600200" y="2228850"/>
            <a:ext cx="5334000" cy="3543300"/>
          </a:xfrm>
          <a:prstGeom prst="rect">
            <a:avLst/>
          </a:prstGeom>
        </p:spPr>
      </p:pic>
      <p:sp>
        <p:nvSpPr>
          <p:cNvPr id="5" name="Rectangle 4"/>
          <p:cNvSpPr/>
          <p:nvPr/>
        </p:nvSpPr>
        <p:spPr>
          <a:xfrm>
            <a:off x="914400" y="5944807"/>
            <a:ext cx="4572000" cy="276999"/>
          </a:xfrm>
          <a:prstGeom prst="rect">
            <a:avLst/>
          </a:prstGeom>
        </p:spPr>
        <p:txBody>
          <a:bodyPr>
            <a:spAutoFit/>
          </a:bodyPr>
          <a:lstStyle/>
          <a:p>
            <a:r>
              <a:rPr lang="en-US" sz="1200" dirty="0"/>
              <a:t>SOURCE: CDC, National Vital Statistics System, Mortality</a:t>
            </a:r>
          </a:p>
        </p:txBody>
      </p:sp>
    </p:spTree>
    <p:extLst>
      <p:ext uri="{BB962C8B-B14F-4D97-AF65-F5344CB8AC3E}">
        <p14:creationId xmlns:p14="http://schemas.microsoft.com/office/powerpoint/2010/main" val="8585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Treating Mental Illness</a:t>
            </a:r>
          </a:p>
        </p:txBody>
      </p:sp>
      <p:sp>
        <p:nvSpPr>
          <p:cNvPr id="3" name="Content Placeholder 2"/>
          <p:cNvSpPr>
            <a:spLocks noGrp="1"/>
          </p:cNvSpPr>
          <p:nvPr>
            <p:ph idx="1"/>
          </p:nvPr>
        </p:nvSpPr>
        <p:spPr/>
        <p:txBody>
          <a:bodyPr/>
          <a:lstStyle/>
          <a:p>
            <a:r>
              <a:rPr lang="en-US" dirty="0"/>
              <a:t>May result in </a:t>
            </a:r>
            <a:r>
              <a:rPr lang="en-US" dirty="0">
                <a:highlight>
                  <a:srgbClr val="FFFF00"/>
                </a:highlight>
              </a:rPr>
              <a:t>more advanced symptoms </a:t>
            </a:r>
            <a:r>
              <a:rPr lang="en-US" dirty="0"/>
              <a:t>of mental illness</a:t>
            </a:r>
          </a:p>
          <a:p>
            <a:r>
              <a:rPr lang="en-US" dirty="0"/>
              <a:t>May </a:t>
            </a:r>
            <a:r>
              <a:rPr lang="en-US" dirty="0">
                <a:highlight>
                  <a:srgbClr val="FFFF00"/>
                </a:highlight>
              </a:rPr>
              <a:t>attempt suicide</a:t>
            </a:r>
          </a:p>
          <a:p>
            <a:r>
              <a:rPr lang="en-US" dirty="0"/>
              <a:t>May </a:t>
            </a:r>
            <a:r>
              <a:rPr lang="en-US" dirty="0">
                <a:highlight>
                  <a:srgbClr val="FFFF00"/>
                </a:highlight>
              </a:rPr>
              <a:t>cause violent thoughts or actions </a:t>
            </a:r>
            <a:r>
              <a:rPr lang="en-US" dirty="0"/>
              <a:t>towards others</a:t>
            </a:r>
          </a:p>
        </p:txBody>
      </p:sp>
      <p:pic>
        <p:nvPicPr>
          <p:cNvPr id="16386" name="Picture 2" descr="C:\Users\gam10096\AppData\Local\Microsoft\Windows\Temporary Internet Files\Content.IE5\G9SWIYRY\MC9003045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962400"/>
            <a:ext cx="1813255" cy="155630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gam10096\AppData\Local\Microsoft\Windows\Temporary Internet Files\Content.IE5\MB1W3W7F\MC9003008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962400"/>
            <a:ext cx="1813255" cy="150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6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a:t>
            </a:r>
          </a:p>
        </p:txBody>
      </p:sp>
      <p:sp>
        <p:nvSpPr>
          <p:cNvPr id="3" name="Content Placeholder 2"/>
          <p:cNvSpPr>
            <a:spLocks noGrp="1"/>
          </p:cNvSpPr>
          <p:nvPr>
            <p:ph idx="1"/>
          </p:nvPr>
        </p:nvSpPr>
        <p:spPr/>
        <p:txBody>
          <a:bodyPr/>
          <a:lstStyle/>
          <a:p>
            <a:r>
              <a:rPr lang="en-US" dirty="0"/>
              <a:t>Often used to treat mental illness</a:t>
            </a:r>
          </a:p>
          <a:p>
            <a:r>
              <a:rPr lang="en-US" dirty="0"/>
              <a:t>Because of uncomfortable side effects, some patients may decided to stop taking medicines</a:t>
            </a:r>
          </a:p>
        </p:txBody>
      </p:sp>
    </p:spTree>
    <p:extLst>
      <p:ext uri="{BB962C8B-B14F-4D97-AF65-F5344CB8AC3E}">
        <p14:creationId xmlns:p14="http://schemas.microsoft.com/office/powerpoint/2010/main" val="413559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Psychotherapy</a:t>
            </a:r>
          </a:p>
        </p:txBody>
      </p:sp>
      <p:sp>
        <p:nvSpPr>
          <p:cNvPr id="3" name="Content Placeholder 2"/>
          <p:cNvSpPr>
            <a:spLocks noGrp="1"/>
          </p:cNvSpPr>
          <p:nvPr>
            <p:ph idx="1"/>
          </p:nvPr>
        </p:nvSpPr>
        <p:spPr/>
        <p:txBody>
          <a:bodyPr>
            <a:normAutofit/>
          </a:bodyPr>
          <a:lstStyle/>
          <a:p>
            <a:r>
              <a:rPr lang="en-US" dirty="0"/>
              <a:t>Mental health professional and patient discuss problems and feeling related to mental illness</a:t>
            </a:r>
          </a:p>
          <a:p>
            <a:r>
              <a:rPr lang="en-US" dirty="0">
                <a:highlight>
                  <a:srgbClr val="FFFF00"/>
                </a:highlight>
              </a:rPr>
              <a:t>Psychiatrist vs. Psychologist</a:t>
            </a:r>
          </a:p>
          <a:p>
            <a:pPr lvl="1"/>
            <a:r>
              <a:rPr lang="en-US" dirty="0">
                <a:highlight>
                  <a:srgbClr val="FFFF00"/>
                </a:highlight>
              </a:rPr>
              <a:t>Change thought patterns and behaviors</a:t>
            </a:r>
          </a:p>
          <a:p>
            <a:pPr lvl="1"/>
            <a:r>
              <a:rPr lang="en-US" dirty="0"/>
              <a:t>Recognize how past experience affect their current behaviors</a:t>
            </a:r>
          </a:p>
          <a:p>
            <a:pPr lvl="1"/>
            <a:r>
              <a:rPr lang="en-US" dirty="0">
                <a:highlight>
                  <a:srgbClr val="FFFF00"/>
                </a:highlight>
              </a:rPr>
              <a:t>Help learn skill to deal with mental illness</a:t>
            </a:r>
          </a:p>
          <a:p>
            <a:pPr lvl="1"/>
            <a:r>
              <a:rPr lang="en-US" dirty="0"/>
              <a:t>Helps professions </a:t>
            </a:r>
            <a:r>
              <a:rPr lang="en-US" dirty="0">
                <a:highlight>
                  <a:srgbClr val="FFFF00"/>
                </a:highlight>
              </a:rPr>
              <a:t>monitor patient’s response to treatment/medication</a:t>
            </a:r>
          </a:p>
        </p:txBody>
      </p:sp>
    </p:spTree>
    <p:extLst>
      <p:ext uri="{BB962C8B-B14F-4D97-AF65-F5344CB8AC3E}">
        <p14:creationId xmlns:p14="http://schemas.microsoft.com/office/powerpoint/2010/main" val="14438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a:t>
            </a:r>
          </a:p>
        </p:txBody>
      </p:sp>
      <p:sp>
        <p:nvSpPr>
          <p:cNvPr id="3" name="Content Placeholder 2"/>
          <p:cNvSpPr>
            <a:spLocks noGrp="1"/>
          </p:cNvSpPr>
          <p:nvPr>
            <p:ph idx="1"/>
          </p:nvPr>
        </p:nvSpPr>
        <p:spPr/>
        <p:txBody>
          <a:bodyPr/>
          <a:lstStyle/>
          <a:p>
            <a:r>
              <a:rPr lang="en-US" dirty="0">
                <a:highlight>
                  <a:srgbClr val="FFFF00"/>
                </a:highlight>
              </a:rPr>
              <a:t>Uncomfortable physical and psychological symptoms that arise when a drug addict stops using a drug</a:t>
            </a:r>
          </a:p>
          <a:p>
            <a:r>
              <a:rPr lang="en-US" dirty="0"/>
              <a:t>Can result in death</a:t>
            </a:r>
          </a:p>
          <a:p>
            <a:r>
              <a:rPr lang="en-US" dirty="0"/>
              <a:t>Hospitalization may be needed to treat drug abuse</a:t>
            </a:r>
          </a:p>
        </p:txBody>
      </p:sp>
    </p:spTree>
    <p:extLst>
      <p:ext uri="{BB962C8B-B14F-4D97-AF65-F5344CB8AC3E}">
        <p14:creationId xmlns:p14="http://schemas.microsoft.com/office/powerpoint/2010/main" val="20554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DAC4-2388-4508-9DFF-1964954D1551}"/>
              </a:ext>
            </a:extLst>
          </p:cNvPr>
          <p:cNvSpPr>
            <a:spLocks noGrp="1"/>
          </p:cNvSpPr>
          <p:nvPr>
            <p:ph type="title"/>
          </p:nvPr>
        </p:nvSpPr>
        <p:spPr/>
        <p:txBody>
          <a:bodyPr/>
          <a:lstStyle/>
          <a:p>
            <a:r>
              <a:rPr lang="en-US" dirty="0"/>
              <a:t>Female Athlete Triad</a:t>
            </a:r>
          </a:p>
        </p:txBody>
      </p:sp>
      <p:pic>
        <p:nvPicPr>
          <p:cNvPr id="5" name="Content Placeholder 4">
            <a:extLst>
              <a:ext uri="{FF2B5EF4-FFF2-40B4-BE49-F238E27FC236}">
                <a16:creationId xmlns:a16="http://schemas.microsoft.com/office/drawing/2014/main" id="{328B21D9-794B-4C7F-8749-913B3914D65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8599" y="1676400"/>
            <a:ext cx="7293801" cy="4474349"/>
          </a:xfrm>
        </p:spPr>
      </p:pic>
    </p:spTree>
    <p:extLst>
      <p:ext uri="{BB962C8B-B14F-4D97-AF65-F5344CB8AC3E}">
        <p14:creationId xmlns:p14="http://schemas.microsoft.com/office/powerpoint/2010/main" val="10349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pic>
        <p:nvPicPr>
          <p:cNvPr id="4" name="Content Placeholder 3" descr="DSC00209.JPG"/>
          <p:cNvPicPr>
            <a:picLocks noGrp="1" noChangeAspect="1"/>
          </p:cNvPicPr>
          <p:nvPr>
            <p:ph idx="1"/>
          </p:nvPr>
        </p:nvPicPr>
        <p:blipFill>
          <a:blip r:embed="rId3" cstate="print"/>
          <a:stretch>
            <a:fillRect/>
          </a:stretch>
        </p:blipFill>
        <p:spPr>
          <a:xfrm>
            <a:off x="1270462" y="1751907"/>
            <a:ext cx="5993476" cy="449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Age-adjusted death rates for selected populations: United States, 2015 and 2016</a:t>
            </a:r>
          </a:p>
        </p:txBody>
      </p:sp>
      <p:pic>
        <p:nvPicPr>
          <p:cNvPr id="4" name="Content Placeholder 3"/>
          <p:cNvPicPr>
            <a:picLocks noGrp="1" noChangeAspect="1"/>
          </p:cNvPicPr>
          <p:nvPr>
            <p:ph idx="1"/>
          </p:nvPr>
        </p:nvPicPr>
        <p:blipFill>
          <a:blip r:embed="rId2"/>
          <a:stretch>
            <a:fillRect/>
          </a:stretch>
        </p:blipFill>
        <p:spPr>
          <a:xfrm>
            <a:off x="1600200" y="2276475"/>
            <a:ext cx="5334000" cy="3448050"/>
          </a:xfrm>
          <a:prstGeom prst="rect">
            <a:avLst/>
          </a:prstGeom>
        </p:spPr>
      </p:pic>
      <p:pic>
        <p:nvPicPr>
          <p:cNvPr id="5" name="Picture 4"/>
          <p:cNvPicPr>
            <a:picLocks noChangeAspect="1"/>
          </p:cNvPicPr>
          <p:nvPr/>
        </p:nvPicPr>
        <p:blipFill>
          <a:blip r:embed="rId3"/>
          <a:stretch>
            <a:fillRect/>
          </a:stretch>
        </p:blipFill>
        <p:spPr>
          <a:xfrm>
            <a:off x="1066800" y="6019800"/>
            <a:ext cx="4572396" cy="323116"/>
          </a:xfrm>
          <a:prstGeom prst="rect">
            <a:avLst/>
          </a:prstGeom>
        </p:spPr>
      </p:pic>
    </p:spTree>
    <p:extLst>
      <p:ext uri="{BB962C8B-B14F-4D97-AF65-F5344CB8AC3E}">
        <p14:creationId xmlns:p14="http://schemas.microsoft.com/office/powerpoint/2010/main" val="30548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Leading causes of death </a:t>
            </a:r>
          </a:p>
        </p:txBody>
      </p:sp>
      <p:sp>
        <p:nvSpPr>
          <p:cNvPr id="5" name="Text Placeholder 4"/>
          <p:cNvSpPr>
            <a:spLocks noGrp="1"/>
          </p:cNvSpPr>
          <p:nvPr>
            <p:ph type="body" idx="1"/>
          </p:nvPr>
        </p:nvSpPr>
        <p:spPr/>
        <p:txBody>
          <a:bodyPr/>
          <a:lstStyle/>
          <a:p>
            <a:r>
              <a:rPr lang="en-US" dirty="0"/>
              <a:t>2016</a:t>
            </a:r>
          </a:p>
        </p:txBody>
      </p:sp>
      <p:sp>
        <p:nvSpPr>
          <p:cNvPr id="3" name="Content Placeholder 2"/>
          <p:cNvSpPr>
            <a:spLocks noGrp="1"/>
          </p:cNvSpPr>
          <p:nvPr>
            <p:ph sz="half" idx="2"/>
          </p:nvPr>
        </p:nvSpPr>
        <p:spPr/>
        <p:txBody>
          <a:bodyPr>
            <a:normAutofit fontScale="70000" lnSpcReduction="20000"/>
          </a:bodyPr>
          <a:lstStyle/>
          <a:p>
            <a:pPr marL="571500" indent="-457200">
              <a:buFont typeface="+mj-lt"/>
              <a:buAutoNum type="arabicPeriod"/>
            </a:pPr>
            <a:r>
              <a:rPr lang="en-US" dirty="0"/>
              <a:t>Diseases of heart</a:t>
            </a:r>
          </a:p>
          <a:p>
            <a:pPr marL="571500" indent="-457200">
              <a:buFont typeface="+mj-lt"/>
              <a:buAutoNum type="arabicPeriod"/>
            </a:pPr>
            <a:r>
              <a:rPr lang="en-US" dirty="0"/>
              <a:t>Malignant neoplasms (cancer) </a:t>
            </a:r>
          </a:p>
          <a:p>
            <a:pPr marL="571500" indent="-457200">
              <a:buFont typeface="+mj-lt"/>
              <a:buAutoNum type="arabicPeriod"/>
            </a:pPr>
            <a:r>
              <a:rPr lang="en-US" dirty="0"/>
              <a:t>Accidents (unintentional injuries)</a:t>
            </a:r>
          </a:p>
          <a:p>
            <a:pPr marL="571500" indent="-457200">
              <a:buFont typeface="+mj-lt"/>
              <a:buAutoNum type="arabicPeriod"/>
            </a:pPr>
            <a:r>
              <a:rPr lang="en-US" dirty="0"/>
              <a:t>Chronic lower respiratory diseases </a:t>
            </a:r>
          </a:p>
          <a:p>
            <a:pPr marL="571500" indent="-457200">
              <a:buFont typeface="+mj-lt"/>
              <a:buAutoNum type="arabicPeriod"/>
            </a:pPr>
            <a:r>
              <a:rPr lang="en-US" dirty="0"/>
              <a:t>Cerebrovascular diseases (stroke) </a:t>
            </a:r>
          </a:p>
          <a:p>
            <a:pPr marL="571500" indent="-457200">
              <a:buFont typeface="+mj-lt"/>
              <a:buAutoNum type="arabicPeriod"/>
            </a:pPr>
            <a:r>
              <a:rPr lang="en-US" dirty="0"/>
              <a:t>Alzheimer’s disease </a:t>
            </a:r>
          </a:p>
          <a:p>
            <a:pPr marL="571500" indent="-457200">
              <a:buFont typeface="+mj-lt"/>
              <a:buAutoNum type="arabicPeriod"/>
            </a:pPr>
            <a:r>
              <a:rPr lang="en-US" dirty="0"/>
              <a:t>Diabetes mellitus </a:t>
            </a:r>
          </a:p>
          <a:p>
            <a:pPr marL="571500" indent="-457200">
              <a:buFont typeface="+mj-lt"/>
              <a:buAutoNum type="arabicPeriod"/>
            </a:pPr>
            <a:r>
              <a:rPr lang="en-US" dirty="0"/>
              <a:t>Influenza and pneumonia </a:t>
            </a:r>
          </a:p>
          <a:p>
            <a:pPr marL="571500" indent="-457200">
              <a:buFont typeface="+mj-lt"/>
              <a:buAutoNum type="arabicPeriod"/>
            </a:pPr>
            <a:r>
              <a:rPr lang="en-US" dirty="0"/>
              <a:t>Nephritis, nephrotic syndrome and nephrosis (kidney disease) </a:t>
            </a:r>
          </a:p>
          <a:p>
            <a:pPr marL="571500" indent="-457200">
              <a:buFont typeface="+mj-lt"/>
              <a:buAutoNum type="arabicPeriod"/>
            </a:pPr>
            <a:r>
              <a:rPr lang="en-US" dirty="0"/>
              <a:t>Intentional self-harm (suicide) </a:t>
            </a:r>
          </a:p>
          <a:p>
            <a:pPr marL="114300" indent="0">
              <a:buNone/>
            </a:pPr>
            <a:endParaRPr lang="en-US" dirty="0"/>
          </a:p>
        </p:txBody>
      </p:sp>
      <p:sp>
        <p:nvSpPr>
          <p:cNvPr id="6" name="Text Placeholder 5"/>
          <p:cNvSpPr>
            <a:spLocks noGrp="1"/>
          </p:cNvSpPr>
          <p:nvPr>
            <p:ph type="body" sz="quarter" idx="3"/>
          </p:nvPr>
        </p:nvSpPr>
        <p:spPr/>
        <p:txBody>
          <a:bodyPr/>
          <a:lstStyle/>
          <a:p>
            <a:r>
              <a:rPr lang="en-US" dirty="0"/>
              <a:t>1911</a:t>
            </a:r>
          </a:p>
        </p:txBody>
      </p:sp>
      <p:sp>
        <p:nvSpPr>
          <p:cNvPr id="4" name="Content Placeholder 3"/>
          <p:cNvSpPr>
            <a:spLocks noGrp="1"/>
          </p:cNvSpPr>
          <p:nvPr>
            <p:ph sz="quarter" idx="4"/>
          </p:nvPr>
        </p:nvSpPr>
        <p:spPr/>
        <p:txBody>
          <a:bodyPr>
            <a:normAutofit fontScale="70000" lnSpcReduction="20000"/>
          </a:bodyPr>
          <a:lstStyle/>
          <a:p>
            <a:pPr marL="514350" indent="-514350">
              <a:buFont typeface="+mj-lt"/>
              <a:buAutoNum type="arabicPeriod"/>
            </a:pPr>
            <a:r>
              <a:rPr lang="en-US" dirty="0"/>
              <a:t>Diseases of the heart </a:t>
            </a:r>
          </a:p>
          <a:p>
            <a:pPr marL="514350" indent="-514350">
              <a:buFont typeface="+mj-lt"/>
              <a:buAutoNum type="arabicPeriod"/>
            </a:pPr>
            <a:r>
              <a:rPr lang="en-US" dirty="0"/>
              <a:t>Tuberculosis (all forms) </a:t>
            </a:r>
          </a:p>
          <a:p>
            <a:pPr marL="514350" indent="-514350">
              <a:buFont typeface="+mj-lt"/>
              <a:buAutoNum type="arabicPeriod"/>
            </a:pPr>
            <a:r>
              <a:rPr lang="en-US" dirty="0"/>
              <a:t>Pneumonia (all forms) and influenza </a:t>
            </a:r>
          </a:p>
          <a:p>
            <a:pPr marL="514350" indent="-514350">
              <a:buFont typeface="+mj-lt"/>
              <a:buAutoNum type="arabicPeriod"/>
            </a:pPr>
            <a:r>
              <a:rPr lang="en-US" dirty="0"/>
              <a:t>Nephritis (all forms) </a:t>
            </a:r>
          </a:p>
          <a:p>
            <a:pPr marL="514350" indent="-514350">
              <a:buFont typeface="+mj-lt"/>
              <a:buAutoNum type="arabicPeriod"/>
            </a:pPr>
            <a:r>
              <a:rPr lang="en-US" dirty="0"/>
              <a:t>Intracranial lesions of vascular origin </a:t>
            </a:r>
          </a:p>
          <a:p>
            <a:pPr marL="514350" indent="-514350">
              <a:buFont typeface="+mj-lt"/>
              <a:buAutoNum type="arabicPeriod"/>
            </a:pPr>
            <a:r>
              <a:rPr lang="en-US" dirty="0"/>
              <a:t>Diarrhea, enteritis, and ulceration of the intestines </a:t>
            </a:r>
          </a:p>
          <a:p>
            <a:pPr marL="514350" indent="-514350">
              <a:buFont typeface="+mj-lt"/>
              <a:buAutoNum type="arabicPeriod"/>
            </a:pPr>
            <a:r>
              <a:rPr lang="en-US" dirty="0"/>
              <a:t>Accidents excluding motor-vehicle </a:t>
            </a:r>
          </a:p>
          <a:p>
            <a:pPr marL="514350" indent="-514350">
              <a:buFont typeface="+mj-lt"/>
              <a:buAutoNum type="arabicPeriod"/>
            </a:pPr>
            <a:r>
              <a:rPr lang="en-US" dirty="0"/>
              <a:t>Cancer and other malignant tumors </a:t>
            </a:r>
          </a:p>
          <a:p>
            <a:pPr marL="514350" indent="-514350">
              <a:buFont typeface="+mj-lt"/>
              <a:buAutoNum type="arabicPeriod"/>
            </a:pPr>
            <a:r>
              <a:rPr lang="en-US" dirty="0"/>
              <a:t>Premature birth </a:t>
            </a:r>
          </a:p>
          <a:p>
            <a:pPr marL="514350" indent="-514350">
              <a:buFont typeface="+mj-lt"/>
              <a:buAutoNum type="arabicPeriod"/>
            </a:pPr>
            <a:r>
              <a:rPr lang="en-US" dirty="0"/>
              <a:t>Senility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Leading causes of death </a:t>
            </a:r>
          </a:p>
        </p:txBody>
      </p:sp>
      <p:sp>
        <p:nvSpPr>
          <p:cNvPr id="5" name="Text Placeholder 4"/>
          <p:cNvSpPr>
            <a:spLocks noGrp="1"/>
          </p:cNvSpPr>
          <p:nvPr>
            <p:ph type="body" idx="1"/>
          </p:nvPr>
        </p:nvSpPr>
        <p:spPr/>
        <p:txBody>
          <a:bodyPr/>
          <a:lstStyle/>
          <a:p>
            <a:r>
              <a:rPr lang="en-US" dirty="0"/>
              <a:t>2014</a:t>
            </a:r>
          </a:p>
        </p:txBody>
      </p:sp>
      <p:sp>
        <p:nvSpPr>
          <p:cNvPr id="3" name="Content Placeholder 2"/>
          <p:cNvSpPr>
            <a:spLocks noGrp="1"/>
          </p:cNvSpPr>
          <p:nvPr>
            <p:ph sz="half" idx="2"/>
          </p:nvPr>
        </p:nvSpPr>
        <p:spPr/>
        <p:txBody>
          <a:bodyPr>
            <a:normAutofit/>
          </a:bodyPr>
          <a:lstStyle/>
          <a:p>
            <a:pPr marL="571500" indent="-457200">
              <a:buFont typeface="+mj-lt"/>
              <a:buAutoNum type="arabicPeriod"/>
            </a:pPr>
            <a:r>
              <a:rPr lang="en-US" sz="1600" dirty="0">
                <a:solidFill>
                  <a:prstClr val="black"/>
                </a:solidFill>
              </a:rPr>
              <a:t>Diseases of heart</a:t>
            </a:r>
          </a:p>
          <a:p>
            <a:pPr marL="571500" indent="-457200">
              <a:buFont typeface="+mj-lt"/>
              <a:buAutoNum type="arabicPeriod"/>
            </a:pPr>
            <a:r>
              <a:rPr lang="en-US" sz="1600" dirty="0">
                <a:solidFill>
                  <a:prstClr val="black"/>
                </a:solidFill>
              </a:rPr>
              <a:t>Malignant neoplasms (cancer) </a:t>
            </a:r>
          </a:p>
          <a:p>
            <a:pPr marL="571500" indent="-457200">
              <a:buFont typeface="+mj-lt"/>
              <a:buAutoNum type="arabicPeriod"/>
            </a:pPr>
            <a:r>
              <a:rPr lang="en-US" sz="1600" dirty="0">
                <a:solidFill>
                  <a:prstClr val="black"/>
                </a:solidFill>
              </a:rPr>
              <a:t>Accidents (unintentional injuries)</a:t>
            </a:r>
          </a:p>
          <a:p>
            <a:pPr marL="571500" indent="-457200">
              <a:buFont typeface="+mj-lt"/>
              <a:buAutoNum type="arabicPeriod"/>
            </a:pPr>
            <a:r>
              <a:rPr lang="en-US" sz="1600" dirty="0">
                <a:solidFill>
                  <a:prstClr val="black"/>
                </a:solidFill>
              </a:rPr>
              <a:t>Chronic lower respiratory diseases </a:t>
            </a:r>
          </a:p>
          <a:p>
            <a:pPr marL="571500" indent="-457200">
              <a:buFont typeface="+mj-lt"/>
              <a:buAutoNum type="arabicPeriod"/>
            </a:pPr>
            <a:r>
              <a:rPr lang="en-US" sz="1600" dirty="0">
                <a:solidFill>
                  <a:prstClr val="black"/>
                </a:solidFill>
              </a:rPr>
              <a:t>Cerebrovascular diseases (stroke) </a:t>
            </a:r>
          </a:p>
          <a:p>
            <a:pPr marL="571500" indent="-457200">
              <a:buFont typeface="+mj-lt"/>
              <a:buAutoNum type="arabicPeriod"/>
            </a:pPr>
            <a:r>
              <a:rPr lang="en-US" sz="1600" dirty="0">
                <a:solidFill>
                  <a:prstClr val="black"/>
                </a:solidFill>
              </a:rPr>
              <a:t>Alzheimer’s disease </a:t>
            </a:r>
          </a:p>
          <a:p>
            <a:pPr marL="571500" indent="-457200">
              <a:buFont typeface="+mj-lt"/>
              <a:buAutoNum type="arabicPeriod"/>
            </a:pPr>
            <a:r>
              <a:rPr lang="en-US" sz="1600" dirty="0">
                <a:solidFill>
                  <a:prstClr val="black"/>
                </a:solidFill>
              </a:rPr>
              <a:t>Diabetes mellitus </a:t>
            </a:r>
          </a:p>
          <a:p>
            <a:pPr marL="571500" indent="-457200">
              <a:buFont typeface="+mj-lt"/>
              <a:buAutoNum type="arabicPeriod"/>
            </a:pPr>
            <a:r>
              <a:rPr lang="en-US" sz="1600" dirty="0">
                <a:solidFill>
                  <a:prstClr val="black"/>
                </a:solidFill>
              </a:rPr>
              <a:t>Influenza and pneumonia </a:t>
            </a:r>
          </a:p>
          <a:p>
            <a:pPr marL="571500" indent="-457200">
              <a:buFont typeface="+mj-lt"/>
              <a:buAutoNum type="arabicPeriod"/>
            </a:pPr>
            <a:r>
              <a:rPr lang="en-US" sz="1600" dirty="0">
                <a:solidFill>
                  <a:prstClr val="black"/>
                </a:solidFill>
              </a:rPr>
              <a:t>Nephritis, nephrotic syndrome and nephrosis (kidney disease) </a:t>
            </a:r>
          </a:p>
          <a:p>
            <a:pPr marL="571500" indent="-457200">
              <a:buFont typeface="+mj-lt"/>
              <a:buAutoNum type="arabicPeriod"/>
            </a:pPr>
            <a:r>
              <a:rPr lang="en-US" sz="1600" dirty="0">
                <a:solidFill>
                  <a:prstClr val="black"/>
                </a:solidFill>
              </a:rPr>
              <a:t>Intentional self-harm (suicide) </a:t>
            </a:r>
          </a:p>
        </p:txBody>
      </p:sp>
      <p:sp>
        <p:nvSpPr>
          <p:cNvPr id="6" name="Text Placeholder 5"/>
          <p:cNvSpPr>
            <a:spLocks noGrp="1"/>
          </p:cNvSpPr>
          <p:nvPr>
            <p:ph type="body" sz="quarter" idx="3"/>
          </p:nvPr>
        </p:nvSpPr>
        <p:spPr/>
        <p:txBody>
          <a:bodyPr/>
          <a:lstStyle/>
          <a:p>
            <a:r>
              <a:rPr lang="en-US" dirty="0"/>
              <a:t>1960</a:t>
            </a:r>
          </a:p>
        </p:txBody>
      </p:sp>
      <p:sp>
        <p:nvSpPr>
          <p:cNvPr id="4" name="Content Placeholder 3"/>
          <p:cNvSpPr>
            <a:spLocks noGrp="1"/>
          </p:cNvSpPr>
          <p:nvPr>
            <p:ph sz="quarter" idx="4"/>
          </p:nvPr>
        </p:nvSpPr>
        <p:spPr/>
        <p:txBody>
          <a:bodyPr>
            <a:normAutofit fontScale="40000" lnSpcReduction="20000"/>
          </a:bodyPr>
          <a:lstStyle/>
          <a:p>
            <a:pPr marL="514350" indent="-514350">
              <a:buFont typeface="+mj-lt"/>
              <a:buAutoNum type="arabicPeriod"/>
            </a:pPr>
            <a:r>
              <a:rPr lang="en-US" sz="4400" dirty="0"/>
              <a:t>Diseases of heart </a:t>
            </a:r>
          </a:p>
          <a:p>
            <a:pPr marL="514350" indent="-514350">
              <a:buFont typeface="+mj-lt"/>
              <a:buAutoNum type="arabicPeriod"/>
            </a:pPr>
            <a:r>
              <a:rPr lang="en-US" sz="4400" dirty="0"/>
              <a:t>Malignant </a:t>
            </a:r>
            <a:r>
              <a:rPr lang="en-US" sz="4400" dirty="0" err="1"/>
              <a:t>neoplasms</a:t>
            </a:r>
            <a:r>
              <a:rPr lang="en-US" sz="4400" dirty="0"/>
              <a:t>, including </a:t>
            </a:r>
            <a:r>
              <a:rPr lang="en-US" sz="4400" dirty="0" err="1"/>
              <a:t>neoplasms</a:t>
            </a:r>
            <a:r>
              <a:rPr lang="en-US" sz="4400" dirty="0"/>
              <a:t> of lymphatic and hematopoietic tissues </a:t>
            </a:r>
          </a:p>
          <a:p>
            <a:pPr marL="514350" indent="-514350">
              <a:buFont typeface="+mj-lt"/>
              <a:buAutoNum type="arabicPeriod"/>
            </a:pPr>
            <a:r>
              <a:rPr lang="en-US" sz="4400" dirty="0"/>
              <a:t>Vascular lesions affecting central nervous system</a:t>
            </a:r>
          </a:p>
          <a:p>
            <a:pPr marL="514350" indent="-514350">
              <a:buFont typeface="+mj-lt"/>
              <a:buAutoNum type="arabicPeriod"/>
            </a:pPr>
            <a:r>
              <a:rPr lang="en-US" sz="4400" dirty="0"/>
              <a:t>Accidents </a:t>
            </a:r>
          </a:p>
          <a:p>
            <a:pPr marL="514350" indent="-514350">
              <a:buFont typeface="+mj-lt"/>
              <a:buAutoNum type="arabicPeriod"/>
            </a:pPr>
            <a:r>
              <a:rPr lang="en-US" sz="4400" dirty="0"/>
              <a:t>Motor vehicle accidents </a:t>
            </a:r>
          </a:p>
          <a:p>
            <a:pPr marL="514350" indent="-514350">
              <a:buFont typeface="+mj-lt"/>
              <a:buAutoNum type="arabicPeriod"/>
            </a:pPr>
            <a:r>
              <a:rPr lang="en-US" sz="4400" dirty="0"/>
              <a:t>Other accidents </a:t>
            </a:r>
          </a:p>
          <a:p>
            <a:pPr marL="514350" indent="-514350">
              <a:buFont typeface="+mj-lt"/>
              <a:buAutoNum type="arabicPeriod"/>
            </a:pPr>
            <a:r>
              <a:rPr lang="en-US" sz="4400" dirty="0"/>
              <a:t>Certain diseases of early infancy</a:t>
            </a:r>
          </a:p>
          <a:p>
            <a:pPr marL="514350" indent="-514350">
              <a:buFont typeface="+mj-lt"/>
              <a:buAutoNum type="arabicPeriod"/>
            </a:pPr>
            <a:r>
              <a:rPr lang="en-US" sz="4400" dirty="0"/>
              <a:t>Influenza and pneumonia, except pneumonia of newborn </a:t>
            </a:r>
          </a:p>
          <a:p>
            <a:pPr marL="514350" indent="-514350">
              <a:buFont typeface="+mj-lt"/>
              <a:buAutoNum type="arabicPeriod"/>
            </a:pPr>
            <a:r>
              <a:rPr lang="en-US" sz="4400" dirty="0"/>
              <a:t>General arteriosclerosis </a:t>
            </a:r>
          </a:p>
          <a:p>
            <a:pPr marL="514350" indent="-514350">
              <a:buFont typeface="+mj-lt"/>
              <a:buAutoNum type="arabicPeriod"/>
            </a:pPr>
            <a:r>
              <a:rPr lang="en-US" sz="4400" dirty="0"/>
              <a:t>Diabetes mellitus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Data from the National Vital Statistics System </a:t>
            </a:r>
            <a:br>
              <a:rPr lang="en-US" sz="2800" dirty="0"/>
            </a:br>
            <a:r>
              <a:rPr lang="en-US" sz="2800" dirty="0"/>
              <a:t>Data Brief No. 293, December 2017</a:t>
            </a:r>
          </a:p>
        </p:txBody>
      </p:sp>
      <p:sp>
        <p:nvSpPr>
          <p:cNvPr id="3" name="Content Placeholder 2"/>
          <p:cNvSpPr>
            <a:spLocks noGrp="1"/>
          </p:cNvSpPr>
          <p:nvPr>
            <p:ph idx="1"/>
          </p:nvPr>
        </p:nvSpPr>
        <p:spPr/>
        <p:txBody>
          <a:bodyPr>
            <a:normAutofit fontScale="92500"/>
          </a:bodyPr>
          <a:lstStyle/>
          <a:p>
            <a:r>
              <a:rPr lang="en-US" dirty="0"/>
              <a:t>Life expectancy for the U.S. population in 2016 was 78.6 years, a decrease of 0.1 year from 2015.</a:t>
            </a:r>
          </a:p>
          <a:p>
            <a:r>
              <a:rPr lang="en-US" dirty="0"/>
              <a:t>The age-adjusted death rate decreased by 0.6% from 733.1 deaths per 100,000 standard population in 2015 to 728.8 in 2016.</a:t>
            </a:r>
          </a:p>
          <a:p>
            <a:r>
              <a:rPr lang="en-US" dirty="0"/>
              <a:t>Age-specific death rates between 2015 and 2016 increased for younger age groups and decreased for older age groups.</a:t>
            </a:r>
          </a:p>
          <a:p>
            <a:r>
              <a:rPr lang="en-US" dirty="0"/>
              <a:t>The 10 leading causes of death in 2016 remained the same as in 2015, although unintentional injuries became the third leading cause, while chronic lower respiratory diseases became the fourth.</a:t>
            </a:r>
          </a:p>
          <a:p>
            <a:r>
              <a:rPr lang="en-US" dirty="0"/>
              <a:t>The infant mortality rate of 587.0 infant deaths per 100,000 live births in 2016 was not significantly different from the 2015 rate.</a:t>
            </a:r>
          </a:p>
          <a:p>
            <a:r>
              <a:rPr lang="en-US" dirty="0"/>
              <a:t>The 10 leading causes of infant death in 2016 remained the same as in 2015.</a:t>
            </a:r>
          </a:p>
        </p:txBody>
      </p:sp>
    </p:spTree>
    <p:extLst>
      <p:ext uri="{BB962C8B-B14F-4D97-AF65-F5344CB8AC3E}">
        <p14:creationId xmlns:p14="http://schemas.microsoft.com/office/powerpoint/2010/main" val="42759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RespondGraphMast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djacenc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1879</TotalTime>
  <Words>1656</Words>
  <Application>Microsoft Office PowerPoint</Application>
  <PresentationFormat>On-screen Show (4:3)</PresentationFormat>
  <Paragraphs>407</Paragraphs>
  <Slides>55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Cambria</vt:lpstr>
      <vt:lpstr>Tw Cen MT</vt:lpstr>
      <vt:lpstr>Wingdings</vt:lpstr>
      <vt:lpstr>Wingdings 2</vt:lpstr>
      <vt:lpstr>iRespondGraphMaster</vt:lpstr>
      <vt:lpstr>Adjacency</vt:lpstr>
      <vt:lpstr>Health Maintenance Practices</vt:lpstr>
      <vt:lpstr>Learning Target</vt:lpstr>
      <vt:lpstr>Which kills more people each year?</vt:lpstr>
      <vt:lpstr>Life expectancy, by race and sex: United States, 1999–2013</vt:lpstr>
      <vt:lpstr>Life expectancy at selected ages, by sex: United States, 2015 and 2016</vt:lpstr>
      <vt:lpstr>Age-adjusted death rates for selected populations: United States, 2015 and 2016</vt:lpstr>
      <vt:lpstr>Leading causes of death </vt:lpstr>
      <vt:lpstr>Leading causes of death </vt:lpstr>
      <vt:lpstr>Data from the National Vital Statistics System  Data Brief No. 293, December 2017</vt:lpstr>
      <vt:lpstr>PowerPoint Presentation</vt:lpstr>
      <vt:lpstr>Low vs. High Income Countries</vt:lpstr>
      <vt:lpstr>What is the risk of dying for people12-19 years of age?</vt:lpstr>
      <vt:lpstr>Causes of death in teenagers</vt:lpstr>
      <vt:lpstr>How do we take care of ourselves?</vt:lpstr>
      <vt:lpstr>Nutrition</vt:lpstr>
      <vt:lpstr>Nutrition and Diseases/Conditions</vt:lpstr>
      <vt:lpstr>Essential Nutrients</vt:lpstr>
      <vt:lpstr>Carbohydrates</vt:lpstr>
      <vt:lpstr>Fats </vt:lpstr>
      <vt:lpstr>Proteins</vt:lpstr>
      <vt:lpstr>Vitamins</vt:lpstr>
      <vt:lpstr>Minerals</vt:lpstr>
      <vt:lpstr>Water</vt:lpstr>
      <vt:lpstr>How do you know if you are getting all the essential nutrients?</vt:lpstr>
      <vt:lpstr>Food Guide Pyramid</vt:lpstr>
      <vt:lpstr>MyPlate</vt:lpstr>
      <vt:lpstr>The Life of Food</vt:lpstr>
      <vt:lpstr>Measuring Food Energy</vt:lpstr>
      <vt:lpstr>Maintaining Good Nutrition</vt:lpstr>
      <vt:lpstr>How does poor nutrition affect the body?</vt:lpstr>
      <vt:lpstr>Malnutrition in the Elderly</vt:lpstr>
      <vt:lpstr>What are therapeutic diets?</vt:lpstr>
      <vt:lpstr>Purposes of Therapeutic Diets</vt:lpstr>
      <vt:lpstr>Therapeutic Diets</vt:lpstr>
      <vt:lpstr>Religious Dietary Restrictions</vt:lpstr>
      <vt:lpstr>Don’t Forget</vt:lpstr>
      <vt:lpstr>Mental Health</vt:lpstr>
      <vt:lpstr>Types of Mental Illness</vt:lpstr>
      <vt:lpstr>What causes mental illness?</vt:lpstr>
      <vt:lpstr>Anxiety Disorders</vt:lpstr>
      <vt:lpstr>Mood Disorders</vt:lpstr>
      <vt:lpstr>Personality Disorders</vt:lpstr>
      <vt:lpstr>Attention Disorders</vt:lpstr>
      <vt:lpstr>Eating Disorders</vt:lpstr>
      <vt:lpstr>Drug Abuse</vt:lpstr>
      <vt:lpstr>Alzheimer’s Disease</vt:lpstr>
      <vt:lpstr>Stages of Alzheimer’s</vt:lpstr>
      <vt:lpstr>Treating Alzheimer’s Disease</vt:lpstr>
      <vt:lpstr>Treatment of Mental Illness</vt:lpstr>
      <vt:lpstr>Not Treating Mental Illness</vt:lpstr>
      <vt:lpstr>Medications</vt:lpstr>
      <vt:lpstr>Psychotherapy</vt:lpstr>
      <vt:lpstr>Withdrawal</vt:lpstr>
      <vt:lpstr>Female Athlete Triad</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Maintenance Practices</dc:title>
  <dc:creator>Angie Guggino</dc:creator>
  <cp:lastModifiedBy>Derek Sobczak</cp:lastModifiedBy>
  <cp:revision>105</cp:revision>
  <dcterms:created xsi:type="dcterms:W3CDTF">2010-06-30T20:44:16Z</dcterms:created>
  <dcterms:modified xsi:type="dcterms:W3CDTF">2019-10-07T13:18:49Z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