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sldIdLst>
    <p:sldId id="256" r:id="rId4"/>
    <p:sldId id="257" r:id="rId5"/>
    <p:sldId id="258" r:id="rId6"/>
    <p:sldId id="261" r:id="rId7"/>
    <p:sldId id="260" r:id="rId8"/>
    <p:sldId id="262" r:id="rId9"/>
    <p:sldId id="263" r:id="rId10"/>
    <p:sldId id="264" r:id="rId11"/>
    <p:sldId id="287" r:id="rId12"/>
    <p:sldId id="265" r:id="rId13"/>
    <p:sldId id="266" r:id="rId14"/>
    <p:sldId id="267" r:id="rId15"/>
    <p:sldId id="268" r:id="rId16"/>
    <p:sldId id="29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2" r:id="rId35"/>
    <p:sldId id="286" r:id="rId36"/>
    <p:sldId id="288" r:id="rId37"/>
    <p:sldId id="289" r:id="rId38"/>
    <p:sldId id="291" r:id="rId39"/>
    <p:sldId id="293" r:id="rId40"/>
    <p:sldId id="305" r:id="rId41"/>
    <p:sldId id="295" r:id="rId42"/>
    <p:sldId id="294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A7D88B-3F9B-4B45-81B5-F1751BB15BF5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8964F4-16A5-4C0A-95BF-FE608FDE8A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5400" b="0" cap="none" spc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  <a:endParaRPr lang="en-US" sz="5400" b="0" cap="none" spc="0">
              <a:ln w="1397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A.) Response 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2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B.) Response B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3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C.) Response 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D.) Response 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5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E.) Response 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6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82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82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82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82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2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1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8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3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5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6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2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82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Healthcare Delivery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Guggino, MS, ATC, LAT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70" y="381000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Sixteenth and Seventeenth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expectancy = 35-45</a:t>
            </a:r>
          </a:p>
          <a:p>
            <a:r>
              <a:rPr lang="en-US" dirty="0" smtClean="0"/>
              <a:t>Who </a:t>
            </a:r>
            <a:r>
              <a:rPr lang="en-US" dirty="0"/>
              <a:t>studied and recorded the anatomy of the human body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Leonardo da Vinci</a:t>
            </a:r>
            <a:endParaRPr lang="en-US" dirty="0"/>
          </a:p>
          <a:p>
            <a:r>
              <a:rPr lang="en-US" dirty="0"/>
              <a:t>Who described the circulation of blood through the heart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William Harvey</a:t>
            </a:r>
            <a:endParaRPr lang="en-US" dirty="0"/>
          </a:p>
          <a:p>
            <a:endParaRPr lang="en-US" dirty="0"/>
          </a:p>
        </p:txBody>
      </p:sp>
      <p:pic>
        <p:nvPicPr>
          <p:cNvPr id="1027" name="Picture 3" descr="C:\Documents and Settings\GAM10096\Local Settings\Temporary Internet Files\Content.IE5\U0PDON88\MC9000551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173101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Eighteenth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expectancy = 50</a:t>
            </a:r>
          </a:p>
          <a:p>
            <a:r>
              <a:rPr lang="en-US" dirty="0" smtClean="0"/>
              <a:t>Who </a:t>
            </a:r>
            <a:r>
              <a:rPr lang="en-US" dirty="0"/>
              <a:t>discovered the method of vaccination for smallpox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Edward Jenner</a:t>
            </a:r>
            <a:endParaRPr lang="en-US" dirty="0"/>
          </a:p>
          <a:p>
            <a:r>
              <a:rPr lang="en-US" dirty="0" smtClean="0"/>
              <a:t>What did Benjamin Franklin do during this time?</a:t>
            </a:r>
          </a:p>
          <a:p>
            <a:pPr lvl="1"/>
            <a:r>
              <a:rPr lang="en-US" dirty="0" smtClean="0"/>
              <a:t>Bifocals</a:t>
            </a:r>
          </a:p>
          <a:p>
            <a:pPr lvl="1"/>
            <a:r>
              <a:rPr lang="en-US" dirty="0" smtClean="0"/>
              <a:t>Colds passed from person to person</a:t>
            </a:r>
            <a:endParaRPr lang="en-US" dirty="0"/>
          </a:p>
        </p:txBody>
      </p:sp>
      <p:pic>
        <p:nvPicPr>
          <p:cNvPr id="2050" name="Picture 2" descr="C:\Documents and Settings\GAM10096\Local Settings\Temporary Internet Files\Content.IE5\XS455Y7L\MC9000169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075688" cy="14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GAM10096\Local Settings\Temporary Internet Files\Content.IE5\GA6GX8VY\MC9003564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83098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Nineteenth and Twentieth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Life expectancy = 60’s and 70’s</a:t>
            </a:r>
          </a:p>
          <a:p>
            <a:r>
              <a:rPr lang="en-US" dirty="0" smtClean="0"/>
              <a:t>Who </a:t>
            </a:r>
            <a:r>
              <a:rPr lang="en-US" dirty="0"/>
              <a:t>discovered that tiny microorganisms are everywhere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Louis Pasteur</a:t>
            </a:r>
            <a:endParaRPr lang="en-US" dirty="0"/>
          </a:p>
          <a:p>
            <a:r>
              <a:rPr lang="en-US" dirty="0"/>
              <a:t>Who was the first physician to use antiseptic during surgery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Joseph Lister</a:t>
            </a:r>
            <a:endParaRPr lang="en-US" dirty="0"/>
          </a:p>
          <a:p>
            <a:r>
              <a:rPr lang="en-US" dirty="0"/>
              <a:t>Who discovered x-rays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Wilhelm Roentgen in 1895</a:t>
            </a:r>
            <a:endParaRPr lang="en-US" dirty="0"/>
          </a:p>
          <a:p>
            <a:r>
              <a:rPr lang="en-US" dirty="0"/>
              <a:t>Who discovered penicillin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Sir Alexander Fleming in 1928</a:t>
            </a:r>
            <a:endParaRPr lang="en-US" dirty="0"/>
          </a:p>
          <a:p>
            <a:r>
              <a:rPr lang="en-US" dirty="0"/>
              <a:t>Who developed the first polio vaccine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Jonas Salk in 1954</a:t>
            </a:r>
            <a:endParaRPr lang="en-US" dirty="0"/>
          </a:p>
          <a:p>
            <a:r>
              <a:rPr lang="en-US" dirty="0"/>
              <a:t>Who discovered DNA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Francis Crick and James Watson won </a:t>
            </a:r>
            <a:r>
              <a:rPr lang="en-US" dirty="0"/>
              <a:t>N</a:t>
            </a:r>
            <a:r>
              <a:rPr lang="en-US" dirty="0" smtClean="0"/>
              <a:t>oble </a:t>
            </a:r>
            <a:r>
              <a:rPr lang="en-US" dirty="0"/>
              <a:t>P</a:t>
            </a:r>
            <a:r>
              <a:rPr lang="en-US" dirty="0" smtClean="0"/>
              <a:t>rize in 1962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women?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the founder of modern nursing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Florence Nightingale</a:t>
            </a:r>
            <a:endParaRPr lang="en-US" dirty="0"/>
          </a:p>
          <a:p>
            <a:r>
              <a:rPr lang="en-US" dirty="0"/>
              <a:t>Who is the founder of the Red Cross?</a:t>
            </a:r>
          </a:p>
          <a:p>
            <a:pPr lvl="1"/>
            <a:r>
              <a:rPr lang="en-US" dirty="0" smtClean="0"/>
              <a:t>Clara Barton</a:t>
            </a:r>
          </a:p>
          <a:p>
            <a:endParaRPr lang="en-US" dirty="0"/>
          </a:p>
        </p:txBody>
      </p:sp>
      <p:pic>
        <p:nvPicPr>
          <p:cNvPr id="3075" name="Picture 3" descr="C:\Documents and Settings\GAM10096\Local Settings\Temporary Internet Files\Content.IE5\GA6GX8VY\MC9002864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34" y="3733800"/>
            <a:ext cx="1716329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Healthcare Delivery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care facilities</a:t>
            </a:r>
          </a:p>
          <a:p>
            <a:r>
              <a:rPr lang="en-US" dirty="0" smtClean="0"/>
              <a:t>Government agencies</a:t>
            </a:r>
          </a:p>
          <a:p>
            <a:r>
              <a:rPr lang="en-US" dirty="0" smtClean="0"/>
              <a:t>Non-profit agencies</a:t>
            </a:r>
            <a:endParaRPr lang="en-US" dirty="0"/>
          </a:p>
        </p:txBody>
      </p:sp>
      <p:pic>
        <p:nvPicPr>
          <p:cNvPr id="4099" name="Picture 3" descr="C:\Documents and Settings\GAM10096\Local Settings\Temporary Internet Files\Content.IE5\HSC5LY5P\MC9004387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10" y="2630311"/>
            <a:ext cx="2477535" cy="31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type of care is provided by 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0"/>
            <a:r>
              <a:rPr lang="en-US" dirty="0"/>
              <a:t>General hospitals</a:t>
            </a:r>
          </a:p>
          <a:p>
            <a:pPr lvl="0"/>
            <a:r>
              <a:rPr lang="en-US" dirty="0"/>
              <a:t>Specialty hospitals</a:t>
            </a:r>
          </a:p>
          <a:p>
            <a:pPr lvl="0"/>
            <a:r>
              <a:rPr lang="en-US" dirty="0"/>
              <a:t>Convalescent care</a:t>
            </a:r>
          </a:p>
          <a:p>
            <a:pPr lvl="0"/>
            <a:r>
              <a:rPr lang="en-US" dirty="0"/>
              <a:t>Nursing homes</a:t>
            </a:r>
          </a:p>
          <a:p>
            <a:pPr lvl="0"/>
            <a:r>
              <a:rPr lang="en-US" dirty="0"/>
              <a:t>Extended care facilities</a:t>
            </a:r>
          </a:p>
          <a:p>
            <a:pPr lvl="0"/>
            <a:r>
              <a:rPr lang="en-US" dirty="0"/>
              <a:t>Assisted living facilities</a:t>
            </a:r>
          </a:p>
          <a:p>
            <a:pPr lvl="0"/>
            <a:r>
              <a:rPr lang="en-US" dirty="0"/>
              <a:t>Ambulatory care clinics</a:t>
            </a:r>
          </a:p>
          <a:p>
            <a:pPr lvl="0"/>
            <a:r>
              <a:rPr lang="en-US" dirty="0"/>
              <a:t>Physician and dental facilities</a:t>
            </a:r>
          </a:p>
          <a:p>
            <a:pPr lvl="0"/>
            <a:r>
              <a:rPr lang="en-US" dirty="0"/>
              <a:t>Rehabilitation centers</a:t>
            </a:r>
          </a:p>
          <a:p>
            <a:pPr lvl="0"/>
            <a:r>
              <a:rPr lang="en-US" dirty="0"/>
              <a:t>Industrial health care centers</a:t>
            </a:r>
          </a:p>
          <a:p>
            <a:pPr lvl="0"/>
            <a:r>
              <a:rPr lang="en-US" dirty="0"/>
              <a:t>School health services</a:t>
            </a:r>
          </a:p>
          <a:p>
            <a:pPr lvl="0"/>
            <a:r>
              <a:rPr lang="en-US" dirty="0"/>
              <a:t>Health Maintenance Organizations</a:t>
            </a:r>
          </a:p>
          <a:p>
            <a:pPr lvl="0"/>
            <a:r>
              <a:rPr lang="en-US" dirty="0"/>
              <a:t>Home health care</a:t>
            </a:r>
          </a:p>
          <a:p>
            <a:pPr lvl="0"/>
            <a:r>
              <a:rPr lang="en-US" dirty="0"/>
              <a:t>Tele-health care</a:t>
            </a:r>
          </a:p>
          <a:p>
            <a:pPr lvl="0"/>
            <a:r>
              <a:rPr lang="en-US" dirty="0"/>
              <a:t>Senior day care</a:t>
            </a:r>
          </a:p>
          <a:p>
            <a:pPr lvl="0"/>
            <a:r>
              <a:rPr lang="en-US" dirty="0"/>
              <a:t>Hospice</a:t>
            </a:r>
          </a:p>
        </p:txBody>
      </p:sp>
    </p:spTree>
    <p:extLst>
      <p:ext uri="{BB962C8B-B14F-4D97-AF65-F5344CB8AC3E}">
        <p14:creationId xmlns:p14="http://schemas.microsoft.com/office/powerpoint/2010/main" val="17832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specialize</a:t>
            </a:r>
          </a:p>
          <a:p>
            <a:r>
              <a:rPr lang="en-US" dirty="0" smtClean="0"/>
              <a:t>Diagnostic, medical, surgical, and emergency care</a:t>
            </a:r>
          </a:p>
          <a:p>
            <a:endParaRPr lang="en-US" dirty="0"/>
          </a:p>
        </p:txBody>
      </p:sp>
      <p:pic>
        <p:nvPicPr>
          <p:cNvPr id="5122" name="Picture 2" descr="C:\Documents and Settings\GAM10096\Local Settings\Temporary Internet Files\Content.IE5\GA6GX8VY\MC9004114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2654456" cy="25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recurring disease or complex conditions</a:t>
            </a:r>
          </a:p>
          <a:p>
            <a:r>
              <a:rPr lang="en-US" dirty="0" smtClean="0"/>
              <a:t>Long-term stays of over one month</a:t>
            </a:r>
          </a:p>
          <a:p>
            <a:endParaRPr lang="en-US" dirty="0"/>
          </a:p>
        </p:txBody>
      </p:sp>
      <p:pic>
        <p:nvPicPr>
          <p:cNvPr id="6146" name="Picture 2" descr="C:\Documents and Settings\GAM10096\Local Settings\Temporary Internet Files\Content.IE5\U0PDON88\MC9003910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1826971" cy="16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Convalescent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Nursing homes and long-term care facilities</a:t>
            </a:r>
          </a:p>
          <a:p>
            <a:r>
              <a:rPr lang="en-US" dirty="0" smtClean="0"/>
              <a:t>Many focus on rehabilitation or optimizing function status</a:t>
            </a:r>
            <a:endParaRPr lang="en-US" dirty="0"/>
          </a:p>
        </p:txBody>
      </p:sp>
      <p:pic>
        <p:nvPicPr>
          <p:cNvPr id="7170" name="Picture 2" descr="C:\Documents and Settings\GAM10096\Local Settings\Temporary Internet Files\Content.IE5\XS455Y7L\MC900361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1803197" cy="16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require constant nursing care and have significant problems with activities of daily living</a:t>
            </a:r>
            <a:endParaRPr lang="en-US" dirty="0"/>
          </a:p>
        </p:txBody>
      </p:sp>
      <p:pic>
        <p:nvPicPr>
          <p:cNvPr id="8194" name="Picture 2" descr="C:\Documents and Settings\GAM10096\Local Settings\Temporary Internet Files\Content.IE5\HSC5LY5P\MC9002330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2067"/>
            <a:ext cx="2562131" cy="25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different types of healthcare delivery systems, who qualifies for their services, and the services that these systems </a:t>
            </a:r>
            <a:r>
              <a:rPr lang="en-US" dirty="0" smtClean="0"/>
              <a:t>provide</a:t>
            </a:r>
            <a:endParaRPr lang="en-US" dirty="0"/>
          </a:p>
          <a:p>
            <a:r>
              <a:rPr lang="en-US" dirty="0"/>
              <a:t>The history of healthcare delivery </a:t>
            </a:r>
            <a:r>
              <a:rPr lang="en-US" dirty="0" smtClean="0"/>
              <a:t>systems </a:t>
            </a:r>
            <a:r>
              <a:rPr lang="en-US" dirty="0"/>
              <a:t>over the years as well as current trends in delivery systems in this technological </a:t>
            </a:r>
            <a:r>
              <a:rPr lang="en-US" dirty="0" smtClean="0"/>
              <a:t>age</a:t>
            </a:r>
            <a:endParaRPr lang="en-US" dirty="0"/>
          </a:p>
          <a:p>
            <a:r>
              <a:rPr lang="en-US" dirty="0"/>
              <a:t>The different types of health insurance plans and services </a:t>
            </a:r>
            <a:r>
              <a:rPr lang="en-US" dirty="0" smtClean="0"/>
              <a:t>provided, </a:t>
            </a:r>
            <a:r>
              <a:rPr lang="en-US" dirty="0"/>
              <a:t>along with the responsibilities of the insurer and the insured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029200"/>
            <a:ext cx="1483475" cy="15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Care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for people with conditions they will have the remainder of their lives</a:t>
            </a:r>
          </a:p>
          <a:p>
            <a:r>
              <a:rPr lang="en-US" dirty="0" smtClean="0"/>
              <a:t>Assist with medical needs and activities of daily living</a:t>
            </a:r>
            <a:endParaRPr lang="en-US" dirty="0"/>
          </a:p>
        </p:txBody>
      </p:sp>
      <p:pic>
        <p:nvPicPr>
          <p:cNvPr id="9218" name="Picture 2" descr="C:\Documents and Settings\GAM10096\Local Settings\Temporary Internet Files\Content.IE5\HSC5LY5P\MC9001560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1101852" cy="18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Assisted Living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Bridges the gap between independent living and extended care or nursing homes</a:t>
            </a:r>
          </a:p>
          <a:p>
            <a:r>
              <a:rPr lang="en-US" dirty="0" smtClean="0"/>
              <a:t>Some assistance with activities of daily living</a:t>
            </a:r>
            <a:endParaRPr lang="en-US" dirty="0"/>
          </a:p>
        </p:txBody>
      </p:sp>
      <p:pic>
        <p:nvPicPr>
          <p:cNvPr id="10242" name="Picture 2" descr="C:\Documents and Settings\GAM10096\Local Settings\Temporary Internet Files\Content.IE5\GA6GX8VY\MC9002957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93909"/>
            <a:ext cx="1890665" cy="18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Ambulatory C</a:t>
            </a:r>
            <a:r>
              <a:rPr lang="en-US" dirty="0" smtClean="0"/>
              <a:t>are Clinics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Outpatient services</a:t>
            </a:r>
          </a:p>
          <a:p>
            <a:r>
              <a:rPr lang="en-US" dirty="0" smtClean="0"/>
              <a:t>Urgent care or physician offices</a:t>
            </a:r>
            <a:endParaRPr lang="en-US" dirty="0"/>
          </a:p>
        </p:txBody>
      </p:sp>
      <p:pic>
        <p:nvPicPr>
          <p:cNvPr id="11266" name="Picture 2" descr="C:\Documents and Settings\GAM10096\Local Settings\Temporary Internet Files\Content.IE5\XS455Y7L\MC9003341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1306678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Physician and </a:t>
            </a:r>
            <a:r>
              <a:rPr lang="en-US" dirty="0" smtClean="0"/>
              <a:t>Dental </a:t>
            </a:r>
            <a:r>
              <a:rPr lang="en-US" dirty="0"/>
              <a:t>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physician office</a:t>
            </a:r>
          </a:p>
          <a:p>
            <a:r>
              <a:rPr lang="en-US" dirty="0" smtClean="0"/>
              <a:t>Provide a wide variety of services from lab work to wellness check-ups</a:t>
            </a:r>
          </a:p>
          <a:p>
            <a:endParaRPr lang="en-US" dirty="0"/>
          </a:p>
        </p:txBody>
      </p:sp>
      <p:pic>
        <p:nvPicPr>
          <p:cNvPr id="12290" name="Picture 2" descr="C:\Documents and Settings\GAM10096\Local Settings\Temporary Internet Files\Content.IE5\GA6GX8VY\MC9001984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8999"/>
            <a:ext cx="2528935" cy="23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</a:t>
            </a:r>
            <a:r>
              <a:rPr lang="en-US" dirty="0" smtClean="0"/>
              <a:t>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or occupational therapy</a:t>
            </a:r>
          </a:p>
          <a:p>
            <a:r>
              <a:rPr lang="en-US" dirty="0" smtClean="0"/>
              <a:t>Outpatient clinics</a:t>
            </a:r>
          </a:p>
          <a:p>
            <a:endParaRPr lang="en-US" dirty="0"/>
          </a:p>
        </p:txBody>
      </p:sp>
      <p:pic>
        <p:nvPicPr>
          <p:cNvPr id="13314" name="Picture 2" descr="C:\Documents and Settings\GAM10096\Local Settings\Temporary Internet Files\Content.IE5\HSC5LY5P\MC9002868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17" y="3733800"/>
            <a:ext cx="1650749" cy="16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Industrial </a:t>
            </a:r>
            <a:r>
              <a:rPr lang="en-US" dirty="0" smtClean="0"/>
              <a:t>Healthcare </a:t>
            </a:r>
            <a:r>
              <a:rPr lang="en-US" dirty="0"/>
              <a:t>C</a:t>
            </a:r>
            <a:r>
              <a:rPr lang="en-US" dirty="0" smtClean="0"/>
              <a:t>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large companies or industrial facilities</a:t>
            </a:r>
          </a:p>
          <a:p>
            <a:r>
              <a:rPr lang="en-US" dirty="0" smtClean="0"/>
              <a:t>Provide healthcare for staff and employees</a:t>
            </a:r>
          </a:p>
          <a:p>
            <a:endParaRPr lang="en-US" dirty="0"/>
          </a:p>
        </p:txBody>
      </p:sp>
      <p:pic>
        <p:nvPicPr>
          <p:cNvPr id="14338" name="Picture 2" descr="C:\Documents and Settings\GAM10096\Local Settings\Temporary Internet Files\Content.IE5\GA6GX8VY\MC9002979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1669694" cy="14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</a:t>
            </a:r>
            <a:r>
              <a:rPr lang="en-US" dirty="0" smtClean="0"/>
              <a:t>Health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institutions such as colleges</a:t>
            </a:r>
          </a:p>
          <a:p>
            <a:r>
              <a:rPr lang="en-US" dirty="0" smtClean="0"/>
              <a:t>School nurses</a:t>
            </a:r>
            <a:endParaRPr lang="en-US" dirty="0"/>
          </a:p>
        </p:txBody>
      </p:sp>
      <p:pic>
        <p:nvPicPr>
          <p:cNvPr id="15362" name="Picture 2" descr="C:\Documents and Settings\GAM10096\Local Settings\Temporary Internet Files\Content.IE5\HSC5LY5P\MC900088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1826971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Maintenance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on wellness and preventative care</a:t>
            </a:r>
            <a:endParaRPr lang="en-US" dirty="0"/>
          </a:p>
        </p:txBody>
      </p:sp>
      <p:pic>
        <p:nvPicPr>
          <p:cNvPr id="16386" name="Picture 2" descr="C:\Documents and Settings\GAM10096\Local Settings\Temporary Internet Files\Content.IE5\XS455Y7L\MC9000563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10812"/>
            <a:ext cx="2076602" cy="15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</a:t>
            </a:r>
            <a:r>
              <a:rPr lang="en-US" dirty="0" smtClean="0"/>
              <a:t>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care provided</a:t>
            </a:r>
          </a:p>
          <a:p>
            <a:pPr lvl="1"/>
            <a:r>
              <a:rPr lang="en-US" dirty="0" smtClean="0"/>
              <a:t>Nursing </a:t>
            </a:r>
          </a:p>
          <a:p>
            <a:pPr lvl="1"/>
            <a:r>
              <a:rPr lang="en-US" dirty="0" smtClean="0"/>
              <a:t>physical therapy</a:t>
            </a:r>
          </a:p>
          <a:p>
            <a:pPr lvl="1"/>
            <a:r>
              <a:rPr lang="en-US" dirty="0" smtClean="0"/>
              <a:t>personal care</a:t>
            </a:r>
          </a:p>
          <a:p>
            <a:pPr lvl="1"/>
            <a:r>
              <a:rPr lang="en-US" dirty="0" smtClean="0"/>
              <a:t>homemaking services</a:t>
            </a:r>
            <a:endParaRPr lang="en-US" dirty="0"/>
          </a:p>
        </p:txBody>
      </p:sp>
      <p:pic>
        <p:nvPicPr>
          <p:cNvPr id="17410" name="Picture 2" descr="C:\Documents and Settings\GAM10096\Local Settings\Temporary Internet Files\Content.IE5\GA6GX8VY\MC9003825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Tele-Healthcare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areas or communities</a:t>
            </a:r>
          </a:p>
          <a:p>
            <a:r>
              <a:rPr lang="en-US" dirty="0" smtClean="0"/>
              <a:t>Skype</a:t>
            </a:r>
          </a:p>
          <a:p>
            <a:endParaRPr lang="en-US" dirty="0"/>
          </a:p>
        </p:txBody>
      </p:sp>
      <p:pic>
        <p:nvPicPr>
          <p:cNvPr id="18434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63" y="3657600"/>
            <a:ext cx="166133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 primitive times, what did people believe was the cause of disease?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primitive times, how was disease treated?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were the earliest people to keep accurate health records?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were the first to study the causes of disease and to determine they might have a natural cause?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is the “father” of medicine?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developed the first sanitation systems?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was the primary treatment for disease during the </a:t>
            </a:r>
            <a:r>
              <a:rPr lang="en-US" i="1" dirty="0"/>
              <a:t>Dark</a:t>
            </a:r>
            <a:r>
              <a:rPr lang="en-US" dirty="0"/>
              <a:t> and </a:t>
            </a:r>
            <a:r>
              <a:rPr lang="en-US" i="1" dirty="0"/>
              <a:t>Middle Ages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three medical developments that occurred during the Renaissance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day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Elderly individuals at home</a:t>
            </a:r>
            <a:r>
              <a:rPr lang="en-US" dirty="0"/>
              <a:t> </a:t>
            </a:r>
            <a:r>
              <a:rPr lang="en-US" dirty="0" smtClean="0"/>
              <a:t>but need assistance during the day</a:t>
            </a:r>
          </a:p>
        </p:txBody>
      </p:sp>
      <p:pic>
        <p:nvPicPr>
          <p:cNvPr id="19461" name="Picture 5" descr="C:\Documents and Settings\GAM10096\Local Settings\Temporary Internet Files\Content.IE5\XS455Y7L\MC9003227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2213572" cy="269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End-of-life care</a:t>
            </a:r>
          </a:p>
          <a:p>
            <a:r>
              <a:rPr lang="en-US" dirty="0" smtClean="0"/>
              <a:t>Goal is to make the patient comfortable</a:t>
            </a:r>
          </a:p>
          <a:p>
            <a:r>
              <a:rPr lang="en-US" dirty="0" smtClean="0"/>
              <a:t>Six months or less to live</a:t>
            </a:r>
          </a:p>
          <a:p>
            <a:pPr lvl="1"/>
            <a:r>
              <a:rPr lang="en-US" dirty="0" smtClean="0"/>
              <a:t>Medical services</a:t>
            </a:r>
          </a:p>
          <a:p>
            <a:pPr lvl="1"/>
            <a:r>
              <a:rPr lang="en-US" dirty="0" smtClean="0"/>
              <a:t>Psychological</a:t>
            </a:r>
          </a:p>
          <a:p>
            <a:pPr lvl="1"/>
            <a:r>
              <a:rPr lang="en-US" dirty="0" smtClean="0"/>
              <a:t>Spiritual</a:t>
            </a:r>
          </a:p>
          <a:p>
            <a:pPr lvl="1"/>
            <a:r>
              <a:rPr lang="en-US" dirty="0" smtClean="0"/>
              <a:t>Legal services</a:t>
            </a:r>
            <a:endParaRPr lang="en-US" dirty="0"/>
          </a:p>
        </p:txBody>
      </p:sp>
      <p:pic>
        <p:nvPicPr>
          <p:cNvPr id="20482" name="Picture 2" descr="C:\Documents and Settings\GAM10096\Local Settings\Temporary Internet Files\Content.IE5\U0PDON88\MC9003590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1655978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Government Agencies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taxes</a:t>
            </a:r>
          </a:p>
          <a:p>
            <a:r>
              <a:rPr lang="en-US" dirty="0" smtClean="0"/>
              <a:t>Responsibilities included:</a:t>
            </a:r>
          </a:p>
          <a:p>
            <a:pPr lvl="1"/>
            <a:r>
              <a:rPr lang="en-US" dirty="0" smtClean="0"/>
              <a:t>Direct healthcare</a:t>
            </a:r>
          </a:p>
          <a:p>
            <a:pPr lvl="1"/>
            <a:r>
              <a:rPr lang="en-US" dirty="0" smtClean="0"/>
              <a:t>Safe food and water supplies</a:t>
            </a:r>
          </a:p>
          <a:p>
            <a:pPr lvl="1"/>
            <a:r>
              <a:rPr lang="en-US" dirty="0" smtClean="0"/>
              <a:t>Promoting health education</a:t>
            </a:r>
            <a:endParaRPr lang="en-US" dirty="0"/>
          </a:p>
        </p:txBody>
      </p:sp>
      <p:pic>
        <p:nvPicPr>
          <p:cNvPr id="1026" name="Picture 2" descr="C:\Documents and Settings\GAM10096\Local Settings\Temporary Internet Files\Content.IE5\UQ039OPV\MC9003913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1789481" cy="14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World Health Organization?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responsibilities of the U.S. Public Health Department?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responsibilities of the State Public Health Departments?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responsibilities of the Local Public Health Departments?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World Health Organization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the United Nations</a:t>
            </a:r>
          </a:p>
          <a:p>
            <a:r>
              <a:rPr lang="en-US" dirty="0" smtClean="0"/>
              <a:t>Publishes health information</a:t>
            </a:r>
          </a:p>
          <a:p>
            <a:r>
              <a:rPr lang="en-US" dirty="0" smtClean="0"/>
              <a:t>Compiles statistics</a:t>
            </a:r>
          </a:p>
          <a:p>
            <a:r>
              <a:rPr lang="en-US" dirty="0" smtClean="0"/>
              <a:t>Investigates serious health problems</a:t>
            </a:r>
            <a:endParaRPr lang="en-US" dirty="0"/>
          </a:p>
        </p:txBody>
      </p:sp>
      <p:pic>
        <p:nvPicPr>
          <p:cNvPr id="2050" name="Picture 2" descr="C:\Documents and Settings\GAM10096\Local Settings\Temporary Internet Files\Content.IE5\X2KFD5IL\MP9004309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1494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Health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Public health department</a:t>
            </a:r>
          </a:p>
          <a:p>
            <a:pPr lvl="1"/>
            <a:r>
              <a:rPr lang="en-US" dirty="0" smtClean="0"/>
              <a:t>Research, alcohol and drug abuse treatment, controlling diseases, safety of food and drugs, planning ways to deliver health services, encourage healthcare providers to help underserved areas</a:t>
            </a:r>
            <a:endParaRPr lang="en-US" dirty="0"/>
          </a:p>
          <a:p>
            <a:r>
              <a:rPr lang="en-US" dirty="0" smtClean="0"/>
              <a:t>State Public health department</a:t>
            </a:r>
          </a:p>
          <a:p>
            <a:pPr lvl="1"/>
            <a:r>
              <a:rPr lang="en-US" dirty="0" smtClean="0"/>
              <a:t>Water and food purity, communicable disease control, alcohol and drug abuse control, maternal health, licensing of various health agencies</a:t>
            </a:r>
            <a:endParaRPr lang="en-US" dirty="0"/>
          </a:p>
          <a:p>
            <a:r>
              <a:rPr lang="en-US" dirty="0" smtClean="0"/>
              <a:t>Local Public health department</a:t>
            </a:r>
          </a:p>
          <a:p>
            <a:pPr lvl="1"/>
            <a:r>
              <a:rPr lang="en-US" dirty="0" smtClean="0"/>
              <a:t>Reporting communicable diseases, health education, public health nursing, environment sanitation, child health services, maternal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role of the following Government Agencies?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Veteran </a:t>
            </a:r>
            <a:r>
              <a:rPr lang="en-US" dirty="0" smtClean="0"/>
              <a:t>administration</a:t>
            </a:r>
          </a:p>
          <a:p>
            <a:pPr lvl="0"/>
            <a:r>
              <a:rPr lang="en-US" dirty="0" smtClean="0"/>
              <a:t>State psychiatric hospitals</a:t>
            </a:r>
          </a:p>
          <a:p>
            <a:pPr lvl="0"/>
            <a:r>
              <a:rPr lang="en-US" dirty="0" smtClean="0"/>
              <a:t>State university medical centers</a:t>
            </a:r>
            <a:endParaRPr lang="en-US" dirty="0"/>
          </a:p>
          <a:p>
            <a:pPr lvl="0"/>
            <a:r>
              <a:rPr lang="en-US" dirty="0"/>
              <a:t>U.S. Department of Health and Human Services</a:t>
            </a:r>
          </a:p>
          <a:p>
            <a:pPr lvl="0"/>
            <a:r>
              <a:rPr lang="en-US" dirty="0"/>
              <a:t>National Institute of Health</a:t>
            </a:r>
          </a:p>
          <a:p>
            <a:pPr lvl="0"/>
            <a:r>
              <a:rPr lang="en-US" dirty="0"/>
              <a:t>Centers for Disease Control and Prevention</a:t>
            </a:r>
          </a:p>
          <a:p>
            <a:pPr lvl="0"/>
            <a:r>
              <a:rPr lang="en-US" dirty="0"/>
              <a:t>Food and Drug Administration</a:t>
            </a:r>
          </a:p>
          <a:p>
            <a:pPr lvl="0"/>
            <a:r>
              <a:rPr lang="en-US" dirty="0"/>
              <a:t>Occupational Safety and Health Administration</a:t>
            </a:r>
          </a:p>
          <a:p>
            <a:r>
              <a:rPr lang="en-US" dirty="0"/>
              <a:t>Agency for Health Care Policy and research</a:t>
            </a:r>
          </a:p>
        </p:txBody>
      </p:sp>
    </p:spTree>
    <p:extLst>
      <p:ext uri="{BB962C8B-B14F-4D97-AF65-F5344CB8AC3E}">
        <p14:creationId xmlns:p14="http://schemas.microsoft.com/office/powerpoint/2010/main" val="8426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Not-for-Profit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focus on particular disease or population</a:t>
            </a:r>
          </a:p>
          <a:p>
            <a:r>
              <a:rPr lang="en-US" dirty="0" smtClean="0"/>
              <a:t>How do they receive funds?</a:t>
            </a:r>
          </a:p>
          <a:p>
            <a:pPr lvl="1"/>
            <a:r>
              <a:rPr lang="en-US" dirty="0" smtClean="0"/>
              <a:t>Donation, gifts, memberships fees, fund-raisers, or endowments</a:t>
            </a:r>
          </a:p>
          <a:p>
            <a:r>
              <a:rPr lang="en-US" dirty="0" smtClean="0"/>
              <a:t>Medical research and education</a:t>
            </a:r>
          </a:p>
          <a:p>
            <a:pPr lvl="1"/>
            <a:r>
              <a:rPr lang="en-US" dirty="0" smtClean="0"/>
              <a:t>American Cancer Society</a:t>
            </a:r>
          </a:p>
          <a:p>
            <a:pPr lvl="1"/>
            <a:r>
              <a:rPr lang="en-US" dirty="0" smtClean="0"/>
              <a:t>American Red Cross</a:t>
            </a:r>
          </a:p>
          <a:p>
            <a:pPr lvl="1"/>
            <a:r>
              <a:rPr lang="en-US" dirty="0" smtClean="0"/>
              <a:t>March of Dimes</a:t>
            </a:r>
          </a:p>
          <a:p>
            <a:pPr lvl="1"/>
            <a:r>
              <a:rPr lang="en-US" dirty="0" smtClean="0"/>
              <a:t>American Heart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Pay for Healthcare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factors have contributed to the rising cost of healthcare?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</a:t>
            </a:r>
            <a:r>
              <a:rPr lang="en-US" i="1" dirty="0"/>
              <a:t>diagnostic-related groupings?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health insurance and how does it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following types of health insurance:</a:t>
            </a:r>
          </a:p>
          <a:p>
            <a:pPr lvl="1"/>
            <a:r>
              <a:rPr lang="en-US" dirty="0"/>
              <a:t>Health Maintenance Organizations</a:t>
            </a:r>
          </a:p>
          <a:p>
            <a:pPr lvl="1"/>
            <a:r>
              <a:rPr lang="en-US" dirty="0"/>
              <a:t>Preferred Provider Organizations</a:t>
            </a:r>
          </a:p>
          <a:p>
            <a:pPr lvl="1"/>
            <a:r>
              <a:rPr lang="en-US" dirty="0"/>
              <a:t>Medicaid</a:t>
            </a:r>
          </a:p>
          <a:p>
            <a:pPr lvl="1"/>
            <a:r>
              <a:rPr lang="en-US" dirty="0"/>
              <a:t>Medicare</a:t>
            </a:r>
          </a:p>
          <a:p>
            <a:pPr lvl="1"/>
            <a:r>
              <a:rPr lang="en-US" dirty="0"/>
              <a:t>TRICARE</a:t>
            </a:r>
          </a:p>
          <a:p>
            <a:pPr lvl="1"/>
            <a:r>
              <a:rPr lang="en-US" dirty="0"/>
              <a:t>Workers’ Compensation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Primitive</a:t>
            </a:r>
          </a:p>
          <a:p>
            <a:r>
              <a:rPr lang="en-US" dirty="0" smtClean="0"/>
              <a:t>Ancient times</a:t>
            </a:r>
          </a:p>
          <a:p>
            <a:r>
              <a:rPr lang="en-US" dirty="0" smtClean="0"/>
              <a:t>Dark Ages (400-800 A.D.)</a:t>
            </a:r>
          </a:p>
          <a:p>
            <a:r>
              <a:rPr lang="en-US" dirty="0" smtClean="0"/>
              <a:t>Middle Ages (800-1400 A.D.)</a:t>
            </a:r>
          </a:p>
          <a:p>
            <a:r>
              <a:rPr lang="en-US" dirty="0" smtClean="0"/>
              <a:t>Renaissance (1350-1650 A.D.)</a:t>
            </a:r>
          </a:p>
          <a:p>
            <a:r>
              <a:rPr lang="en-US" dirty="0" smtClean="0"/>
              <a:t>Sixteenth Century</a:t>
            </a:r>
          </a:p>
          <a:p>
            <a:r>
              <a:rPr lang="en-US" dirty="0" smtClean="0"/>
              <a:t>Seventeenth Century</a:t>
            </a:r>
          </a:p>
          <a:p>
            <a:r>
              <a:rPr lang="en-US" dirty="0" smtClean="0"/>
              <a:t>Eighteenth Century</a:t>
            </a:r>
          </a:p>
          <a:p>
            <a:r>
              <a:rPr lang="en-US" dirty="0" smtClean="0"/>
              <a:t>Nineteenth Century</a:t>
            </a:r>
          </a:p>
          <a:p>
            <a:r>
              <a:rPr lang="en-US" dirty="0" smtClean="0"/>
              <a:t>Twentieth Century</a:t>
            </a:r>
          </a:p>
          <a:p>
            <a:r>
              <a:rPr lang="en-US" dirty="0" smtClean="0"/>
              <a:t>Twenty First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managed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provide care at reasonable cost</a:t>
            </a:r>
          </a:p>
          <a:p>
            <a:r>
              <a:rPr lang="en-US" dirty="0" smtClean="0"/>
              <a:t>Focus is on Preventive care</a:t>
            </a:r>
          </a:p>
          <a:p>
            <a:pPr lvl="1"/>
            <a:r>
              <a:rPr lang="en-US" dirty="0" smtClean="0"/>
              <a:t>Primary Care Physicians</a:t>
            </a:r>
          </a:p>
          <a:p>
            <a:pPr lvl="1"/>
            <a:r>
              <a:rPr lang="en-US" dirty="0" smtClean="0"/>
              <a:t>Specialty Care Physicians</a:t>
            </a:r>
          </a:p>
          <a:p>
            <a:pPr lvl="1"/>
            <a:r>
              <a:rPr lang="en-US" dirty="0" smtClean="0"/>
              <a:t>Emergency and Urgent Care Physicians</a:t>
            </a:r>
          </a:p>
          <a:p>
            <a:endParaRPr lang="en-US" dirty="0"/>
          </a:p>
        </p:txBody>
      </p:sp>
      <p:pic>
        <p:nvPicPr>
          <p:cNvPr id="3074" name="Picture 2" descr="C:\Documents and Settings\GAM10096\Local Settings\Temporary Internet Files\Content.IE5\GA6GX8VY\MC9004315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factors have contributed to the rising cost of healthcare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Technological advances</a:t>
            </a:r>
          </a:p>
          <a:p>
            <a:r>
              <a:rPr lang="en-US" dirty="0" smtClean="0"/>
              <a:t>Aging population</a:t>
            </a:r>
          </a:p>
          <a:p>
            <a:r>
              <a:rPr lang="en-US" dirty="0" smtClean="0"/>
              <a:t>Health-related lawsuits</a:t>
            </a:r>
            <a:endParaRPr lang="en-US" dirty="0"/>
          </a:p>
        </p:txBody>
      </p:sp>
      <p:pic>
        <p:nvPicPr>
          <p:cNvPr id="4098" name="Picture 2" descr="C:\Documents and Settings\GAM10096\Local Settings\Temporary Internet Files\Content.IE5\GA6GX8VY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3386750" cy="21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</a:t>
            </a:r>
            <a:r>
              <a:rPr lang="en-US" i="1" dirty="0"/>
              <a:t>diagnostic-related groupings</a:t>
            </a:r>
            <a:r>
              <a:rPr lang="en-US" i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Standardizing treatment for specific medical conditions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Newborn birth</a:t>
            </a:r>
          </a:p>
          <a:p>
            <a:pPr lvl="1"/>
            <a:r>
              <a:rPr lang="en-US" dirty="0" smtClean="0"/>
              <a:t>Pneumonia</a:t>
            </a:r>
          </a:p>
          <a:p>
            <a:pPr lvl="1"/>
            <a:r>
              <a:rPr lang="en-US" dirty="0" smtClean="0"/>
              <a:t>Knee replacements</a:t>
            </a:r>
            <a:endParaRPr lang="en-US" dirty="0"/>
          </a:p>
        </p:txBody>
      </p:sp>
      <p:pic>
        <p:nvPicPr>
          <p:cNvPr id="5122" name="Picture 2" descr="C:\Documents and Settings\GAM10096\Local Settings\Temporary Internet Files\Content.IE5\U0PDON88\MC900390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1528877" cy="19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health </a:t>
            </a:r>
            <a:r>
              <a:rPr lang="en-US" dirty="0" smtClean="0"/>
              <a:t>insurance?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Agreement that clarifies the terms of reimbursement for medical </a:t>
            </a:r>
            <a:r>
              <a:rPr lang="en-US" dirty="0" smtClean="0"/>
              <a:t>costs</a:t>
            </a:r>
          </a:p>
          <a:p>
            <a:r>
              <a:rPr lang="en-US" dirty="0" smtClean="0"/>
              <a:t>Terms vary based on the type of coverage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Documents and Settings\GAM10096\Local Settings\Temporary Internet Files\Content.IE5\U0PDON88\MC9002955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3" y="3962400"/>
            <a:ext cx="2041556" cy="16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Health Insurance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Premium – fee paid by an individual (subscriber) to a company for insurance coverage</a:t>
            </a:r>
          </a:p>
          <a:p>
            <a:pPr lvl="1"/>
            <a:r>
              <a:rPr lang="en-US" dirty="0" smtClean="0"/>
              <a:t>paid by employer, individual or government</a:t>
            </a:r>
          </a:p>
          <a:p>
            <a:r>
              <a:rPr lang="en-US" dirty="0" smtClean="0"/>
              <a:t>Deductible – amount paid by the subscriber before insurance will pay</a:t>
            </a:r>
          </a:p>
          <a:p>
            <a:r>
              <a:rPr lang="en-US" dirty="0" smtClean="0"/>
              <a:t>Co-payment – amount the subscriber pays for each medical service</a:t>
            </a:r>
          </a:p>
          <a:p>
            <a:r>
              <a:rPr lang="en-US" dirty="0" smtClean="0"/>
              <a:t>Co-insurance – percentage the subscriber is required to pay of every medical bill (ex:  80-20)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Health Maintenance </a:t>
            </a:r>
            <a:r>
              <a:rPr lang="en-US" dirty="0" smtClean="0"/>
              <a:t>Organizations</a:t>
            </a:r>
          </a:p>
          <a:p>
            <a:pPr lvl="1"/>
            <a:r>
              <a:rPr lang="en-US" dirty="0" smtClean="0"/>
              <a:t>Must stay “in network” and pay co-payment</a:t>
            </a:r>
            <a:endParaRPr lang="en-US" dirty="0"/>
          </a:p>
          <a:p>
            <a:pPr lvl="0"/>
            <a:r>
              <a:rPr lang="en-US" dirty="0"/>
              <a:t>Preferred Provider </a:t>
            </a:r>
            <a:r>
              <a:rPr lang="en-US" dirty="0" smtClean="0"/>
              <a:t>Organizations</a:t>
            </a:r>
          </a:p>
          <a:p>
            <a:pPr lvl="1"/>
            <a:r>
              <a:rPr lang="en-US" dirty="0" smtClean="0"/>
              <a:t>Must see specific providers</a:t>
            </a:r>
            <a:endParaRPr lang="en-US" dirty="0"/>
          </a:p>
          <a:p>
            <a:pPr lvl="0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Blind, disabled, low-income</a:t>
            </a:r>
          </a:p>
          <a:p>
            <a:pPr lvl="1"/>
            <a:r>
              <a:rPr lang="en-US" dirty="0" smtClean="0"/>
              <a:t>State funded</a:t>
            </a:r>
            <a:endParaRPr lang="en-US" dirty="0"/>
          </a:p>
          <a:p>
            <a:pPr lvl="0"/>
            <a:r>
              <a:rPr lang="en-US" dirty="0" smtClean="0"/>
              <a:t>Medicare</a:t>
            </a:r>
          </a:p>
          <a:p>
            <a:pPr lvl="1"/>
            <a:r>
              <a:rPr lang="en-US" dirty="0" smtClean="0"/>
              <a:t>65 years of age or older </a:t>
            </a:r>
          </a:p>
          <a:p>
            <a:pPr lvl="1"/>
            <a:r>
              <a:rPr lang="en-US" dirty="0" smtClean="0"/>
              <a:t>Federally funded by the Social Security Administration</a:t>
            </a:r>
          </a:p>
          <a:p>
            <a:pPr lvl="1"/>
            <a:r>
              <a:rPr lang="en-US" dirty="0" smtClean="0"/>
              <a:t>Pays 80% of cost</a:t>
            </a:r>
            <a:endParaRPr lang="en-US" dirty="0"/>
          </a:p>
          <a:p>
            <a:pPr lvl="0"/>
            <a:r>
              <a:rPr lang="en-US" dirty="0" smtClean="0"/>
              <a:t>TRICARE</a:t>
            </a:r>
          </a:p>
          <a:p>
            <a:pPr lvl="1"/>
            <a:r>
              <a:rPr lang="en-US" dirty="0" smtClean="0"/>
              <a:t>Activity duty service members, retirees and their families</a:t>
            </a:r>
            <a:endParaRPr lang="en-US" dirty="0"/>
          </a:p>
          <a:p>
            <a:r>
              <a:rPr lang="en-US" dirty="0"/>
              <a:t>Workers’ </a:t>
            </a:r>
            <a:r>
              <a:rPr lang="en-US" dirty="0" smtClean="0"/>
              <a:t>Compensation</a:t>
            </a:r>
          </a:p>
          <a:p>
            <a:pPr lvl="1"/>
            <a:r>
              <a:rPr lang="en-US" dirty="0" smtClean="0"/>
              <a:t>Covers injury or illness that occurs as a result of working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7170" name="Picture 2" descr="C:\Documents and Settings\GAM10096\Local Settings\Temporary Internet Files\Content.IE5\4Z2C0V2Y\MC90041748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700833" cy="32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Life expectance = 20 </a:t>
            </a:r>
          </a:p>
          <a:p>
            <a:r>
              <a:rPr lang="en-US" dirty="0" smtClean="0"/>
              <a:t>What caused disease and illness?</a:t>
            </a:r>
          </a:p>
          <a:p>
            <a:pPr lvl="1"/>
            <a:r>
              <a:rPr lang="en-US" dirty="0" smtClean="0"/>
              <a:t>Supernatural spirits</a:t>
            </a:r>
            <a:endParaRPr lang="en-US" dirty="0"/>
          </a:p>
          <a:p>
            <a:r>
              <a:rPr lang="en-US" dirty="0" smtClean="0"/>
              <a:t>How was disease treated?</a:t>
            </a:r>
            <a:endParaRPr lang="en-US" dirty="0"/>
          </a:p>
          <a:p>
            <a:pPr lvl="1"/>
            <a:r>
              <a:rPr lang="en-US" dirty="0" smtClean="0"/>
              <a:t>Ceremonies</a:t>
            </a:r>
          </a:p>
          <a:p>
            <a:pPr lvl="1"/>
            <a:r>
              <a:rPr lang="en-US" dirty="0" smtClean="0"/>
              <a:t>Herbs</a:t>
            </a:r>
          </a:p>
          <a:p>
            <a:pPr lvl="1"/>
            <a:r>
              <a:rPr lang="en-US" dirty="0" smtClean="0"/>
              <a:t>Plants</a:t>
            </a:r>
          </a:p>
          <a:p>
            <a:r>
              <a:rPr lang="en-US" dirty="0" smtClean="0"/>
              <a:t>Some treatments still used today</a:t>
            </a:r>
          </a:p>
          <a:p>
            <a:pPr lvl="1"/>
            <a:r>
              <a:rPr lang="en-US" dirty="0" smtClean="0"/>
              <a:t>Ex:  morphine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6" name="Picture 2" descr="C:\Documents and Settings\GAM10096\Local Settings\Temporary Internet Files\Content.IE5\GA6GX8VY\MC9004450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8244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expectancy = 20-35 </a:t>
            </a:r>
          </a:p>
          <a:p>
            <a:r>
              <a:rPr lang="en-US" dirty="0" smtClean="0"/>
              <a:t>Who kept the earliest health records?</a:t>
            </a:r>
          </a:p>
          <a:p>
            <a:pPr lvl="1"/>
            <a:r>
              <a:rPr lang="en-US" dirty="0" smtClean="0"/>
              <a:t>Egyptians</a:t>
            </a:r>
            <a:endParaRPr lang="en-US" dirty="0"/>
          </a:p>
          <a:p>
            <a:r>
              <a:rPr lang="en-US" dirty="0"/>
              <a:t>Who were the first </a:t>
            </a:r>
            <a:r>
              <a:rPr lang="en-US" dirty="0" smtClean="0"/>
              <a:t>to </a:t>
            </a:r>
            <a:r>
              <a:rPr lang="en-US" dirty="0"/>
              <a:t>determine </a:t>
            </a:r>
            <a:r>
              <a:rPr lang="en-US" dirty="0" smtClean="0"/>
              <a:t>disease </a:t>
            </a:r>
            <a:r>
              <a:rPr lang="en-US" dirty="0"/>
              <a:t>might have a natural cause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Greeks</a:t>
            </a:r>
          </a:p>
          <a:p>
            <a:r>
              <a:rPr lang="en-US" dirty="0" smtClean="0"/>
              <a:t>Who is the “father of Medicine”?</a:t>
            </a:r>
          </a:p>
          <a:p>
            <a:pPr lvl="1"/>
            <a:r>
              <a:rPr lang="en-US" dirty="0" smtClean="0"/>
              <a:t>Hippocrates</a:t>
            </a:r>
          </a:p>
          <a:p>
            <a:r>
              <a:rPr lang="en-US" dirty="0" smtClean="0"/>
              <a:t>Who developed the first sanitation systems?</a:t>
            </a:r>
          </a:p>
          <a:p>
            <a:pPr lvl="1"/>
            <a:r>
              <a:rPr lang="en-US" dirty="0" smtClean="0"/>
              <a:t>Romans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and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expectancy = 20-30</a:t>
            </a:r>
          </a:p>
          <a:p>
            <a:r>
              <a:rPr lang="en-US" dirty="0" smtClean="0"/>
              <a:t>Study of medicine stopped</a:t>
            </a:r>
          </a:p>
          <a:p>
            <a:r>
              <a:rPr lang="en-US" dirty="0" smtClean="0"/>
              <a:t>What </a:t>
            </a:r>
            <a:r>
              <a:rPr lang="en-US" dirty="0"/>
              <a:t>was the primary treatment for disease during the </a:t>
            </a:r>
            <a:r>
              <a:rPr lang="en-US" i="1" dirty="0"/>
              <a:t>Dark</a:t>
            </a:r>
            <a:r>
              <a:rPr lang="en-US" dirty="0"/>
              <a:t> and </a:t>
            </a:r>
            <a:r>
              <a:rPr lang="en-US" i="1" dirty="0"/>
              <a:t>Middle Ages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prayer</a:t>
            </a:r>
            <a:endParaRPr lang="en-US" dirty="0"/>
          </a:p>
          <a:p>
            <a:r>
              <a:rPr lang="en-US" dirty="0" smtClean="0"/>
              <a:t>Epidemics were common</a:t>
            </a:r>
          </a:p>
          <a:p>
            <a:pPr lvl="1"/>
            <a:r>
              <a:rPr lang="en-US" dirty="0" smtClean="0"/>
              <a:t>Bubonic plague</a:t>
            </a:r>
          </a:p>
          <a:p>
            <a:pPr lvl="1"/>
            <a:r>
              <a:rPr lang="en-US" dirty="0" smtClean="0"/>
              <a:t>Smallpox</a:t>
            </a:r>
          </a:p>
          <a:p>
            <a:pPr lvl="1"/>
            <a:r>
              <a:rPr lang="en-US" dirty="0" smtClean="0"/>
              <a:t>Diphtheria</a:t>
            </a:r>
          </a:p>
          <a:p>
            <a:pPr lvl="1"/>
            <a:r>
              <a:rPr lang="en-US" dirty="0" smtClean="0"/>
              <a:t>Syphilis</a:t>
            </a:r>
          </a:p>
          <a:p>
            <a:pPr lvl="1"/>
            <a:r>
              <a:rPr lang="en-US" dirty="0" smtClean="0"/>
              <a:t>tuberculosis</a:t>
            </a:r>
            <a:endParaRPr lang="en-US" dirty="0"/>
          </a:p>
        </p:txBody>
      </p:sp>
      <p:pic>
        <p:nvPicPr>
          <p:cNvPr id="2050" name="Picture 2" descr="C:\Documents and Settings\GAM10096\Local Settings\Temporary Internet Files\Content.IE5\HSC5LY5P\MC9003362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519639" cy="25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expectancy = 40</a:t>
            </a:r>
          </a:p>
          <a:p>
            <a:r>
              <a:rPr lang="en-US" dirty="0" smtClean="0"/>
              <a:t>Rebirth of learning</a:t>
            </a:r>
          </a:p>
          <a:p>
            <a:r>
              <a:rPr lang="en-US" dirty="0" smtClean="0"/>
              <a:t>Medical Developments:</a:t>
            </a:r>
          </a:p>
          <a:p>
            <a:pPr lvl="1"/>
            <a:r>
              <a:rPr lang="en-US" dirty="0" smtClean="0"/>
              <a:t>Universities and medical schools</a:t>
            </a:r>
          </a:p>
          <a:p>
            <a:pPr lvl="1"/>
            <a:r>
              <a:rPr lang="en-US" dirty="0" smtClean="0"/>
              <a:t>Search for new ideas about disease</a:t>
            </a:r>
          </a:p>
          <a:p>
            <a:pPr lvl="1"/>
            <a:r>
              <a:rPr lang="en-US" dirty="0" smtClean="0"/>
              <a:t>Dissection of the body for study</a:t>
            </a:r>
          </a:p>
          <a:p>
            <a:pPr lvl="1"/>
            <a:r>
              <a:rPr lang="en-US" dirty="0" smtClean="0"/>
              <a:t>Printing press for medical books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Documents and Settings\GAM10096\Local Settings\Temporary Internet Files\Content.IE5\HSC5LY5P\MC9002315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646630" cy="20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studied and recorded the anatomy of the human body?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described the circulation of blood through the heart?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discovered the method of vaccination for smallpox?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discovered that tiny microorganisms are everywhere?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was the first physician to use antiseptic during surgery?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discovered x-rays?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discovered penicillin?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developed the first polio vaccine?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discovered DNA?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the founder of modern nursing?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the founder of the Red Cross?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343</TotalTime>
  <Words>1458</Words>
  <Application>Microsoft Office PowerPoint</Application>
  <PresentationFormat>On-screen Show (4:3)</PresentationFormat>
  <Paragraphs>280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Bodoni MT Condensed</vt:lpstr>
      <vt:lpstr>Courier New</vt:lpstr>
      <vt:lpstr>Franklin Gothic Book</vt:lpstr>
      <vt:lpstr>Wingdings</vt:lpstr>
      <vt:lpstr>Decatur</vt:lpstr>
      <vt:lpstr>iRespondQuestionMaster</vt:lpstr>
      <vt:lpstr>iRespondGraphMaster</vt:lpstr>
      <vt:lpstr>Healthcare Delivery Systems</vt:lpstr>
      <vt:lpstr>Learning Targets</vt:lpstr>
      <vt:lpstr>The History of Healthcare</vt:lpstr>
      <vt:lpstr>Time Line</vt:lpstr>
      <vt:lpstr>Primitive Times</vt:lpstr>
      <vt:lpstr>Ancient Times</vt:lpstr>
      <vt:lpstr>Dark and Middle Ages</vt:lpstr>
      <vt:lpstr>Renaissance</vt:lpstr>
      <vt:lpstr>The History of Healthcare</vt:lpstr>
      <vt:lpstr>Sixteenth and Seventeenth Centuries</vt:lpstr>
      <vt:lpstr>Eighteenth Century</vt:lpstr>
      <vt:lpstr>Nineteenth and Twentieth Centuries</vt:lpstr>
      <vt:lpstr>What about the women?</vt:lpstr>
      <vt:lpstr>Healthcare Delivery Today</vt:lpstr>
      <vt:lpstr>What type of care is provided by each?</vt:lpstr>
      <vt:lpstr>General Hospitals</vt:lpstr>
      <vt:lpstr>Specialty Hospitals</vt:lpstr>
      <vt:lpstr>Convalescent Care</vt:lpstr>
      <vt:lpstr>Nursing Homes</vt:lpstr>
      <vt:lpstr>Extended Care Facilities</vt:lpstr>
      <vt:lpstr>Assisted Living Facilities</vt:lpstr>
      <vt:lpstr>Ambulatory Care Clinics</vt:lpstr>
      <vt:lpstr>Physician and Dental facilities</vt:lpstr>
      <vt:lpstr>Rehabilitation Centers</vt:lpstr>
      <vt:lpstr>Industrial Healthcare Centers</vt:lpstr>
      <vt:lpstr>School Health Services</vt:lpstr>
      <vt:lpstr>Health Maintenance Organizations</vt:lpstr>
      <vt:lpstr>Home Healthcare</vt:lpstr>
      <vt:lpstr>Tele-Healthcare</vt:lpstr>
      <vt:lpstr>Senior day care</vt:lpstr>
      <vt:lpstr>Hospice</vt:lpstr>
      <vt:lpstr>Government Agencies </vt:lpstr>
      <vt:lpstr>Government Agencies</vt:lpstr>
      <vt:lpstr>What is the World Health Organization?</vt:lpstr>
      <vt:lpstr>Role of Health Departments</vt:lpstr>
      <vt:lpstr>What is the role of the following Government Agencies?</vt:lpstr>
      <vt:lpstr>Not-for-Profit Agencies</vt:lpstr>
      <vt:lpstr>How We Pay for Healthcare</vt:lpstr>
      <vt:lpstr>Paying for Healthcare</vt:lpstr>
      <vt:lpstr>What is managed care?</vt:lpstr>
      <vt:lpstr>What factors have contributed to the rising cost of healthcare?</vt:lpstr>
      <vt:lpstr>What are diagnostic-related groupings?</vt:lpstr>
      <vt:lpstr>What is health insurance?</vt:lpstr>
      <vt:lpstr>How Health Insurance Works</vt:lpstr>
      <vt:lpstr>Different types of Insurance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Delivery Systems</dc:title>
  <dc:creator>Angela Guggino</dc:creator>
  <cp:lastModifiedBy>Angela Guggino</cp:lastModifiedBy>
  <cp:revision>48</cp:revision>
  <dcterms:created xsi:type="dcterms:W3CDTF">2012-05-07T16:52:45Z</dcterms:created>
  <dcterms:modified xsi:type="dcterms:W3CDTF">2017-05-26T16:22:11Z</dcterms:modified>
</cp:coreProperties>
</file>