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8" r:id="rId5"/>
    <p:sldId id="259" r:id="rId6"/>
    <p:sldId id="260" r:id="rId7"/>
    <p:sldId id="25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3" r:id="rId23"/>
    <p:sldId id="277" r:id="rId24"/>
    <p:sldId id="278" r:id="rId25"/>
    <p:sldId id="279" r:id="rId26"/>
    <p:sldId id="276" r:id="rId27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8B478-BDD6-4C62-A8EB-932F08A1B1B3}" type="doc">
      <dgm:prSet loTypeId="urn:microsoft.com/office/officeart/2005/8/layout/pyramid1" loCatId="pyramid" qsTypeId="urn:microsoft.com/office/officeart/2005/8/quickstyle/simple1" qsCatId="simple" csTypeId="urn:microsoft.com/office/officeart/2005/8/colors/accent0_1" csCatId="mainScheme" phldr="1"/>
      <dgm:spPr/>
    </dgm:pt>
    <dgm:pt modelId="{F695D742-0E1B-4830-AF7B-96F3BF49E06E}">
      <dgm:prSet phldrT="[Text]" custT="1"/>
      <dgm:spPr/>
      <dgm:t>
        <a:bodyPr/>
        <a:lstStyle/>
        <a:p>
          <a:r>
            <a:rPr lang="en-US" sz="1600" dirty="0"/>
            <a:t>Self-</a:t>
          </a:r>
        </a:p>
        <a:p>
          <a:r>
            <a:rPr lang="en-US" sz="1600" dirty="0"/>
            <a:t>Actualization</a:t>
          </a:r>
        </a:p>
      </dgm:t>
    </dgm:pt>
    <dgm:pt modelId="{C2B96209-5938-4113-B9CF-E8177657C7F4}" type="parTrans" cxnId="{7F16D783-0338-43FA-B4B7-CF68A5E6A0EE}">
      <dgm:prSet/>
      <dgm:spPr/>
      <dgm:t>
        <a:bodyPr/>
        <a:lstStyle/>
        <a:p>
          <a:endParaRPr lang="en-US"/>
        </a:p>
      </dgm:t>
    </dgm:pt>
    <dgm:pt modelId="{E5CFA432-4BDA-4C10-9EF6-6AE9D887C901}" type="sibTrans" cxnId="{7F16D783-0338-43FA-B4B7-CF68A5E6A0EE}">
      <dgm:prSet/>
      <dgm:spPr/>
      <dgm:t>
        <a:bodyPr/>
        <a:lstStyle/>
        <a:p>
          <a:endParaRPr lang="en-US"/>
        </a:p>
      </dgm:t>
    </dgm:pt>
    <dgm:pt modelId="{DA89C9AD-A7B5-4B7C-8DFD-A9D3AF131976}">
      <dgm:prSet phldrT="[Text]"/>
      <dgm:spPr/>
      <dgm:t>
        <a:bodyPr/>
        <a:lstStyle/>
        <a:p>
          <a:r>
            <a:rPr lang="en-US" dirty="0"/>
            <a:t>Esteem</a:t>
          </a:r>
        </a:p>
        <a:p>
          <a:r>
            <a:rPr lang="en-US" dirty="0"/>
            <a:t>Love &amp; Affection</a:t>
          </a:r>
        </a:p>
      </dgm:t>
    </dgm:pt>
    <dgm:pt modelId="{536C3E90-D516-45D4-A7F5-AB93991E7C34}" type="parTrans" cxnId="{51A5B108-AB3C-4E88-B605-428C6D8465DA}">
      <dgm:prSet/>
      <dgm:spPr/>
      <dgm:t>
        <a:bodyPr/>
        <a:lstStyle/>
        <a:p>
          <a:endParaRPr lang="en-US"/>
        </a:p>
      </dgm:t>
    </dgm:pt>
    <dgm:pt modelId="{06CE140C-F0D0-43CC-906E-3DAC92C20E7E}" type="sibTrans" cxnId="{51A5B108-AB3C-4E88-B605-428C6D8465DA}">
      <dgm:prSet/>
      <dgm:spPr/>
      <dgm:t>
        <a:bodyPr/>
        <a:lstStyle/>
        <a:p>
          <a:endParaRPr lang="en-US"/>
        </a:p>
      </dgm:t>
    </dgm:pt>
    <dgm:pt modelId="{2C9624AE-878D-4C84-B8E9-48FF7713BD6D}">
      <dgm:prSet phldrT="[Text]"/>
      <dgm:spPr/>
      <dgm:t>
        <a:bodyPr/>
        <a:lstStyle/>
        <a:p>
          <a:r>
            <a:rPr lang="en-US" dirty="0"/>
            <a:t>Safety and Security</a:t>
          </a:r>
        </a:p>
        <a:p>
          <a:r>
            <a:rPr lang="en-US" dirty="0"/>
            <a:t>Physiological Needs</a:t>
          </a:r>
        </a:p>
      </dgm:t>
    </dgm:pt>
    <dgm:pt modelId="{C88FB3A2-727B-46CA-8698-230017B4ED74}" type="parTrans" cxnId="{0156C702-397A-4277-B4A2-99F0D9376C3A}">
      <dgm:prSet/>
      <dgm:spPr/>
      <dgm:t>
        <a:bodyPr/>
        <a:lstStyle/>
        <a:p>
          <a:endParaRPr lang="en-US"/>
        </a:p>
      </dgm:t>
    </dgm:pt>
    <dgm:pt modelId="{AB812013-7E82-4BAB-A6C1-4FC29D65F77E}" type="sibTrans" cxnId="{0156C702-397A-4277-B4A2-99F0D9376C3A}">
      <dgm:prSet/>
      <dgm:spPr/>
      <dgm:t>
        <a:bodyPr/>
        <a:lstStyle/>
        <a:p>
          <a:endParaRPr lang="en-US"/>
        </a:p>
      </dgm:t>
    </dgm:pt>
    <dgm:pt modelId="{B8A90D40-F202-4564-BE25-E3958F550E49}" type="pres">
      <dgm:prSet presAssocID="{E918B478-BDD6-4C62-A8EB-932F08A1B1B3}" presName="Name0" presStyleCnt="0">
        <dgm:presLayoutVars>
          <dgm:dir/>
          <dgm:animLvl val="lvl"/>
          <dgm:resizeHandles val="exact"/>
        </dgm:presLayoutVars>
      </dgm:prSet>
      <dgm:spPr/>
    </dgm:pt>
    <dgm:pt modelId="{1C1E24B4-5529-4D4B-B253-3DA738E1F1F7}" type="pres">
      <dgm:prSet presAssocID="{F695D742-0E1B-4830-AF7B-96F3BF49E06E}" presName="Name8" presStyleCnt="0"/>
      <dgm:spPr/>
    </dgm:pt>
    <dgm:pt modelId="{2BBD8E24-0E0D-4C16-9E4C-367D9DDACB0D}" type="pres">
      <dgm:prSet presAssocID="{F695D742-0E1B-4830-AF7B-96F3BF49E06E}" presName="level" presStyleLbl="node1" presStyleIdx="0" presStyleCnt="3">
        <dgm:presLayoutVars>
          <dgm:chMax val="1"/>
          <dgm:bulletEnabled val="1"/>
        </dgm:presLayoutVars>
      </dgm:prSet>
      <dgm:spPr/>
    </dgm:pt>
    <dgm:pt modelId="{3DAE992F-738B-4621-95A4-7CDC95B681BC}" type="pres">
      <dgm:prSet presAssocID="{F695D742-0E1B-4830-AF7B-96F3BF49E06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3D22677-35BD-4AA4-B9D2-143012096420}" type="pres">
      <dgm:prSet presAssocID="{DA89C9AD-A7B5-4B7C-8DFD-A9D3AF131976}" presName="Name8" presStyleCnt="0"/>
      <dgm:spPr/>
    </dgm:pt>
    <dgm:pt modelId="{DD3D2164-F981-472F-9E6A-6BF9A368FB13}" type="pres">
      <dgm:prSet presAssocID="{DA89C9AD-A7B5-4B7C-8DFD-A9D3AF131976}" presName="level" presStyleLbl="node1" presStyleIdx="1" presStyleCnt="3" custAng="0" custScaleY="122877">
        <dgm:presLayoutVars>
          <dgm:chMax val="1"/>
          <dgm:bulletEnabled val="1"/>
        </dgm:presLayoutVars>
      </dgm:prSet>
      <dgm:spPr/>
    </dgm:pt>
    <dgm:pt modelId="{72E2F4AC-BA65-46E7-B5FE-0B9563073033}" type="pres">
      <dgm:prSet presAssocID="{DA89C9AD-A7B5-4B7C-8DFD-A9D3AF13197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E53BE1B-0392-4993-8716-592EFD3C409B}" type="pres">
      <dgm:prSet presAssocID="{2C9624AE-878D-4C84-B8E9-48FF7713BD6D}" presName="Name8" presStyleCnt="0"/>
      <dgm:spPr/>
    </dgm:pt>
    <dgm:pt modelId="{93AD97D0-2F5C-4692-88F0-434529860AB5}" type="pres">
      <dgm:prSet presAssocID="{2C9624AE-878D-4C84-B8E9-48FF7713BD6D}" presName="level" presStyleLbl="node1" presStyleIdx="2" presStyleCnt="3" custLinFactNeighborX="-15031" custLinFactNeighborY="6989">
        <dgm:presLayoutVars>
          <dgm:chMax val="1"/>
          <dgm:bulletEnabled val="1"/>
        </dgm:presLayoutVars>
      </dgm:prSet>
      <dgm:spPr/>
    </dgm:pt>
    <dgm:pt modelId="{7970C432-7C80-410D-A100-42856CA6861F}" type="pres">
      <dgm:prSet presAssocID="{2C9624AE-878D-4C84-B8E9-48FF7713BD6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156C702-397A-4277-B4A2-99F0D9376C3A}" srcId="{E918B478-BDD6-4C62-A8EB-932F08A1B1B3}" destId="{2C9624AE-878D-4C84-B8E9-48FF7713BD6D}" srcOrd="2" destOrd="0" parTransId="{C88FB3A2-727B-46CA-8698-230017B4ED74}" sibTransId="{AB812013-7E82-4BAB-A6C1-4FC29D65F77E}"/>
    <dgm:cxn modelId="{51A5B108-AB3C-4E88-B605-428C6D8465DA}" srcId="{E918B478-BDD6-4C62-A8EB-932F08A1B1B3}" destId="{DA89C9AD-A7B5-4B7C-8DFD-A9D3AF131976}" srcOrd="1" destOrd="0" parTransId="{536C3E90-D516-45D4-A7F5-AB93991E7C34}" sibTransId="{06CE140C-F0D0-43CC-906E-3DAC92C20E7E}"/>
    <dgm:cxn modelId="{285CA230-B54F-49CA-BC93-D03F0BE4E3D4}" type="presOf" srcId="{2C9624AE-878D-4C84-B8E9-48FF7713BD6D}" destId="{7970C432-7C80-410D-A100-42856CA6861F}" srcOrd="1" destOrd="0" presId="urn:microsoft.com/office/officeart/2005/8/layout/pyramid1"/>
    <dgm:cxn modelId="{54025736-0748-41DD-9B9B-B68B5E9627F3}" type="presOf" srcId="{E918B478-BDD6-4C62-A8EB-932F08A1B1B3}" destId="{B8A90D40-F202-4564-BE25-E3958F550E49}" srcOrd="0" destOrd="0" presId="urn:microsoft.com/office/officeart/2005/8/layout/pyramid1"/>
    <dgm:cxn modelId="{9CC15D43-39CF-41E1-ADDA-DF6CB1901E2E}" type="presOf" srcId="{F695D742-0E1B-4830-AF7B-96F3BF49E06E}" destId="{3DAE992F-738B-4621-95A4-7CDC95B681BC}" srcOrd="1" destOrd="0" presId="urn:microsoft.com/office/officeart/2005/8/layout/pyramid1"/>
    <dgm:cxn modelId="{927BB86A-43CF-47A3-BC8D-55C3F61D9336}" type="presOf" srcId="{F695D742-0E1B-4830-AF7B-96F3BF49E06E}" destId="{2BBD8E24-0E0D-4C16-9E4C-367D9DDACB0D}" srcOrd="0" destOrd="0" presId="urn:microsoft.com/office/officeart/2005/8/layout/pyramid1"/>
    <dgm:cxn modelId="{F7484659-9B61-4EFF-B380-8D255C14EEE1}" type="presOf" srcId="{DA89C9AD-A7B5-4B7C-8DFD-A9D3AF131976}" destId="{DD3D2164-F981-472F-9E6A-6BF9A368FB13}" srcOrd="0" destOrd="0" presId="urn:microsoft.com/office/officeart/2005/8/layout/pyramid1"/>
    <dgm:cxn modelId="{7F16D783-0338-43FA-B4B7-CF68A5E6A0EE}" srcId="{E918B478-BDD6-4C62-A8EB-932F08A1B1B3}" destId="{F695D742-0E1B-4830-AF7B-96F3BF49E06E}" srcOrd="0" destOrd="0" parTransId="{C2B96209-5938-4113-B9CF-E8177657C7F4}" sibTransId="{E5CFA432-4BDA-4C10-9EF6-6AE9D887C901}"/>
    <dgm:cxn modelId="{4869EB9A-953B-4365-9E6F-96C8CECC2C7B}" type="presOf" srcId="{DA89C9AD-A7B5-4B7C-8DFD-A9D3AF131976}" destId="{72E2F4AC-BA65-46E7-B5FE-0B9563073033}" srcOrd="1" destOrd="0" presId="urn:microsoft.com/office/officeart/2005/8/layout/pyramid1"/>
    <dgm:cxn modelId="{995E2DA1-898E-4AF0-B1B6-4928A8AB5A44}" type="presOf" srcId="{2C9624AE-878D-4C84-B8E9-48FF7713BD6D}" destId="{93AD97D0-2F5C-4692-88F0-434529860AB5}" srcOrd="0" destOrd="0" presId="urn:microsoft.com/office/officeart/2005/8/layout/pyramid1"/>
    <dgm:cxn modelId="{35A5B1C6-F601-4F11-B3AA-EEF13FA999DF}" type="presParOf" srcId="{B8A90D40-F202-4564-BE25-E3958F550E49}" destId="{1C1E24B4-5529-4D4B-B253-3DA738E1F1F7}" srcOrd="0" destOrd="0" presId="urn:microsoft.com/office/officeart/2005/8/layout/pyramid1"/>
    <dgm:cxn modelId="{B9767B35-CB0E-4F86-8728-3F0347524900}" type="presParOf" srcId="{1C1E24B4-5529-4D4B-B253-3DA738E1F1F7}" destId="{2BBD8E24-0E0D-4C16-9E4C-367D9DDACB0D}" srcOrd="0" destOrd="0" presId="urn:microsoft.com/office/officeart/2005/8/layout/pyramid1"/>
    <dgm:cxn modelId="{4EAF0050-9564-4A88-B31A-9660F64FC92F}" type="presParOf" srcId="{1C1E24B4-5529-4D4B-B253-3DA738E1F1F7}" destId="{3DAE992F-738B-4621-95A4-7CDC95B681BC}" srcOrd="1" destOrd="0" presId="urn:microsoft.com/office/officeart/2005/8/layout/pyramid1"/>
    <dgm:cxn modelId="{41F5E164-EA6D-40E1-86EA-273B861AB68E}" type="presParOf" srcId="{B8A90D40-F202-4564-BE25-E3958F550E49}" destId="{B3D22677-35BD-4AA4-B9D2-143012096420}" srcOrd="1" destOrd="0" presId="urn:microsoft.com/office/officeart/2005/8/layout/pyramid1"/>
    <dgm:cxn modelId="{F954ADCA-8F21-4AD9-8214-88184D2A8124}" type="presParOf" srcId="{B3D22677-35BD-4AA4-B9D2-143012096420}" destId="{DD3D2164-F981-472F-9E6A-6BF9A368FB13}" srcOrd="0" destOrd="0" presId="urn:microsoft.com/office/officeart/2005/8/layout/pyramid1"/>
    <dgm:cxn modelId="{E9C54E5D-D2EA-4E90-B4C6-8C1BDD5D91EB}" type="presParOf" srcId="{B3D22677-35BD-4AA4-B9D2-143012096420}" destId="{72E2F4AC-BA65-46E7-B5FE-0B9563073033}" srcOrd="1" destOrd="0" presId="urn:microsoft.com/office/officeart/2005/8/layout/pyramid1"/>
    <dgm:cxn modelId="{87458663-CAFF-41BB-B2F5-9EA17BAF8B95}" type="presParOf" srcId="{B8A90D40-F202-4564-BE25-E3958F550E49}" destId="{AE53BE1B-0392-4993-8716-592EFD3C409B}" srcOrd="2" destOrd="0" presId="urn:microsoft.com/office/officeart/2005/8/layout/pyramid1"/>
    <dgm:cxn modelId="{33D42CE9-CCB7-48B4-9EE0-8BC698B26ABA}" type="presParOf" srcId="{AE53BE1B-0392-4993-8716-592EFD3C409B}" destId="{93AD97D0-2F5C-4692-88F0-434529860AB5}" srcOrd="0" destOrd="0" presId="urn:microsoft.com/office/officeart/2005/8/layout/pyramid1"/>
    <dgm:cxn modelId="{A9D520F1-87BD-4F1E-95A7-47FDC063DF17}" type="presParOf" srcId="{AE53BE1B-0392-4993-8716-592EFD3C409B}" destId="{7970C432-7C80-410D-A100-42856CA6861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D8E24-0E0D-4C16-9E4C-367D9DDACB0D}">
      <dsp:nvSpPr>
        <dsp:cNvPr id="0" name=""/>
        <dsp:cNvSpPr/>
      </dsp:nvSpPr>
      <dsp:spPr>
        <a:xfrm>
          <a:off x="2143437" y="0"/>
          <a:ext cx="1923425" cy="991213"/>
        </a:xfrm>
        <a:prstGeom prst="trapezoid">
          <a:avLst>
            <a:gd name="adj" fmla="val 9702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Self-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Actualization</a:t>
          </a:r>
        </a:p>
      </dsp:txBody>
      <dsp:txXfrm>
        <a:off x="2143437" y="0"/>
        <a:ext cx="1923425" cy="991213"/>
      </dsp:txXfrm>
    </dsp:sp>
    <dsp:sp modelId="{DD3D2164-F981-472F-9E6A-6BF9A368FB13}">
      <dsp:nvSpPr>
        <dsp:cNvPr id="0" name=""/>
        <dsp:cNvSpPr/>
      </dsp:nvSpPr>
      <dsp:spPr>
        <a:xfrm>
          <a:off x="961712" y="991213"/>
          <a:ext cx="4286874" cy="1217973"/>
        </a:xfrm>
        <a:prstGeom prst="trapezoid">
          <a:avLst>
            <a:gd name="adj" fmla="val 9702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Esteem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Love &amp; Affection</a:t>
          </a:r>
        </a:p>
      </dsp:txBody>
      <dsp:txXfrm>
        <a:off x="1711915" y="991213"/>
        <a:ext cx="2786468" cy="1217973"/>
      </dsp:txXfrm>
    </dsp:sp>
    <dsp:sp modelId="{93AD97D0-2F5C-4692-88F0-434529860AB5}">
      <dsp:nvSpPr>
        <dsp:cNvPr id="0" name=""/>
        <dsp:cNvSpPr/>
      </dsp:nvSpPr>
      <dsp:spPr>
        <a:xfrm>
          <a:off x="0" y="2209186"/>
          <a:ext cx="6210300" cy="991213"/>
        </a:xfrm>
        <a:prstGeom prst="trapezoid">
          <a:avLst>
            <a:gd name="adj" fmla="val 9702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Safety and Security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Physiological Needs</a:t>
          </a:r>
        </a:p>
      </dsp:txBody>
      <dsp:txXfrm>
        <a:off x="1086802" y="2209186"/>
        <a:ext cx="4036695" cy="991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10E34-67E8-4F53-B61B-9A4448458C0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25342-0170-411B-8C7C-0CF21CFDB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53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3715A-3BCA-412E-899B-5257103392D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90067-D9EB-4C06-BF56-C9BB837F8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3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2E275-9FC1-4817-B262-F27B1DC8C6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2E275-9FC1-4817-B262-F27B1DC8C6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2E275-9FC1-4817-B262-F27B1DC8C6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2E275-9FC1-4817-B262-F27B1DC8C67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2E275-9FC1-4817-B262-F27B1DC8C67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2E275-9FC1-4817-B262-F27B1DC8C67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2E275-9FC1-4817-B262-F27B1DC8C67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  <a:prstGeom prst="rect">
            <a:avLst/>
          </a:prstGeo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  <a:prstGeom prst="rect">
            <a:avLst/>
          </a:prstGeo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53D04F7-01A1-4A81-ABB6-E45D93BB1FC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F71CC27-5D94-450B-A146-85D8445DB8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lang="en-US" sz="40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Growth and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Angie Guggino, MS, ATC, LAT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362200"/>
            <a:ext cx="2295314" cy="264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8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Major changes or decisions: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Education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Career</a:t>
            </a:r>
          </a:p>
          <a:p>
            <a:pPr lvl="1"/>
            <a:r>
              <a:rPr lang="en-US" dirty="0"/>
              <a:t>Where to live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Marriage</a:t>
            </a:r>
          </a:p>
          <a:p>
            <a:pPr lvl="1"/>
            <a:r>
              <a:rPr lang="en-US" dirty="0"/>
              <a:t>Family </a:t>
            </a:r>
          </a:p>
          <a:p>
            <a:pPr lvl="1"/>
            <a:r>
              <a:rPr lang="en-US" dirty="0"/>
              <a:t>Lifestyle</a:t>
            </a:r>
          </a:p>
          <a:p>
            <a:pPr lvl="1"/>
            <a:endParaRPr lang="en-US" dirty="0"/>
          </a:p>
        </p:txBody>
      </p:sp>
      <p:pic>
        <p:nvPicPr>
          <p:cNvPr id="2050" name="Picture 2" descr="C:\Users\gam10096\AppData\Local\Microsoft\Windows\Temporary Internet Files\Content.IE5\0HEOPGDF\MP9102208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366390"/>
            <a:ext cx="1773936" cy="231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14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Middle Adulthood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Satisfaction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Job stability</a:t>
            </a:r>
          </a:p>
          <a:p>
            <a:r>
              <a:rPr lang="en-US" dirty="0">
                <a:highlight>
                  <a:srgbClr val="FFFF00"/>
                </a:highlight>
              </a:rPr>
              <a:t>Financial success</a:t>
            </a:r>
          </a:p>
          <a:p>
            <a:r>
              <a:rPr lang="en-US" dirty="0">
                <a:highlight>
                  <a:srgbClr val="FFFF00"/>
                </a:highlight>
              </a:rPr>
              <a:t>End of child rearing</a:t>
            </a:r>
          </a:p>
          <a:p>
            <a:r>
              <a:rPr lang="en-US" dirty="0"/>
              <a:t>Good health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Stress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Job loss</a:t>
            </a:r>
          </a:p>
          <a:p>
            <a:r>
              <a:rPr lang="en-US" dirty="0">
                <a:highlight>
                  <a:srgbClr val="FFFF00"/>
                </a:highlight>
              </a:rPr>
              <a:t>Fear of aging</a:t>
            </a:r>
          </a:p>
          <a:p>
            <a:r>
              <a:rPr lang="en-US" dirty="0"/>
              <a:t>Illness</a:t>
            </a:r>
          </a:p>
          <a:p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marital problems</a:t>
            </a:r>
          </a:p>
          <a:p>
            <a:r>
              <a:rPr lang="en-US" dirty="0">
                <a:highlight>
                  <a:srgbClr val="FFFF00"/>
                </a:highlight>
              </a:rPr>
              <a:t>Kid problems</a:t>
            </a:r>
          </a:p>
          <a:p>
            <a:r>
              <a:rPr lang="en-US" dirty="0"/>
              <a:t>Parent problems</a:t>
            </a:r>
          </a:p>
        </p:txBody>
      </p:sp>
    </p:spTree>
    <p:extLst>
      <p:ext uri="{BB962C8B-B14F-4D97-AF65-F5344CB8AC3E}">
        <p14:creationId xmlns:p14="http://schemas.microsoft.com/office/powerpoint/2010/main" val="168842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Adulthood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Physical changes to the body</a:t>
            </a:r>
          </a:p>
          <a:p>
            <a:pPr lvl="1"/>
            <a:r>
              <a:rPr lang="en-US" dirty="0"/>
              <a:t>Bones</a:t>
            </a:r>
          </a:p>
          <a:p>
            <a:pPr lvl="1"/>
            <a:r>
              <a:rPr lang="en-US" dirty="0"/>
              <a:t>Posture</a:t>
            </a:r>
          </a:p>
          <a:p>
            <a:pPr lvl="1"/>
            <a:r>
              <a:rPr lang="en-US" dirty="0"/>
              <a:t>Muscle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Heart</a:t>
            </a:r>
          </a:p>
          <a:p>
            <a:pPr lvl="1"/>
            <a:r>
              <a:rPr lang="en-US" dirty="0"/>
              <a:t>Lungs</a:t>
            </a:r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Emotional adjustments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Retirement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Death of spouse or friends</a:t>
            </a:r>
          </a:p>
          <a:p>
            <a:pPr lvl="1"/>
            <a:r>
              <a:rPr lang="en-US" dirty="0"/>
              <a:t>Physical disabilities</a:t>
            </a:r>
          </a:p>
          <a:p>
            <a:pPr lvl="1"/>
            <a:r>
              <a:rPr lang="en-US" dirty="0"/>
              <a:t>Financial issues</a:t>
            </a:r>
          </a:p>
          <a:p>
            <a:pPr lvl="1"/>
            <a:r>
              <a:rPr lang="en-US" dirty="0"/>
              <a:t>Loss of independence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Knowing life will end</a:t>
            </a:r>
          </a:p>
        </p:txBody>
      </p:sp>
    </p:spTree>
    <p:extLst>
      <p:ext uri="{BB962C8B-B14F-4D97-AF65-F5344CB8AC3E}">
        <p14:creationId xmlns:p14="http://schemas.microsoft.com/office/powerpoint/2010/main" val="188820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Erickson’s Eight Stages of Psychosocial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Infancy</a:t>
            </a:r>
          </a:p>
          <a:p>
            <a:r>
              <a:rPr lang="en-US" dirty="0">
                <a:highlight>
                  <a:srgbClr val="FFFF00"/>
                </a:highlight>
              </a:rPr>
              <a:t>Toddler</a:t>
            </a:r>
          </a:p>
          <a:p>
            <a:r>
              <a:rPr lang="en-US" dirty="0">
                <a:highlight>
                  <a:srgbClr val="FFFF00"/>
                </a:highlight>
              </a:rPr>
              <a:t>Preschool</a:t>
            </a:r>
          </a:p>
          <a:p>
            <a:r>
              <a:rPr lang="en-US" dirty="0">
                <a:highlight>
                  <a:srgbClr val="FFFF00"/>
                </a:highlight>
              </a:rPr>
              <a:t>School-Age</a:t>
            </a:r>
          </a:p>
          <a:p>
            <a:r>
              <a:rPr lang="en-US" dirty="0">
                <a:highlight>
                  <a:srgbClr val="FFFF00"/>
                </a:highlight>
              </a:rPr>
              <a:t>Adolescence</a:t>
            </a:r>
          </a:p>
          <a:p>
            <a:r>
              <a:rPr lang="en-US" dirty="0">
                <a:highlight>
                  <a:srgbClr val="FFFF00"/>
                </a:highlight>
              </a:rPr>
              <a:t>Young Adulthood</a:t>
            </a:r>
          </a:p>
          <a:p>
            <a:r>
              <a:rPr lang="en-US" dirty="0">
                <a:highlight>
                  <a:srgbClr val="FFFF00"/>
                </a:highlight>
              </a:rPr>
              <a:t>Middle Adulthood</a:t>
            </a:r>
          </a:p>
          <a:p>
            <a:r>
              <a:rPr lang="en-US" dirty="0">
                <a:highlight>
                  <a:srgbClr val="FFFF00"/>
                </a:highlight>
              </a:rPr>
              <a:t>Older Adulthood</a:t>
            </a:r>
          </a:p>
        </p:txBody>
      </p:sp>
    </p:spTree>
    <p:extLst>
      <p:ext uri="{BB962C8B-B14F-4D97-AF65-F5344CB8AC3E}">
        <p14:creationId xmlns:p14="http://schemas.microsoft.com/office/powerpoint/2010/main" val="73533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Changes of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Nervous System</a:t>
            </a:r>
          </a:p>
          <a:p>
            <a:r>
              <a:rPr lang="en-US" dirty="0"/>
              <a:t>Musculoskeletal System</a:t>
            </a:r>
          </a:p>
          <a:p>
            <a:r>
              <a:rPr lang="en-US" dirty="0"/>
              <a:t>Respiratory and Circulatory System</a:t>
            </a:r>
          </a:p>
          <a:p>
            <a:r>
              <a:rPr lang="en-US" dirty="0"/>
              <a:t>Gastrointestinal System</a:t>
            </a:r>
          </a:p>
          <a:p>
            <a:r>
              <a:rPr lang="en-US" dirty="0"/>
              <a:t>Urinary System</a:t>
            </a:r>
          </a:p>
          <a:p>
            <a:r>
              <a:rPr lang="en-US" dirty="0"/>
              <a:t>Integumentary system</a:t>
            </a:r>
          </a:p>
        </p:txBody>
      </p:sp>
    </p:spTree>
    <p:extLst>
      <p:ext uri="{BB962C8B-B14F-4D97-AF65-F5344CB8AC3E}">
        <p14:creationId xmlns:p14="http://schemas.microsoft.com/office/powerpoint/2010/main" val="305900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Changes in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Work</a:t>
            </a:r>
            <a:r>
              <a:rPr lang="en-US" dirty="0"/>
              <a:t> role</a:t>
            </a:r>
          </a:p>
          <a:p>
            <a:r>
              <a:rPr lang="en-US" dirty="0">
                <a:highlight>
                  <a:srgbClr val="FFFF00"/>
                </a:highlight>
              </a:rPr>
              <a:t>Family</a:t>
            </a:r>
            <a:r>
              <a:rPr lang="en-US" dirty="0"/>
              <a:t> relationships</a:t>
            </a:r>
          </a:p>
          <a:p>
            <a:r>
              <a:rPr lang="en-US" dirty="0">
                <a:highlight>
                  <a:srgbClr val="FFFF00"/>
                </a:highlight>
              </a:rPr>
              <a:t>Social</a:t>
            </a:r>
            <a:r>
              <a:rPr lang="en-US" dirty="0"/>
              <a:t> roles</a:t>
            </a:r>
          </a:p>
          <a:p>
            <a:r>
              <a:rPr lang="en-US" dirty="0">
                <a:highlight>
                  <a:srgbClr val="FFFF00"/>
                </a:highlight>
              </a:rPr>
              <a:t>Living environment</a:t>
            </a:r>
          </a:p>
        </p:txBody>
      </p:sp>
      <p:pic>
        <p:nvPicPr>
          <p:cNvPr id="3074" name="Picture 2" descr="C:\Users\gam10096\AppData\Local\Microsoft\Windows\Temporary Internet Files\Content.IE5\MB1W3W7F\MC9004455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62400"/>
            <a:ext cx="1703527" cy="174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gam10096\AppData\Local\Microsoft\Windows\Temporary Internet Files\Content.IE5\0HEOPGDF\MC9004455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93489"/>
            <a:ext cx="1708099" cy="171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12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Activities of Daily Living (ADL)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Eating</a:t>
            </a:r>
          </a:p>
          <a:p>
            <a:r>
              <a:rPr lang="en-US" dirty="0"/>
              <a:t>Hygiene</a:t>
            </a:r>
          </a:p>
          <a:p>
            <a:r>
              <a:rPr lang="en-US" dirty="0"/>
              <a:t>Dressing</a:t>
            </a:r>
          </a:p>
          <a:p>
            <a:r>
              <a:rPr lang="en-US" dirty="0"/>
              <a:t>Toileting </a:t>
            </a:r>
          </a:p>
          <a:p>
            <a:r>
              <a:rPr lang="en-US" dirty="0"/>
              <a:t>Mobility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Instrumental Activities of Daily Living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Shopping</a:t>
            </a:r>
          </a:p>
          <a:p>
            <a:r>
              <a:rPr lang="en-US" dirty="0"/>
              <a:t>Cooking</a:t>
            </a:r>
          </a:p>
          <a:p>
            <a:r>
              <a:rPr lang="en-US" dirty="0"/>
              <a:t>Laundry</a:t>
            </a:r>
          </a:p>
          <a:p>
            <a:r>
              <a:rPr lang="en-US" dirty="0"/>
              <a:t>Managing finances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Telephone</a:t>
            </a:r>
          </a:p>
        </p:txBody>
      </p:sp>
    </p:spTree>
    <p:extLst>
      <p:ext uri="{BB962C8B-B14F-4D97-AF65-F5344CB8AC3E}">
        <p14:creationId xmlns:p14="http://schemas.microsoft.com/office/powerpoint/2010/main" val="3440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Disabilities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Congenital Conditions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Existing at or before birth</a:t>
            </a:r>
          </a:p>
          <a:p>
            <a:pPr lvl="1"/>
            <a:r>
              <a:rPr lang="en-US" dirty="0"/>
              <a:t>Autism</a:t>
            </a:r>
          </a:p>
          <a:p>
            <a:pPr lvl="1"/>
            <a:r>
              <a:rPr lang="en-US" dirty="0"/>
              <a:t>Down Syndrome</a:t>
            </a:r>
          </a:p>
          <a:p>
            <a:pPr lvl="1"/>
            <a:r>
              <a:rPr lang="en-US" dirty="0"/>
              <a:t>Cerebral Palsy</a:t>
            </a:r>
          </a:p>
          <a:p>
            <a:pPr lvl="1"/>
            <a:r>
              <a:rPr lang="en-US" dirty="0"/>
              <a:t>Sickle-cell anemia</a:t>
            </a:r>
          </a:p>
          <a:p>
            <a:pPr lvl="1"/>
            <a:r>
              <a:rPr lang="en-US" dirty="0"/>
              <a:t>Epilepsy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Debilitating illness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AIDS</a:t>
            </a:r>
          </a:p>
          <a:p>
            <a:r>
              <a:rPr lang="en-US" dirty="0"/>
              <a:t>Alzheimer’s disease</a:t>
            </a:r>
          </a:p>
          <a:p>
            <a:r>
              <a:rPr lang="en-US" dirty="0"/>
              <a:t>Cancer</a:t>
            </a:r>
          </a:p>
          <a:p>
            <a:r>
              <a:rPr lang="en-US" dirty="0"/>
              <a:t>Diabetes</a:t>
            </a:r>
          </a:p>
          <a:p>
            <a:r>
              <a:rPr lang="en-US" dirty="0"/>
              <a:t>Emphysema</a:t>
            </a:r>
          </a:p>
          <a:p>
            <a:r>
              <a:rPr lang="en-US" dirty="0"/>
              <a:t>Multiple sclerosis</a:t>
            </a:r>
          </a:p>
          <a:p>
            <a:r>
              <a:rPr lang="en-US" dirty="0"/>
              <a:t>Parkinson’s disease</a:t>
            </a:r>
          </a:p>
        </p:txBody>
      </p:sp>
    </p:spTree>
    <p:extLst>
      <p:ext uri="{BB962C8B-B14F-4D97-AF65-F5344CB8AC3E}">
        <p14:creationId xmlns:p14="http://schemas.microsoft.com/office/powerpoint/2010/main" val="351765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Grieving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Denial</a:t>
            </a:r>
          </a:p>
          <a:p>
            <a:r>
              <a:rPr lang="en-US" dirty="0">
                <a:highlight>
                  <a:srgbClr val="FFFF00"/>
                </a:highlight>
              </a:rPr>
              <a:t>Anger</a:t>
            </a:r>
          </a:p>
          <a:p>
            <a:r>
              <a:rPr lang="en-US" dirty="0">
                <a:highlight>
                  <a:srgbClr val="FFFF00"/>
                </a:highlight>
              </a:rPr>
              <a:t>Bargaining</a:t>
            </a:r>
          </a:p>
          <a:p>
            <a:r>
              <a:rPr lang="en-US" dirty="0">
                <a:highlight>
                  <a:srgbClr val="FFFF00"/>
                </a:highlight>
              </a:rPr>
              <a:t>Depression</a:t>
            </a:r>
          </a:p>
          <a:p>
            <a:r>
              <a:rPr lang="en-US" dirty="0">
                <a:highlight>
                  <a:srgbClr val="FFFF00"/>
                </a:highlight>
              </a:rPr>
              <a:t>Acceptance</a:t>
            </a:r>
          </a:p>
        </p:txBody>
      </p:sp>
      <p:pic>
        <p:nvPicPr>
          <p:cNvPr id="3074" name="Picture 2" descr="C:\Users\Angie\AppData\Local\Microsoft\Windows\Temporary Internet Files\Content.IE5\CKATBBBA\MC9001496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743200"/>
            <a:ext cx="1893683" cy="27190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310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Hospice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 that provides support and comfort </a:t>
            </a:r>
          </a:p>
          <a:p>
            <a:r>
              <a:rPr lang="en-US" dirty="0"/>
              <a:t>Usually started with 6 months or less to live</a:t>
            </a:r>
          </a:p>
          <a:p>
            <a:r>
              <a:rPr lang="en-US" dirty="0"/>
              <a:t>“Right to Die” laws differ from state to state</a:t>
            </a:r>
          </a:p>
        </p:txBody>
      </p:sp>
      <p:pic>
        <p:nvPicPr>
          <p:cNvPr id="4098" name="Picture 2" descr="C:\Users\Angie\AppData\Local\Microsoft\Windows\Temporary Internet Files\Content.IE5\CKATBBBA\MC9000561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267200"/>
            <a:ext cx="1785823" cy="13761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664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the human organism grows, develops, and changes throughout the lifespan.</a:t>
            </a:r>
          </a:p>
        </p:txBody>
      </p:sp>
      <p:pic>
        <p:nvPicPr>
          <p:cNvPr id="5" name="Picture 4" descr="liverbird: LAST CALL!!! Nov. 5. este 10-11 környékén megint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352800"/>
            <a:ext cx="2114904" cy="217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43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Needs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needs are felt, individuals are motivated to act.  </a:t>
            </a:r>
          </a:p>
          <a:p>
            <a:r>
              <a:rPr lang="en-US" dirty="0"/>
              <a:t>If the need is met satisfaction occurs. </a:t>
            </a:r>
          </a:p>
          <a:p>
            <a:r>
              <a:rPr lang="en-US" dirty="0"/>
              <a:t>If the need is not met, tension occurs. </a:t>
            </a:r>
          </a:p>
        </p:txBody>
      </p:sp>
      <p:pic>
        <p:nvPicPr>
          <p:cNvPr id="4098" name="Picture 2" descr="C:\Users\gam10096\AppData\Local\Microsoft\Windows\Temporary Internet Files\Content.IE5\MB1W3W7F\MC9001366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05701" flipH="1">
            <a:off x="5715000" y="4191000"/>
            <a:ext cx="1659820" cy="187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gam10096\AppData\Local\Microsoft\Windows\Temporary Internet Files\Content.IE5\0HEOPGDF\MC9003909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97001"/>
            <a:ext cx="1219200" cy="165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18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Maslow’s Hierarchy of Needs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192207"/>
              </p:ext>
            </p:extLst>
          </p:nvPr>
        </p:nvGraphicFramePr>
        <p:xfrm>
          <a:off x="1676400" y="2362200"/>
          <a:ext cx="62103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352800" y="3886200"/>
            <a:ext cx="28194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09800" y="5029200"/>
            <a:ext cx="5181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74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Physiological  </a:t>
            </a:r>
          </a:p>
          <a:p>
            <a:pPr lvl="1"/>
            <a:r>
              <a:rPr lang="en-US" dirty="0"/>
              <a:t>food, water, oxygen, elimination of waste, sleep, protection from extreme temperatures</a:t>
            </a:r>
          </a:p>
          <a:p>
            <a:r>
              <a:rPr lang="en-US" dirty="0"/>
              <a:t>Safety &amp; Security</a:t>
            </a:r>
          </a:p>
          <a:p>
            <a:pPr lvl="1"/>
            <a:r>
              <a:rPr lang="en-US" dirty="0"/>
              <a:t>free from anxiety and need to feel secure in environment</a:t>
            </a:r>
          </a:p>
          <a:p>
            <a:r>
              <a:rPr lang="en-US" dirty="0"/>
              <a:t>Love and Affection </a:t>
            </a:r>
          </a:p>
          <a:p>
            <a:pPr lvl="1"/>
            <a:r>
              <a:rPr lang="en-US" dirty="0"/>
              <a:t>social acceptance, friendship, need to be loved</a:t>
            </a:r>
          </a:p>
          <a:p>
            <a:r>
              <a:rPr lang="en-US" dirty="0"/>
              <a:t>Esteem </a:t>
            </a:r>
          </a:p>
          <a:p>
            <a:pPr lvl="1"/>
            <a:r>
              <a:rPr lang="en-US" dirty="0"/>
              <a:t>feeling important or worthwhile</a:t>
            </a:r>
          </a:p>
          <a:p>
            <a:r>
              <a:rPr lang="en-US" dirty="0"/>
              <a:t>Self-Actualization </a:t>
            </a:r>
          </a:p>
          <a:p>
            <a:pPr lvl="1"/>
            <a:r>
              <a:rPr lang="en-US" dirty="0"/>
              <a:t>obtained full potential or you are who you want to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7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Satisfying Human Needs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Direct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Hard work</a:t>
            </a:r>
          </a:p>
          <a:p>
            <a:r>
              <a:rPr lang="en-US" dirty="0"/>
              <a:t>Realistic goals</a:t>
            </a:r>
          </a:p>
          <a:p>
            <a:r>
              <a:rPr lang="en-US" dirty="0"/>
              <a:t>Situation evaluation</a:t>
            </a:r>
          </a:p>
          <a:p>
            <a:r>
              <a:rPr lang="en-US" dirty="0"/>
              <a:t>Cooperation with others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Indirect Methods (page 183)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Defense mechanisms</a:t>
            </a:r>
          </a:p>
          <a:p>
            <a:pPr lvl="1"/>
            <a:r>
              <a:rPr lang="en-US" dirty="0"/>
              <a:t>Rationalization</a:t>
            </a:r>
          </a:p>
          <a:p>
            <a:pPr lvl="1"/>
            <a:r>
              <a:rPr lang="en-US" dirty="0"/>
              <a:t>Projection</a:t>
            </a:r>
          </a:p>
          <a:p>
            <a:pPr lvl="1"/>
            <a:r>
              <a:rPr lang="en-US" dirty="0"/>
              <a:t>Sublimation</a:t>
            </a:r>
          </a:p>
          <a:p>
            <a:pPr lvl="1"/>
            <a:r>
              <a:rPr lang="en-US" dirty="0"/>
              <a:t>Compensation</a:t>
            </a:r>
          </a:p>
          <a:p>
            <a:pPr lvl="1"/>
            <a:r>
              <a:rPr lang="en-US" dirty="0"/>
              <a:t>Identification</a:t>
            </a:r>
          </a:p>
          <a:p>
            <a:pPr lvl="1"/>
            <a:r>
              <a:rPr lang="en-US" dirty="0"/>
              <a:t>Daydreaming</a:t>
            </a:r>
          </a:p>
          <a:p>
            <a:pPr lvl="1"/>
            <a:r>
              <a:rPr lang="en-US" dirty="0"/>
              <a:t>Repression</a:t>
            </a:r>
          </a:p>
          <a:p>
            <a:pPr lvl="1"/>
            <a:r>
              <a:rPr lang="en-US" dirty="0"/>
              <a:t>Suppression</a:t>
            </a:r>
          </a:p>
          <a:p>
            <a:pPr lvl="1"/>
            <a:r>
              <a:rPr lang="en-US" dirty="0"/>
              <a:t>Denial</a:t>
            </a:r>
          </a:p>
          <a:p>
            <a:pPr lvl="1"/>
            <a:r>
              <a:rPr lang="en-US" dirty="0"/>
              <a:t>Withdrawal</a:t>
            </a:r>
          </a:p>
        </p:txBody>
      </p:sp>
    </p:spTree>
    <p:extLst>
      <p:ext uri="{BB962C8B-B14F-4D97-AF65-F5344CB8AC3E}">
        <p14:creationId xmlns:p14="http://schemas.microsoft.com/office/powerpoint/2010/main" val="354380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</a:t>
            </a:r>
            <a:endParaRPr lang="en-US" dirty="0"/>
          </a:p>
        </p:txBody>
      </p:sp>
      <p:pic>
        <p:nvPicPr>
          <p:cNvPr id="1026" name="Picture 2" descr="C:\Users\gam10096\AppData\Local\Microsoft\Windows\Temporary Internet Files\Content.IE5\G9SWIYRY\MC90007873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063" y="2324100"/>
            <a:ext cx="4676887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 Stages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Infancy (0-1)</a:t>
            </a:r>
          </a:p>
          <a:p>
            <a:r>
              <a:rPr lang="en-US" dirty="0">
                <a:highlight>
                  <a:srgbClr val="FFFF00"/>
                </a:highlight>
              </a:rPr>
              <a:t>Early childhood (1-6)</a:t>
            </a:r>
          </a:p>
          <a:p>
            <a:r>
              <a:rPr lang="en-US" dirty="0">
                <a:highlight>
                  <a:srgbClr val="FFFF00"/>
                </a:highlight>
              </a:rPr>
              <a:t>Late childhood(6-11)</a:t>
            </a:r>
          </a:p>
          <a:p>
            <a:r>
              <a:rPr lang="en-US" dirty="0">
                <a:highlight>
                  <a:srgbClr val="FFFF00"/>
                </a:highlight>
              </a:rPr>
              <a:t>Adolescence (12-19)</a:t>
            </a:r>
          </a:p>
          <a:p>
            <a:r>
              <a:rPr lang="en-US" dirty="0">
                <a:highlight>
                  <a:srgbClr val="FFFF00"/>
                </a:highlight>
              </a:rPr>
              <a:t>Early adulthood (20-40)</a:t>
            </a:r>
          </a:p>
          <a:p>
            <a:r>
              <a:rPr lang="en-US" dirty="0">
                <a:highlight>
                  <a:srgbClr val="FFFF00"/>
                </a:highlight>
              </a:rPr>
              <a:t>Middle adulthood (40-60)</a:t>
            </a:r>
          </a:p>
          <a:p>
            <a:r>
              <a:rPr lang="en-US" dirty="0">
                <a:highlight>
                  <a:srgbClr val="FFFF00"/>
                </a:highlight>
              </a:rPr>
              <a:t>Late adulthood (60+)</a:t>
            </a:r>
          </a:p>
        </p:txBody>
      </p:sp>
      <p:pic>
        <p:nvPicPr>
          <p:cNvPr id="1026" name="Picture 2" descr="C:\Users\Angie\AppData\Local\Microsoft\Windows\Temporary Internet Files\Content.IE5\CKATBBBA\MP90044398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352800"/>
            <a:ext cx="2218073" cy="1476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559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Physical </a:t>
            </a:r>
          </a:p>
          <a:p>
            <a:pPr lvl="1"/>
            <a:r>
              <a:rPr lang="en-US" dirty="0"/>
              <a:t>height, weight, etc. . </a:t>
            </a:r>
          </a:p>
          <a:p>
            <a:r>
              <a:rPr lang="en-US" dirty="0">
                <a:highlight>
                  <a:srgbClr val="FFFF00"/>
                </a:highlight>
              </a:rPr>
              <a:t>Mental </a:t>
            </a:r>
          </a:p>
          <a:p>
            <a:pPr lvl="1"/>
            <a:r>
              <a:rPr lang="en-US" dirty="0"/>
              <a:t>solve problems, make judgments</a:t>
            </a:r>
          </a:p>
          <a:p>
            <a:r>
              <a:rPr lang="en-US" dirty="0">
                <a:highlight>
                  <a:srgbClr val="FFFF00"/>
                </a:highlight>
              </a:rPr>
              <a:t>Emotional </a:t>
            </a:r>
          </a:p>
          <a:p>
            <a:pPr lvl="1"/>
            <a:r>
              <a:rPr lang="en-US" dirty="0"/>
              <a:t>dealing with feelings</a:t>
            </a:r>
          </a:p>
          <a:p>
            <a:r>
              <a:rPr lang="en-US" dirty="0">
                <a:highlight>
                  <a:srgbClr val="FFFF00"/>
                </a:highlight>
              </a:rPr>
              <a:t>Social </a:t>
            </a:r>
          </a:p>
          <a:p>
            <a:pPr lvl="1"/>
            <a:r>
              <a:rPr lang="en-US" dirty="0"/>
              <a:t>interactions and relationships</a:t>
            </a:r>
          </a:p>
        </p:txBody>
      </p:sp>
      <p:pic>
        <p:nvPicPr>
          <p:cNvPr id="2050" name="Picture 2" descr="C:\Users\Angie\AppData\Local\Microsoft\Windows\Temporary Internet Files\Content.IE5\E8S5QUFT\MC9001210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657600"/>
            <a:ext cx="1787588" cy="2478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069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Reflex Actions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Moro or startle</a:t>
            </a:r>
            <a:r>
              <a:rPr lang="en-US" dirty="0"/>
              <a:t>: response to a loud noise or sudden movement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Rooting</a:t>
            </a:r>
            <a:r>
              <a:rPr lang="en-US" dirty="0"/>
              <a:t>: response to a slight touch on the cheek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Sucking</a:t>
            </a:r>
            <a:r>
              <a:rPr lang="en-US" dirty="0"/>
              <a:t>: response to a slight touch on the lips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Grasp</a:t>
            </a:r>
            <a:r>
              <a:rPr lang="en-US" dirty="0"/>
              <a:t>: response when an object is placed in the hand</a:t>
            </a:r>
          </a:p>
          <a:p>
            <a:endParaRPr lang="en-US" dirty="0"/>
          </a:p>
        </p:txBody>
      </p:sp>
      <p:pic>
        <p:nvPicPr>
          <p:cNvPr id="2050" name="Picture 2" descr="C:\Users\gam10096\AppData\Local\Microsoft\Windows\Temporary Internet Files\Content.IE5\0HEOPGDF\MP90044842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625" y="762000"/>
            <a:ext cx="136870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41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Infant’s First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Roll from side </a:t>
            </a:r>
            <a:r>
              <a:rPr lang="en-US" dirty="0"/>
              <a:t>to back around 2 months</a:t>
            </a:r>
          </a:p>
          <a:p>
            <a:r>
              <a:rPr lang="en-US" dirty="0">
                <a:highlight>
                  <a:srgbClr val="FFFF00"/>
                </a:highlight>
              </a:rPr>
              <a:t>Show distress, delight, anger, disgust, and fear </a:t>
            </a:r>
            <a:r>
              <a:rPr lang="en-US" dirty="0"/>
              <a:t>around 4-6 months</a:t>
            </a:r>
          </a:p>
          <a:p>
            <a:r>
              <a:rPr lang="en-US" dirty="0">
                <a:highlight>
                  <a:srgbClr val="FFFF00"/>
                </a:highlight>
              </a:rPr>
              <a:t>Sit unsupported </a:t>
            </a:r>
            <a:r>
              <a:rPr lang="en-US" dirty="0"/>
              <a:t>for several minutes around 6-7 months</a:t>
            </a:r>
          </a:p>
          <a:p>
            <a:r>
              <a:rPr lang="en-US" dirty="0">
                <a:highlight>
                  <a:srgbClr val="FFFF00"/>
                </a:highlight>
              </a:rPr>
              <a:t>Understand basic words and sounds </a:t>
            </a:r>
            <a:r>
              <a:rPr lang="en-US" dirty="0"/>
              <a:t>around 6 months</a:t>
            </a:r>
          </a:p>
          <a:p>
            <a:r>
              <a:rPr lang="en-US" dirty="0">
                <a:highlight>
                  <a:srgbClr val="FFFF00"/>
                </a:highlight>
              </a:rPr>
              <a:t>Become shy and withdraw from strangers </a:t>
            </a:r>
            <a:r>
              <a:rPr lang="en-US" dirty="0"/>
              <a:t>around 6 months</a:t>
            </a:r>
          </a:p>
          <a:p>
            <a:r>
              <a:rPr lang="en-US" dirty="0">
                <a:highlight>
                  <a:srgbClr val="FFFF00"/>
                </a:highlight>
              </a:rPr>
              <a:t>Walk without assistance </a:t>
            </a:r>
            <a:r>
              <a:rPr lang="en-US" dirty="0"/>
              <a:t>around 12 months</a:t>
            </a:r>
          </a:p>
          <a:p>
            <a:r>
              <a:rPr lang="en-US" dirty="0">
                <a:highlight>
                  <a:srgbClr val="FFFF00"/>
                </a:highlight>
              </a:rPr>
              <a:t>Mimic and imitate gestures and facial expressions </a:t>
            </a:r>
            <a:r>
              <a:rPr lang="en-US" dirty="0"/>
              <a:t>around 12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6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Display frequent temper tantrums </a:t>
            </a:r>
            <a:r>
              <a:rPr lang="en-US" dirty="0"/>
              <a:t>1-2 years</a:t>
            </a:r>
          </a:p>
          <a:p>
            <a:r>
              <a:rPr lang="en-US" dirty="0">
                <a:highlight>
                  <a:srgbClr val="FFFF00"/>
                </a:highlight>
              </a:rPr>
              <a:t>Bladder and bowel control </a:t>
            </a:r>
            <a:r>
              <a:rPr lang="en-US" dirty="0"/>
              <a:t>2-4 years</a:t>
            </a:r>
          </a:p>
          <a:p>
            <a:r>
              <a:rPr lang="en-US" dirty="0">
                <a:highlight>
                  <a:srgbClr val="FFFF00"/>
                </a:highlight>
              </a:rPr>
              <a:t>Make decisions based on logic </a:t>
            </a:r>
            <a:r>
              <a:rPr lang="en-US" dirty="0"/>
              <a:t>instead of trial and error around 4 years</a:t>
            </a:r>
          </a:p>
          <a:p>
            <a:r>
              <a:rPr lang="en-US" dirty="0"/>
              <a:t>Make decisions based on past and present experiences around 6 years</a:t>
            </a:r>
          </a:p>
          <a:p>
            <a:r>
              <a:rPr lang="en-US" dirty="0">
                <a:highlight>
                  <a:srgbClr val="FFFF00"/>
                </a:highlight>
              </a:rPr>
              <a:t>Show less anxiety when faced with new experiences</a:t>
            </a:r>
            <a:r>
              <a:rPr lang="en-US" dirty="0"/>
              <a:t> around 6 years</a:t>
            </a:r>
          </a:p>
          <a:p>
            <a:r>
              <a:rPr lang="en-US" dirty="0">
                <a:highlight>
                  <a:srgbClr val="FFFF00"/>
                </a:highlight>
              </a:rPr>
              <a:t>Friends of their own age become important </a:t>
            </a:r>
            <a:r>
              <a:rPr lang="en-US" dirty="0"/>
              <a:t>around 6 years</a:t>
            </a:r>
          </a:p>
        </p:txBody>
      </p:sp>
    </p:spTree>
    <p:extLst>
      <p:ext uri="{BB962C8B-B14F-4D97-AF65-F5344CB8AC3E}">
        <p14:creationId xmlns:p14="http://schemas.microsoft.com/office/powerpoint/2010/main" val="55296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Begin to understand abstract concepts such as loyalty, values, honesty, and morals</a:t>
            </a:r>
          </a:p>
        </p:txBody>
      </p:sp>
      <p:pic>
        <p:nvPicPr>
          <p:cNvPr id="1026" name="Picture 2" descr="C:\Users\gam10096\AppData\Local\Microsoft\Windows\Temporary Internet Files\Content.IE5\0HEOPGDF\MP9004221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10000"/>
            <a:ext cx="3071445" cy="202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99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Adolescence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Puberty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Development of the sexual organs and the secondary sexual characteristics</a:t>
            </a:r>
          </a:p>
          <a:p>
            <a:r>
              <a:rPr lang="en-US" dirty="0">
                <a:highlight>
                  <a:srgbClr val="FFFF00"/>
                </a:highlight>
              </a:rPr>
              <a:t>Worry about appearance, abilities, relationships</a:t>
            </a:r>
          </a:p>
          <a:p>
            <a:r>
              <a:rPr lang="en-US" dirty="0">
                <a:highlight>
                  <a:srgbClr val="FFFF00"/>
                </a:highlight>
              </a:rPr>
              <a:t>Feeling inadequate or insecure</a:t>
            </a:r>
          </a:p>
        </p:txBody>
      </p:sp>
    </p:spTree>
    <p:extLst>
      <p:ext uri="{BB962C8B-B14F-4D97-AF65-F5344CB8AC3E}">
        <p14:creationId xmlns:p14="http://schemas.microsoft.com/office/powerpoint/2010/main" val="21261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1817</TotalTime>
  <Words>656</Words>
  <Application>Microsoft Office PowerPoint</Application>
  <PresentationFormat>On-screen Show (4:3)</PresentationFormat>
  <Paragraphs>194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Century Gothic</vt:lpstr>
      <vt:lpstr>Wingdings 2</vt:lpstr>
      <vt:lpstr>Austin</vt:lpstr>
      <vt:lpstr>iRespondQuestionMaster</vt:lpstr>
      <vt:lpstr>iRespondGraphMaster</vt:lpstr>
      <vt:lpstr>Human Growth and Development</vt:lpstr>
      <vt:lpstr>Learning Target</vt:lpstr>
      <vt:lpstr>Life Stages </vt:lpstr>
      <vt:lpstr>Types of Growth</vt:lpstr>
      <vt:lpstr>Infancy</vt:lpstr>
      <vt:lpstr>Infant’s First Year</vt:lpstr>
      <vt:lpstr>Early Childhood</vt:lpstr>
      <vt:lpstr>Late Childhood</vt:lpstr>
      <vt:lpstr>Adolescence</vt:lpstr>
      <vt:lpstr>Early Adulthood</vt:lpstr>
      <vt:lpstr>Middle Adulthood</vt:lpstr>
      <vt:lpstr>Late Adulthood</vt:lpstr>
      <vt:lpstr>Erickson’s Eight Stages of Psychosocial Development</vt:lpstr>
      <vt:lpstr>Physical Changes of Aging</vt:lpstr>
      <vt:lpstr>Role Changes in Aging</vt:lpstr>
      <vt:lpstr>Independence</vt:lpstr>
      <vt:lpstr>Physical Disabilities</vt:lpstr>
      <vt:lpstr>Stages of Grieving</vt:lpstr>
      <vt:lpstr>Hospice</vt:lpstr>
      <vt:lpstr>Human Needs</vt:lpstr>
      <vt:lpstr>Maslow’s Hierarchy of Needs</vt:lpstr>
      <vt:lpstr>Needs</vt:lpstr>
      <vt:lpstr>Satisfying Human Needs</vt:lpstr>
      <vt:lpstr>The End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Growth and Development</dc:title>
  <dc:creator>Angela Guggino</dc:creator>
  <cp:lastModifiedBy>Derek Sobczak</cp:lastModifiedBy>
  <cp:revision>31</cp:revision>
  <cp:lastPrinted>2012-10-24T16:46:19Z</cp:lastPrinted>
  <dcterms:created xsi:type="dcterms:W3CDTF">2012-10-08T11:52:36Z</dcterms:created>
  <dcterms:modified xsi:type="dcterms:W3CDTF">2019-10-09T12:09:49Z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