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45"/>
  </p:notesMasterIdLst>
  <p:sldIdLst>
    <p:sldId id="256" r:id="rId4"/>
    <p:sldId id="258" r:id="rId5"/>
    <p:sldId id="257" r:id="rId6"/>
    <p:sldId id="259" r:id="rId7"/>
    <p:sldId id="260" r:id="rId8"/>
    <p:sldId id="264" r:id="rId9"/>
    <p:sldId id="265" r:id="rId10"/>
    <p:sldId id="261" r:id="rId11"/>
    <p:sldId id="262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63AE4-6692-47A0-9789-56ABEA2EB9B3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4AB27-DBE6-4A14-8A3B-68D2AEFF8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3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38D8-0C08-4656-AC61-A99038AEFDE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38D8-0C08-4656-AC61-A99038AEFDE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38D8-0C08-4656-AC61-A99038AEFDE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38D8-0C08-4656-AC61-A99038AEFDE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38D8-0C08-4656-AC61-A99038AEFDE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38D8-0C08-4656-AC61-A99038AEFDE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38D8-0C08-4656-AC61-A99038AEFDE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38D8-0C08-4656-AC61-A99038AEFDE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38D8-0C08-4656-AC61-A99038AEFDE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38D8-0C08-4656-AC61-A99038AEFDE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38D8-0C08-4656-AC61-A99038AEFDE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D171-362F-480C-A606-E8E65E4961ED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13FC-E788-4847-84BD-712D65AD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D171-362F-480C-A606-E8E65E4961ED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13FC-E788-4847-84BD-712D65AD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D171-362F-480C-A606-E8E65E4961ED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13FC-E788-4847-84BD-712D65AD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7320D171-362F-480C-A606-E8E65E4961ED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32513FC-E788-4847-84BD-712D65AD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  <a:prstGeom prst="rect">
            <a:avLst/>
          </a:prstGeo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7320D171-362F-480C-A606-E8E65E4961ED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32513FC-E788-4847-84BD-712D65AD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7320D171-362F-480C-A606-E8E65E4961ED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32513FC-E788-4847-84BD-712D65AD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7320D171-362F-480C-A606-E8E65E4961ED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32513FC-E788-4847-84BD-712D65AD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7320D171-362F-480C-A606-E8E65E4961ED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32513FC-E788-4847-84BD-712D65AD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7320D171-362F-480C-A606-E8E65E4961ED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32513FC-E788-4847-84BD-712D65AD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  <a:prstGeom prst="rect">
            <a:avLst/>
          </a:prstGeo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7320D171-362F-480C-A606-E8E65E4961ED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32513FC-E788-4847-84BD-712D65ADC0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  <a:prstGeom prst="rect">
            <a:avLst/>
          </a:prstGeo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7320D171-362F-480C-A606-E8E65E4961ED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32513FC-E788-4847-84BD-712D65ADC0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D171-362F-480C-A606-E8E65E4961ED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13FC-E788-4847-84BD-712D65AD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7320D171-362F-480C-A606-E8E65E4961ED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32513FC-E788-4847-84BD-712D65AD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7320D171-362F-480C-A606-E8E65E4961ED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32513FC-E788-4847-84BD-712D65AD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7320D171-362F-480C-A606-E8E65E4961ED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32513FC-E788-4847-84BD-712D65AD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  <a:prstGeom prst="rect">
            <a:avLst/>
          </a:prstGeo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7320D171-362F-480C-A606-E8E65E4961ED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32513FC-E788-4847-84BD-712D65AD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7320D171-362F-480C-A606-E8E65E4961ED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32513FC-E788-4847-84BD-712D65AD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7320D171-362F-480C-A606-E8E65E4961ED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32513FC-E788-4847-84BD-712D65AD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7320D171-362F-480C-A606-E8E65E4961ED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32513FC-E788-4847-84BD-712D65AD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7320D171-362F-480C-A606-E8E65E4961ED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32513FC-E788-4847-84BD-712D65AD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  <a:prstGeom prst="rect">
            <a:avLst/>
          </a:prstGeo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7320D171-362F-480C-A606-E8E65E4961ED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32513FC-E788-4847-84BD-712D65ADC0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  <a:prstGeom prst="rect">
            <a:avLst/>
          </a:prstGeo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7320D171-362F-480C-A606-E8E65E4961ED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32513FC-E788-4847-84BD-712D65ADC0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D171-362F-480C-A606-E8E65E4961ED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13FC-E788-4847-84BD-712D65AD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7320D171-362F-480C-A606-E8E65E4961ED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32513FC-E788-4847-84BD-712D65AD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7320D171-362F-480C-A606-E8E65E4961ED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32513FC-E788-4847-84BD-712D65AD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D171-362F-480C-A606-E8E65E4961ED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13FC-E788-4847-84BD-712D65AD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D171-362F-480C-A606-E8E65E4961ED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13FC-E788-4847-84BD-712D65AD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D171-362F-480C-A606-E8E65E4961ED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13FC-E788-4847-84BD-712D65AD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D171-362F-480C-A606-E8E65E4961ED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13FC-E788-4847-84BD-712D65ADC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D171-362F-480C-A606-E8E65E4961ED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13FC-E788-4847-84BD-712D65ADC0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D171-362F-480C-A606-E8E65E4961ED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2513FC-E788-4847-84BD-712D65ADC0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32513FC-E788-4847-84BD-712D65ADC08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320D171-362F-480C-A606-E8E65E4961ED}" type="datetimeFigureOut">
              <a:rPr lang="en-US" smtClean="0"/>
              <a:t>7/17/2017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buNone/>
            </a:pPr>
            <a:r>
              <a:rPr lang="en-US" sz="4600" cap="none" spc="-100" baseline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iRespond Question Master</a:t>
            </a:r>
            <a:endParaRPr lang="en-US" sz="4600" cap="none" spc="-100" baseline="0">
              <a:ln>
                <a:noFill/>
              </a:ln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0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sz="2200" smtClean="0">
                <a:solidFill>
                  <a:schemeClr val="tx1"/>
                </a:solidFill>
              </a:rPr>
              <a:t>A.) Response A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1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sz="2200" smtClean="0">
                <a:solidFill>
                  <a:schemeClr val="tx1"/>
                </a:solidFill>
              </a:rPr>
              <a:t>B.) Response B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2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sz="2200" smtClean="0">
                <a:solidFill>
                  <a:schemeClr val="tx1"/>
                </a:solidFill>
              </a:rPr>
              <a:t>C.) Response C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3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sz="2200" smtClean="0">
                <a:solidFill>
                  <a:schemeClr val="tx1"/>
                </a:solidFill>
              </a:rPr>
              <a:t>D.) Response D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4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sz="2200" smtClean="0">
                <a:solidFill>
                  <a:schemeClr val="tx1"/>
                </a:solidFill>
              </a:rPr>
              <a:t>E.) Response E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5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292934"/>
                </a:solidFill>
              </a:rPr>
              <a:t>Percent Complete 100%</a:t>
            </a:r>
            <a:endParaRPr lang="en-US" sz="1400">
              <a:solidFill>
                <a:srgbClr val="292934"/>
              </a:solidFill>
            </a:endParaRPr>
          </a:p>
        </p:txBody>
      </p:sp>
      <p:sp>
        <p:nvSpPr>
          <p:cNvPr id="16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292934"/>
                </a:solidFill>
              </a:rPr>
              <a:t>00:30</a:t>
            </a:r>
            <a:endParaRPr lang="en-US" sz="1400">
              <a:solidFill>
                <a:srgbClr val="2929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9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11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10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292934"/>
                  </a:solidFill>
                </a:rPr>
                <a:t>67%</a:t>
              </a:r>
              <a:endParaRPr lang="en-US" sz="2800">
                <a:solidFill>
                  <a:srgbClr val="292934"/>
                </a:solidFill>
              </a:endParaRPr>
            </a:p>
          </p:txBody>
        </p:sp>
        <p:sp>
          <p:nvSpPr>
            <p:cNvPr id="13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292934"/>
                  </a:solidFill>
                </a:rPr>
                <a:t>33%</a:t>
              </a:r>
              <a:endParaRPr lang="en-US" sz="2800">
                <a:solidFill>
                  <a:srgbClr val="292934"/>
                </a:solidFill>
              </a:endParaRPr>
            </a:p>
          </p:txBody>
        </p:sp>
        <p:sp>
          <p:nvSpPr>
            <p:cNvPr id="16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292934"/>
                  </a:solidFill>
                </a:rPr>
                <a:t>100%</a:t>
              </a:r>
              <a:endParaRPr lang="en-US" sz="2800">
                <a:solidFill>
                  <a:srgbClr val="292934"/>
                </a:solidFill>
              </a:endParaRPr>
            </a:p>
          </p:txBody>
        </p:sp>
        <p:sp>
          <p:nvSpPr>
            <p:cNvPr id="19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292934"/>
                  </a:solidFill>
                </a:rPr>
                <a:t>100%</a:t>
              </a:r>
              <a:endParaRPr lang="en-US" sz="2800">
                <a:solidFill>
                  <a:srgbClr val="292934"/>
                </a:solidFill>
              </a:endParaRPr>
            </a:p>
          </p:txBody>
        </p:sp>
        <p:sp>
          <p:nvSpPr>
            <p:cNvPr id="22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292934"/>
                  </a:solidFill>
                </a:rPr>
                <a:t>67%</a:t>
              </a:r>
              <a:endParaRPr lang="en-US" sz="2800">
                <a:solidFill>
                  <a:srgbClr val="292934"/>
                </a:solidFill>
              </a:endParaRPr>
            </a:p>
          </p:txBody>
        </p:sp>
      </p:grpSp>
      <p:grpSp>
        <p:nvGrpSpPr>
          <p:cNvPr id="40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7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2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292934"/>
                  </a:solidFill>
                </a:rPr>
                <a:t>A*</a:t>
              </a:r>
              <a:endParaRPr lang="en-US" sz="2800">
                <a:solidFill>
                  <a:srgbClr val="292934"/>
                </a:solidFill>
              </a:endParaRPr>
            </a:p>
          </p:txBody>
        </p:sp>
        <p:sp>
          <p:nvSpPr>
            <p:cNvPr id="15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292934"/>
                  </a:solidFill>
                </a:rPr>
                <a:t>B*</a:t>
              </a:r>
              <a:endParaRPr lang="en-US" sz="2800">
                <a:solidFill>
                  <a:srgbClr val="292934"/>
                </a:solidFill>
              </a:endParaRPr>
            </a:p>
          </p:txBody>
        </p:sp>
        <p:sp>
          <p:nvSpPr>
            <p:cNvPr id="18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292934"/>
                  </a:solidFill>
                </a:rPr>
                <a:t>C</a:t>
              </a:r>
              <a:endParaRPr lang="en-US" sz="2800">
                <a:solidFill>
                  <a:srgbClr val="292934"/>
                </a:solidFill>
              </a:endParaRPr>
            </a:p>
          </p:txBody>
        </p:sp>
        <p:sp>
          <p:nvSpPr>
            <p:cNvPr id="21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292934"/>
                  </a:solidFill>
                </a:rPr>
                <a:t>D</a:t>
              </a:r>
              <a:endParaRPr lang="en-US" sz="2800">
                <a:solidFill>
                  <a:srgbClr val="292934"/>
                </a:solidFill>
              </a:endParaRPr>
            </a:p>
          </p:txBody>
        </p:sp>
        <p:sp>
          <p:nvSpPr>
            <p:cNvPr id="24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292934"/>
                  </a:solidFill>
                </a:rPr>
                <a:t>E</a:t>
              </a:r>
              <a:endParaRPr lang="en-US" sz="2800">
                <a:solidFill>
                  <a:srgbClr val="292934"/>
                </a:solidFill>
              </a:endParaRPr>
            </a:p>
          </p:txBody>
        </p:sp>
      </p:grpSp>
      <p:grpSp>
        <p:nvGrpSpPr>
          <p:cNvPr id="38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5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2929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2929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2929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2929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2929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2929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8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292934"/>
                  </a:solidFill>
                </a:rPr>
                <a:t>0</a:t>
              </a:r>
              <a:endParaRPr lang="en-US" sz="2000">
                <a:solidFill>
                  <a:srgbClr val="292934"/>
                </a:solidFill>
              </a:endParaRPr>
            </a:p>
          </p:txBody>
        </p:sp>
        <p:sp>
          <p:nvSpPr>
            <p:cNvPr id="30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292934"/>
                  </a:solidFill>
                </a:rPr>
                <a:t>1</a:t>
              </a:r>
              <a:endParaRPr lang="en-US" sz="2000">
                <a:solidFill>
                  <a:srgbClr val="292934"/>
                </a:solidFill>
              </a:endParaRPr>
            </a:p>
          </p:txBody>
        </p:sp>
        <p:sp>
          <p:nvSpPr>
            <p:cNvPr id="32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292934"/>
                  </a:solidFill>
                </a:rPr>
                <a:t>2</a:t>
              </a:r>
              <a:endParaRPr lang="en-US" sz="2000">
                <a:solidFill>
                  <a:srgbClr val="292934"/>
                </a:solidFill>
              </a:endParaRPr>
            </a:p>
          </p:txBody>
        </p:sp>
        <p:sp>
          <p:nvSpPr>
            <p:cNvPr id="34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292934"/>
                  </a:solidFill>
                </a:rPr>
                <a:t>3</a:t>
              </a:r>
              <a:endParaRPr lang="en-US" sz="2000">
                <a:solidFill>
                  <a:srgbClr val="292934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Infection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Angie Guggino, MS, ATC, LAT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19200"/>
            <a:ext cx="1568196" cy="18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8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Types of Pathogens </a:t>
            </a:r>
            <a:br>
              <a:rPr lang="en-US" smtClean="0"/>
            </a:b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bacteria </a:t>
            </a:r>
          </a:p>
          <a:p>
            <a:r>
              <a:rPr lang="en-US" dirty="0" smtClean="0"/>
              <a:t>protozoa </a:t>
            </a:r>
          </a:p>
          <a:p>
            <a:r>
              <a:rPr lang="en-US" dirty="0" smtClean="0"/>
              <a:t>fungi </a:t>
            </a:r>
          </a:p>
          <a:p>
            <a:r>
              <a:rPr lang="en-US" dirty="0" err="1" smtClean="0"/>
              <a:t>rickettsiae</a:t>
            </a:r>
            <a:endParaRPr lang="en-US" dirty="0" smtClean="0"/>
          </a:p>
          <a:p>
            <a:r>
              <a:rPr lang="en-US" dirty="0" smtClean="0"/>
              <a:t>viruses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146" name="Picture 2" descr="C:\Users\gam10096\AppData\Local\Microsoft\Windows\Temporary Internet Files\Content.IE5\RMU4XNBW\MP9004073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294307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84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Bacteria and Viruses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Cocci</a:t>
            </a:r>
            <a:r>
              <a:rPr lang="en-US" dirty="0" smtClean="0"/>
              <a:t> - round  </a:t>
            </a:r>
          </a:p>
          <a:p>
            <a:pPr lvl="1"/>
            <a:r>
              <a:rPr lang="en-US" dirty="0" smtClean="0"/>
              <a:t>(MRSA, strep throat)</a:t>
            </a:r>
          </a:p>
          <a:p>
            <a:r>
              <a:rPr lang="en-US" dirty="0" smtClean="0"/>
              <a:t>bacilli - rods    </a:t>
            </a:r>
          </a:p>
          <a:p>
            <a:pPr lvl="1"/>
            <a:r>
              <a:rPr lang="en-US" dirty="0" smtClean="0"/>
              <a:t>(TB, botulism)</a:t>
            </a:r>
          </a:p>
          <a:p>
            <a:r>
              <a:rPr lang="en-US" dirty="0" err="1" smtClean="0"/>
              <a:t>Spirilla</a:t>
            </a:r>
            <a:r>
              <a:rPr lang="en-US" dirty="0" smtClean="0"/>
              <a:t> - spirals </a:t>
            </a:r>
          </a:p>
          <a:p>
            <a:pPr lvl="1"/>
            <a:r>
              <a:rPr lang="en-US" dirty="0" smtClean="0"/>
              <a:t>(syphilis, cholera)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</a:p>
          <a:p>
            <a:r>
              <a:rPr lang="en-US" dirty="0" smtClean="0"/>
              <a:t>cannot reproduce without a cell</a:t>
            </a:r>
          </a:p>
          <a:p>
            <a:r>
              <a:rPr lang="en-US" dirty="0" smtClean="0"/>
              <a:t>major risk to healthcare workers and are blood borne </a:t>
            </a:r>
          </a:p>
          <a:p>
            <a:r>
              <a:rPr lang="en-US" dirty="0" smtClean="0"/>
              <a:t>Hepatitis C, Hepatitis B, HIV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5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Pathogens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Protozoa – one cell animal-like organisms found in water and soil environments </a:t>
            </a:r>
          </a:p>
          <a:p>
            <a:pPr lvl="1"/>
            <a:r>
              <a:rPr lang="en-US" dirty="0" smtClean="0"/>
              <a:t>malaria</a:t>
            </a:r>
          </a:p>
          <a:p>
            <a:r>
              <a:rPr lang="en-US" dirty="0" smtClean="0"/>
              <a:t>Fungi – plant-like organisms such as molds and yeast</a:t>
            </a:r>
          </a:p>
          <a:p>
            <a:pPr lvl="1"/>
            <a:r>
              <a:rPr lang="en-US" dirty="0" smtClean="0"/>
              <a:t>Ringworm, Athlete’s foot</a:t>
            </a:r>
          </a:p>
          <a:p>
            <a:r>
              <a:rPr lang="en-US" dirty="0" err="1" smtClean="0"/>
              <a:t>Rickettsiae</a:t>
            </a:r>
            <a:r>
              <a:rPr lang="en-US" dirty="0"/>
              <a:t> </a:t>
            </a:r>
            <a:r>
              <a:rPr lang="en-US" dirty="0" smtClean="0"/>
              <a:t>– parasites that live in lice, fleas, ticks and mites</a:t>
            </a:r>
          </a:p>
          <a:p>
            <a:pPr lvl="1"/>
            <a:r>
              <a:rPr lang="en-US" dirty="0" smtClean="0"/>
              <a:t>Typhus, spotted fever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pathogens cause disease or infection?</a:t>
            </a:r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 toxins</a:t>
            </a:r>
          </a:p>
          <a:p>
            <a:pPr lvl="1"/>
            <a:r>
              <a:rPr lang="en-US" dirty="0" smtClean="0"/>
              <a:t>bacterial food poisoning</a:t>
            </a:r>
          </a:p>
          <a:p>
            <a:r>
              <a:rPr lang="en-US" dirty="0" smtClean="0"/>
              <a:t>Destroy cells</a:t>
            </a:r>
          </a:p>
          <a:p>
            <a:pPr lvl="1"/>
            <a:r>
              <a:rPr lang="en-US" dirty="0" smtClean="0"/>
              <a:t>Viral infections</a:t>
            </a:r>
          </a:p>
          <a:p>
            <a:r>
              <a:rPr lang="en-US" dirty="0" smtClean="0"/>
              <a:t>Allergic reactions</a:t>
            </a:r>
          </a:p>
          <a:p>
            <a:pPr lvl="1"/>
            <a:r>
              <a:rPr lang="en-US" dirty="0" smtClean="0"/>
              <a:t>Typical allergies</a:t>
            </a:r>
          </a:p>
          <a:p>
            <a:endParaRPr lang="en-US" dirty="0" smtClean="0"/>
          </a:p>
        </p:txBody>
      </p:sp>
      <p:pic>
        <p:nvPicPr>
          <p:cNvPr id="7170" name="Picture 2" descr="C:\Users\gam10096\AppData\Local\Microsoft\Windows\Temporary Internet Files\Content.IE5\4YERSS6M\MC9002327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1489295" cy="185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12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Endogenous </a:t>
            </a:r>
          </a:p>
          <a:p>
            <a:pPr lvl="1"/>
            <a:r>
              <a:rPr lang="en-US" dirty="0" smtClean="0"/>
              <a:t>originate inside the body</a:t>
            </a:r>
          </a:p>
          <a:p>
            <a:pPr lvl="1"/>
            <a:r>
              <a:rPr lang="en-US" dirty="0" smtClean="0"/>
              <a:t>tumor</a:t>
            </a:r>
          </a:p>
          <a:p>
            <a:r>
              <a:rPr lang="en-US" dirty="0" smtClean="0"/>
              <a:t>Exogenous </a:t>
            </a:r>
          </a:p>
          <a:p>
            <a:pPr lvl="1"/>
            <a:r>
              <a:rPr lang="en-US" dirty="0" smtClean="0"/>
              <a:t>originate outside the body</a:t>
            </a:r>
          </a:p>
          <a:p>
            <a:pPr lvl="1"/>
            <a:r>
              <a:rPr lang="en-US" dirty="0" smtClean="0"/>
              <a:t>poison</a:t>
            </a:r>
          </a:p>
          <a:p>
            <a:r>
              <a:rPr lang="en-US" dirty="0" smtClean="0"/>
              <a:t>Opportunistic </a:t>
            </a:r>
          </a:p>
          <a:p>
            <a:pPr lvl="1"/>
            <a:r>
              <a:rPr lang="en-US" dirty="0" smtClean="0"/>
              <a:t>infections that only affect the immunosuppressed</a:t>
            </a:r>
          </a:p>
          <a:p>
            <a:pPr lvl="1"/>
            <a:r>
              <a:rPr lang="en-US" dirty="0" smtClean="0"/>
              <a:t>pneumocystis </a:t>
            </a:r>
            <a:r>
              <a:rPr lang="en-US" dirty="0" err="1" smtClean="0"/>
              <a:t>carnii</a:t>
            </a:r>
            <a:endParaRPr lang="en-US" dirty="0" smtClean="0"/>
          </a:p>
          <a:p>
            <a:r>
              <a:rPr lang="en-US" dirty="0" smtClean="0"/>
              <a:t>Nosocomial </a:t>
            </a:r>
          </a:p>
          <a:p>
            <a:pPr lvl="1"/>
            <a:r>
              <a:rPr lang="en-US" dirty="0" smtClean="0"/>
              <a:t>acquired in healthcare facilities</a:t>
            </a:r>
          </a:p>
          <a:p>
            <a:pPr lvl="1"/>
            <a:r>
              <a:rPr lang="en-US" dirty="0" smtClean="0"/>
              <a:t>Staph MRSA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084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80062" y="457200"/>
            <a:ext cx="5562600" cy="5791200"/>
            <a:chOff x="3024" y="1488"/>
            <a:chExt cx="2640" cy="2640"/>
          </a:xfrm>
        </p:grpSpPr>
        <p:pic>
          <p:nvPicPr>
            <p:cNvPr id="15370" name="Picture 5" descr="03chai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4" y="1488"/>
              <a:ext cx="2592" cy="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1" name="Text Box 6"/>
            <p:cNvSpPr txBox="1">
              <a:spLocks noChangeArrowheads="1"/>
            </p:cNvSpPr>
            <p:nvPr/>
          </p:nvSpPr>
          <p:spPr bwMode="auto">
            <a:xfrm>
              <a:off x="3936" y="1776"/>
              <a:ext cx="76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 Narrow" pitchFamily="34" charset="0"/>
                </a:rPr>
                <a:t>Infectious Agent</a:t>
              </a:r>
            </a:p>
          </p:txBody>
        </p:sp>
        <p:sp>
          <p:nvSpPr>
            <p:cNvPr id="15372" name="Text Box 7"/>
            <p:cNvSpPr txBox="1">
              <a:spLocks noChangeArrowheads="1"/>
            </p:cNvSpPr>
            <p:nvPr/>
          </p:nvSpPr>
          <p:spPr bwMode="auto">
            <a:xfrm>
              <a:off x="4848" y="2976"/>
              <a:ext cx="76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>
                  <a:latin typeface="Arial Narrow" pitchFamily="34" charset="0"/>
                </a:rPr>
                <a:t>Portal of Exit</a:t>
              </a:r>
            </a:p>
          </p:txBody>
        </p:sp>
        <p:sp>
          <p:nvSpPr>
            <p:cNvPr id="15373" name="Text Box 8"/>
            <p:cNvSpPr txBox="1">
              <a:spLocks noChangeArrowheads="1"/>
            </p:cNvSpPr>
            <p:nvPr/>
          </p:nvSpPr>
          <p:spPr bwMode="auto">
            <a:xfrm>
              <a:off x="4896" y="2160"/>
              <a:ext cx="76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>
                  <a:latin typeface="Arial Narrow" pitchFamily="34" charset="0"/>
                </a:rPr>
                <a:t>Reservoir</a:t>
              </a:r>
            </a:p>
          </p:txBody>
        </p:sp>
        <p:sp>
          <p:nvSpPr>
            <p:cNvPr id="15374" name="Text Box 9"/>
            <p:cNvSpPr txBox="1">
              <a:spLocks noChangeArrowheads="1"/>
            </p:cNvSpPr>
            <p:nvPr/>
          </p:nvSpPr>
          <p:spPr bwMode="auto">
            <a:xfrm>
              <a:off x="3936" y="3360"/>
              <a:ext cx="768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 Narrow" pitchFamily="34" charset="0"/>
                </a:rPr>
                <a:t>Mode of Transmission</a:t>
              </a:r>
            </a:p>
          </p:txBody>
        </p:sp>
        <p:sp>
          <p:nvSpPr>
            <p:cNvPr id="15375" name="Text Box 10"/>
            <p:cNvSpPr txBox="1">
              <a:spLocks noChangeArrowheads="1"/>
            </p:cNvSpPr>
            <p:nvPr/>
          </p:nvSpPr>
          <p:spPr bwMode="auto">
            <a:xfrm>
              <a:off x="3168" y="3024"/>
              <a:ext cx="76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>
                  <a:latin typeface="Arial Narrow" pitchFamily="34" charset="0"/>
                </a:rPr>
                <a:t>Portal of Entry</a:t>
              </a:r>
            </a:p>
          </p:txBody>
        </p:sp>
        <p:sp>
          <p:nvSpPr>
            <p:cNvPr id="15376" name="Text Box 11"/>
            <p:cNvSpPr txBox="1">
              <a:spLocks noChangeArrowheads="1"/>
            </p:cNvSpPr>
            <p:nvPr/>
          </p:nvSpPr>
          <p:spPr bwMode="auto">
            <a:xfrm>
              <a:off x="3168" y="2160"/>
              <a:ext cx="76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 Narrow" pitchFamily="34" charset="0"/>
                </a:rPr>
                <a:t>Susceptible Host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747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 of Transmission</a:t>
            </a:r>
            <a:endParaRPr lang="en-US" dirty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contact</a:t>
            </a:r>
          </a:p>
          <a:p>
            <a:r>
              <a:rPr lang="en-US" dirty="0" smtClean="0"/>
              <a:t>Indirect contact</a:t>
            </a:r>
          </a:p>
          <a:p>
            <a:r>
              <a:rPr lang="en-US" dirty="0" smtClean="0"/>
              <a:t>Airborne</a:t>
            </a:r>
          </a:p>
          <a:p>
            <a:r>
              <a:rPr lang="en-US" dirty="0" smtClean="0"/>
              <a:t>Oral route</a:t>
            </a:r>
          </a:p>
          <a:p>
            <a:r>
              <a:rPr lang="en-US" dirty="0" smtClean="0"/>
              <a:t>Insects and pests</a:t>
            </a:r>
          </a:p>
          <a:p>
            <a:endParaRPr lang="en-US" dirty="0" smtClean="0"/>
          </a:p>
        </p:txBody>
      </p:sp>
      <p:pic>
        <p:nvPicPr>
          <p:cNvPr id="8194" name="Picture 2" descr="C:\Users\gam10096\AppData\Local\Microsoft\Windows\Temporary Internet Files\Content.IE5\820IAGV4\MC9001975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95800"/>
            <a:ext cx="3689287" cy="12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79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</a:t>
            </a:r>
            <a:r>
              <a:rPr lang="en-US" dirty="0"/>
              <a:t>&amp;</a:t>
            </a:r>
            <a:r>
              <a:rPr lang="en-US" dirty="0" smtClean="0"/>
              <a:t> Symptoms of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Generalized</a:t>
            </a:r>
          </a:p>
          <a:p>
            <a:pPr lvl="1"/>
            <a:r>
              <a:rPr lang="en-US" dirty="0" smtClean="0"/>
              <a:t>Headache, fatigue, fever, increase HR and respiration</a:t>
            </a:r>
            <a:endParaRPr lang="en-US" dirty="0"/>
          </a:p>
          <a:p>
            <a:r>
              <a:rPr lang="en-US" dirty="0" smtClean="0"/>
              <a:t>Localized</a:t>
            </a:r>
          </a:p>
          <a:p>
            <a:pPr lvl="1"/>
            <a:r>
              <a:rPr lang="en-US" dirty="0" smtClean="0"/>
              <a:t>Redness, swelling, heat, drainage</a:t>
            </a:r>
            <a:endParaRPr lang="en-US" dirty="0"/>
          </a:p>
          <a:p>
            <a:endParaRPr lang="en-US" dirty="0"/>
          </a:p>
        </p:txBody>
      </p:sp>
      <p:pic>
        <p:nvPicPr>
          <p:cNvPr id="9219" name="Picture 3" descr="C:\Users\gam10096\AppData\Local\Microsoft\Windows\Temporary Internet Files\Content.IE5\4YERSS6M\MC90035900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57" y="4191000"/>
            <a:ext cx="1815084" cy="126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02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the Following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medical asepsis?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is medical asepsis accomplished?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 examples of an aseptic technique.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general, what are the Standard Precautions?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government agency explained or developed the Standard Precautions?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government agency is responsible for enforcing the Standard Precautions?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must employers provided to employees at risk of infection within 10 days of hire?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body fluids can transmit disease?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the HBV and HIV infections occur?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surgical asepsis?  How does it differ from medical asepsis?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disinfection?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sterilization?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should you always wash your hands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the Chain of Infection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is it done?</a:t>
            </a:r>
            <a:endParaRPr lang="en-US" dirty="0"/>
          </a:p>
        </p:txBody>
      </p:sp>
      <p:pic>
        <p:nvPicPr>
          <p:cNvPr id="20482" name="Picture 2" descr="C:\Users\gam10096\AppData\Local\Microsoft\Windows\Temporary Internet Files\Content.IE5\820IAGV4\MC90044208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103520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21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factors affecting </a:t>
            </a:r>
            <a:r>
              <a:rPr lang="en-US" dirty="0" smtClean="0"/>
              <a:t>asepsis in the health </a:t>
            </a:r>
            <a:r>
              <a:rPr lang="en-US" dirty="0" smtClean="0"/>
              <a:t>environment</a:t>
            </a:r>
            <a:endParaRPr lang="en-US" dirty="0" smtClean="0"/>
          </a:p>
          <a:p>
            <a:r>
              <a:rPr lang="en-US" dirty="0" smtClean="0"/>
              <a:t>Steps to </a:t>
            </a:r>
            <a:r>
              <a:rPr lang="en-US" dirty="0" smtClean="0"/>
              <a:t>maintain asepsis</a:t>
            </a:r>
          </a:p>
          <a:p>
            <a:r>
              <a:rPr lang="en-US" dirty="0" smtClean="0"/>
              <a:t>The chain of infection</a:t>
            </a:r>
          </a:p>
          <a:p>
            <a:r>
              <a:rPr lang="en-US" dirty="0" smtClean="0"/>
              <a:t>The importance of asepsis</a:t>
            </a:r>
            <a:endParaRPr lang="en-US" dirty="0"/>
          </a:p>
        </p:txBody>
      </p:sp>
      <p:pic>
        <p:nvPicPr>
          <p:cNvPr id="5" name="Picture 4" descr="liverbird: LAST CALL!!! Nov. 5. este 10-11 környékén megint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200400"/>
            <a:ext cx="2883715" cy="295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8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Asepsis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Destruction of the environment that allows pathogens to live, grow, and spread</a:t>
            </a:r>
          </a:p>
          <a:p>
            <a:r>
              <a:rPr lang="en-US" dirty="0" smtClean="0"/>
              <a:t>Aseptic Technique</a:t>
            </a:r>
          </a:p>
          <a:p>
            <a:pPr lvl="1"/>
            <a:r>
              <a:rPr lang="en-US" dirty="0" smtClean="0"/>
              <a:t>Used to make the environment, worker, and patient as germ-free as possible</a:t>
            </a:r>
          </a:p>
          <a:p>
            <a:endParaRPr lang="en-US" dirty="0"/>
          </a:p>
        </p:txBody>
      </p:sp>
      <p:pic>
        <p:nvPicPr>
          <p:cNvPr id="10242" name="Picture 2" descr="C:\Users\gam10096\AppData\Local\Microsoft\Windows\Temporary Internet Files\Content.IE5\4YERSS6M\MC90044180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21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Aseptic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 hand washing</a:t>
            </a:r>
          </a:p>
          <a:p>
            <a:r>
              <a:rPr lang="en-US" dirty="0" smtClean="0"/>
              <a:t>Employees being neat and clean</a:t>
            </a:r>
          </a:p>
          <a:p>
            <a:r>
              <a:rPr lang="en-US" dirty="0" smtClean="0"/>
              <a:t>Proper handling of all equipment</a:t>
            </a:r>
          </a:p>
          <a:p>
            <a:r>
              <a:rPr lang="en-US" dirty="0" smtClean="0"/>
              <a:t>Using sterile procedures when necessary</a:t>
            </a:r>
          </a:p>
          <a:p>
            <a:r>
              <a:rPr lang="en-US" dirty="0" smtClean="0"/>
              <a:t>Proper cleaning solutions</a:t>
            </a:r>
          </a:p>
          <a:p>
            <a:r>
              <a:rPr lang="en-US" dirty="0" smtClean="0"/>
              <a:t>Following the Standard Precautions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4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Guidelines, developed by the CDCP for protection of health care workers from exposure to blood-borne pathogens in body secretions.</a:t>
            </a:r>
          </a:p>
          <a:p>
            <a:r>
              <a:rPr lang="en-US" dirty="0" smtClean="0"/>
              <a:t>Enforced by OSHA</a:t>
            </a:r>
            <a:endParaRPr lang="en-US" dirty="0"/>
          </a:p>
        </p:txBody>
      </p:sp>
      <p:pic>
        <p:nvPicPr>
          <p:cNvPr id="11266" name="Picture 2" descr="C:\Users\gam10096\AppData\Local\Microsoft\Windows\Temporary Internet Files\Content.IE5\4YERSS6M\MP9003861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06" y="3733800"/>
            <a:ext cx="187020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08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CDCP Standard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Wear gloves</a:t>
            </a:r>
          </a:p>
          <a:p>
            <a:r>
              <a:rPr lang="en-US" dirty="0" smtClean="0"/>
              <a:t>Wear protective eyewear and a mask</a:t>
            </a:r>
          </a:p>
          <a:p>
            <a:r>
              <a:rPr lang="en-US" dirty="0" smtClean="0"/>
              <a:t>Wear disposable gowns</a:t>
            </a:r>
          </a:p>
          <a:p>
            <a:r>
              <a:rPr lang="en-US" dirty="0" smtClean="0"/>
              <a:t>Thoroughly wash your hands</a:t>
            </a:r>
          </a:p>
          <a:p>
            <a:r>
              <a:rPr lang="en-US" dirty="0" smtClean="0"/>
              <a:t>Avoid giving direct mouth-to-mouth resuscitation</a:t>
            </a:r>
          </a:p>
          <a:p>
            <a:r>
              <a:rPr lang="en-US" dirty="0" smtClean="0"/>
              <a:t>Avoid direct patient contact with open wounds</a:t>
            </a:r>
          </a:p>
          <a:p>
            <a:r>
              <a:rPr lang="en-US" dirty="0" smtClean="0"/>
              <a:t>Wash your hands after each patient</a:t>
            </a:r>
          </a:p>
          <a:p>
            <a:r>
              <a:rPr lang="en-US" dirty="0" smtClean="0"/>
              <a:t>Carefully and properly dispose of all sharp objects</a:t>
            </a:r>
          </a:p>
        </p:txBody>
      </p:sp>
    </p:spTree>
    <p:extLst>
      <p:ext uri="{BB962C8B-B14F-4D97-AF65-F5344CB8AC3E}">
        <p14:creationId xmlns:p14="http://schemas.microsoft.com/office/powerpoint/2010/main" val="423078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Employers Must Provide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Hep</a:t>
            </a:r>
            <a:r>
              <a:rPr lang="en-US" dirty="0" smtClean="0"/>
              <a:t> B vaccine at no charge</a:t>
            </a:r>
          </a:p>
          <a:p>
            <a:r>
              <a:rPr lang="en-US" dirty="0" smtClean="0"/>
              <a:t>Training in the appropriate use of PPE</a:t>
            </a:r>
          </a:p>
          <a:p>
            <a:r>
              <a:rPr lang="en-US" dirty="0" smtClean="0"/>
              <a:t>Annual updates and review of rules and procedures</a:t>
            </a:r>
            <a:endParaRPr lang="en-US" dirty="0"/>
          </a:p>
        </p:txBody>
      </p:sp>
      <p:pic>
        <p:nvPicPr>
          <p:cNvPr id="12290" name="Picture 2" descr="C:\Users\gam10096\AppData\Local\Microsoft\Windows\Temporary Internet Files\Content.IE5\0EUERYJZ\MC9000152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1828801" cy="274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00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Fluids that Transmit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Blood</a:t>
            </a:r>
          </a:p>
          <a:p>
            <a:r>
              <a:rPr lang="en-US" dirty="0" smtClean="0"/>
              <a:t>Vaginal secretions</a:t>
            </a:r>
          </a:p>
          <a:p>
            <a:r>
              <a:rPr lang="en-US" dirty="0" smtClean="0"/>
              <a:t>Pericardial fluid</a:t>
            </a:r>
          </a:p>
          <a:p>
            <a:r>
              <a:rPr lang="en-US" dirty="0" smtClean="0"/>
              <a:t>Fluids with visible blood</a:t>
            </a:r>
          </a:p>
          <a:p>
            <a:r>
              <a:rPr lang="en-US" dirty="0" smtClean="0"/>
              <a:t>Amniotic fluid</a:t>
            </a:r>
          </a:p>
          <a:p>
            <a:r>
              <a:rPr lang="en-US" dirty="0" smtClean="0"/>
              <a:t>Peritoneal fluid</a:t>
            </a:r>
          </a:p>
          <a:p>
            <a:r>
              <a:rPr lang="en-US" dirty="0" smtClean="0"/>
              <a:t>Tissue specimens</a:t>
            </a:r>
          </a:p>
          <a:p>
            <a:r>
              <a:rPr lang="en-US" dirty="0" smtClean="0"/>
              <a:t>Cerebrospinal fluid</a:t>
            </a:r>
          </a:p>
          <a:p>
            <a:r>
              <a:rPr lang="en-US" dirty="0" smtClean="0"/>
              <a:t>Interstitial fluid</a:t>
            </a:r>
          </a:p>
          <a:p>
            <a:r>
              <a:rPr lang="en-US" dirty="0" smtClean="0"/>
              <a:t>Semen</a:t>
            </a:r>
          </a:p>
          <a:p>
            <a:r>
              <a:rPr lang="en-US" dirty="0" smtClean="0"/>
              <a:t>Pleural fluid</a:t>
            </a:r>
          </a:p>
        </p:txBody>
      </p:sp>
    </p:spTree>
    <p:extLst>
      <p:ext uri="{BB962C8B-B14F-4D97-AF65-F5344CB8AC3E}">
        <p14:creationId xmlns:p14="http://schemas.microsoft.com/office/powerpoint/2010/main" val="35781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HBV and HIV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injection with infected blood</a:t>
            </a:r>
          </a:p>
          <a:p>
            <a:r>
              <a:rPr lang="en-US" dirty="0" smtClean="0"/>
              <a:t>Contact of infected body fluids with mucous membranes (eyes and mouth)</a:t>
            </a:r>
          </a:p>
          <a:p>
            <a:r>
              <a:rPr lang="en-US" dirty="0" smtClean="0"/>
              <a:t>Sexual contact</a:t>
            </a:r>
          </a:p>
          <a:p>
            <a:r>
              <a:rPr lang="en-US" dirty="0" smtClean="0"/>
              <a:t>Pregnancy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7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Asepsis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Sterile technique</a:t>
            </a:r>
          </a:p>
          <a:p>
            <a:r>
              <a:rPr lang="en-US" dirty="0" smtClean="0"/>
              <a:t>All practices to keep the area completely free of microorganisms</a:t>
            </a:r>
          </a:p>
          <a:p>
            <a:r>
              <a:rPr lang="en-US" dirty="0" smtClean="0"/>
              <a:t>What is Sterilization?</a:t>
            </a:r>
          </a:p>
          <a:p>
            <a:pPr lvl="1"/>
            <a:r>
              <a:rPr lang="en-US" dirty="0" smtClean="0"/>
              <a:t>Process of killing all microorganisms</a:t>
            </a:r>
          </a:p>
          <a:p>
            <a:r>
              <a:rPr lang="en-US" dirty="0" smtClean="0"/>
              <a:t>Autoclave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of freeing from microorganisms by physical or chemical means</a:t>
            </a:r>
          </a:p>
          <a:p>
            <a:r>
              <a:rPr lang="en-US" dirty="0" smtClean="0"/>
              <a:t>10% bleach solution</a:t>
            </a:r>
            <a:endParaRPr lang="en-US" dirty="0"/>
          </a:p>
        </p:txBody>
      </p:sp>
      <p:pic>
        <p:nvPicPr>
          <p:cNvPr id="13314" name="Picture 2" descr="C:\Users\gam10096\AppData\Local\Microsoft\Windows\Temporary Internet Files\Content.IE5\4YERSS6M\MC90043730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240182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1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When should you wash your hands?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and after contact with a patient</a:t>
            </a:r>
          </a:p>
          <a:p>
            <a:r>
              <a:rPr lang="en-US" dirty="0" smtClean="0"/>
              <a:t>Before and after eating</a:t>
            </a:r>
          </a:p>
          <a:p>
            <a:r>
              <a:rPr lang="en-US" dirty="0" smtClean="0"/>
              <a:t>After using the bathroom</a:t>
            </a:r>
          </a:p>
          <a:p>
            <a:r>
              <a:rPr lang="en-US" dirty="0" smtClean="0"/>
              <a:t>After handling any contaminated fluid or object</a:t>
            </a:r>
          </a:p>
          <a:p>
            <a:r>
              <a:rPr lang="en-US" dirty="0" smtClean="0"/>
              <a:t>After touching body fluids, even if wearing gloves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2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Answer the Following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What is a microorganism?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Explain the difference between a pathogenic and nonpathogenic microorganism.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Explain the difference between a virus and a microorganism.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What type of environment do microorganisms prefer?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do nonpathogenic microorganisms work in the body?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What can happen when nonpathogenic microorganisms leave their normal environment in the body?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Describe the following types of pathogens:</a:t>
            </a:r>
          </a:p>
          <a:p>
            <a:pPr lvl="1"/>
            <a:r>
              <a:rPr lang="en-US" dirty="0" smtClean="0"/>
              <a:t>Bacteria</a:t>
            </a:r>
          </a:p>
          <a:p>
            <a:pPr lvl="1"/>
            <a:r>
              <a:rPr lang="en-US" dirty="0" smtClean="0"/>
              <a:t>Protozoa</a:t>
            </a:r>
          </a:p>
          <a:p>
            <a:pPr lvl="1"/>
            <a:r>
              <a:rPr lang="en-US" dirty="0" smtClean="0"/>
              <a:t>Fungi</a:t>
            </a:r>
          </a:p>
          <a:p>
            <a:pPr lvl="1"/>
            <a:r>
              <a:rPr lang="en-US" dirty="0" err="1" smtClean="0"/>
              <a:t>Rickettsiae</a:t>
            </a:r>
            <a:endParaRPr lang="en-US" dirty="0" smtClean="0"/>
          </a:p>
          <a:p>
            <a:pPr lvl="1"/>
            <a:r>
              <a:rPr lang="en-US" dirty="0" smtClean="0"/>
              <a:t>Viruses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Explain the difference between an endogenous and exogenous infection.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What is an opportunistic infection?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do pathogens cause disease?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What are the steps or links in the Chain of Infection?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List 5 ways Microorganisms and viruses are spread.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Describe the signs and symptoms of a generalized infection and a localized infection.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4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should you wash your hands?</a:t>
            </a:r>
            <a:endParaRPr lang="en-US" dirty="0"/>
          </a:p>
        </p:txBody>
      </p:sp>
      <p:pic>
        <p:nvPicPr>
          <p:cNvPr id="21506" name="Picture 2" descr="C:\Users\gam10096\AppData\Local\Microsoft\Windows\Temporary Internet Files\Content.IE5\0EUERYJZ\MC900071317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90800"/>
            <a:ext cx="2130692" cy="251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66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the Following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For who are Transmission-based precautions designed?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the three types of transmission based precautions.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protective isolation?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3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Transmission-Based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for patients suspected to be infected with pathogens spread by airborne or droplet transmission, contact with dry skin, or contact with contaminated surfaces</a:t>
            </a:r>
          </a:p>
          <a:p>
            <a:pPr lvl="1"/>
            <a:r>
              <a:rPr lang="en-US" dirty="0" smtClean="0"/>
              <a:t>Chicken pox</a:t>
            </a:r>
          </a:p>
          <a:p>
            <a:pPr lvl="1"/>
            <a:r>
              <a:rPr lang="en-US" dirty="0" smtClean="0"/>
              <a:t>Tuberculosis</a:t>
            </a:r>
          </a:p>
          <a:p>
            <a:pPr lvl="1"/>
            <a:r>
              <a:rPr lang="en-US" dirty="0" smtClean="0"/>
              <a:t>Pertussis</a:t>
            </a:r>
          </a:p>
          <a:p>
            <a:pPr lvl="1"/>
            <a:r>
              <a:rPr lang="en-US" dirty="0" smtClean="0"/>
              <a:t>Certain types of pneumonia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34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Transmission-Based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Airborne precautions</a:t>
            </a:r>
          </a:p>
          <a:p>
            <a:r>
              <a:rPr lang="en-US" dirty="0" smtClean="0"/>
              <a:t>Droplet precautions</a:t>
            </a:r>
          </a:p>
          <a:p>
            <a:r>
              <a:rPr lang="en-US" dirty="0" smtClean="0"/>
              <a:t>Contact precautions</a:t>
            </a:r>
          </a:p>
          <a:p>
            <a:endParaRPr lang="en-US" dirty="0"/>
          </a:p>
        </p:txBody>
      </p:sp>
      <p:pic>
        <p:nvPicPr>
          <p:cNvPr id="14338" name="Picture 2" descr="C:\Users\gam10096\AppData\Local\Microsoft\Windows\Temporary Internet Files\Content.IE5\RMU4XNBW\MC90044180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90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50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Protective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isolation used for patients who are not contagious, but whose immune system is so weak that they must be protected from other people that might carry disease</a:t>
            </a:r>
          </a:p>
          <a:p>
            <a:pPr lvl="1"/>
            <a:r>
              <a:rPr lang="en-US" dirty="0" smtClean="0"/>
              <a:t>Burn patients</a:t>
            </a:r>
          </a:p>
          <a:p>
            <a:pPr lvl="1"/>
            <a:r>
              <a:rPr lang="en-US" dirty="0" smtClean="0"/>
              <a:t>Chemotherapy patients</a:t>
            </a:r>
          </a:p>
          <a:p>
            <a:pPr lvl="1"/>
            <a:r>
              <a:rPr lang="en-US" dirty="0" smtClean="0"/>
              <a:t>Newborns </a:t>
            </a:r>
            <a:endParaRPr lang="en-US" dirty="0"/>
          </a:p>
          <a:p>
            <a:endParaRPr lang="en-US" dirty="0"/>
          </a:p>
        </p:txBody>
      </p:sp>
      <p:pic>
        <p:nvPicPr>
          <p:cNvPr id="15362" name="Picture 2" descr="C:\Users\gam10096\AppData\Local\Microsoft\Windows\Temporary Internet Files\Content.IE5\820IAGV4\MC9003340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83427"/>
            <a:ext cx="1041502" cy="180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14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the Following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Describe the following </a:t>
            </a:r>
            <a:r>
              <a:rPr lang="en-US" dirty="0" err="1"/>
              <a:t>bloodborne</a:t>
            </a:r>
            <a:r>
              <a:rPr lang="en-US" dirty="0"/>
              <a:t> diseases:</a:t>
            </a:r>
          </a:p>
          <a:p>
            <a:pPr lvl="1"/>
            <a:r>
              <a:rPr lang="en-US" dirty="0"/>
              <a:t>Hepatitis B</a:t>
            </a:r>
          </a:p>
          <a:p>
            <a:pPr lvl="1"/>
            <a:r>
              <a:rPr lang="en-US" dirty="0"/>
              <a:t>Hepatitis C</a:t>
            </a:r>
          </a:p>
          <a:p>
            <a:pPr lvl="1"/>
            <a:r>
              <a:rPr lang="en-US" dirty="0"/>
              <a:t>HIV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are </a:t>
            </a:r>
            <a:r>
              <a:rPr lang="en-US" dirty="0" err="1"/>
              <a:t>bloodborne</a:t>
            </a:r>
            <a:r>
              <a:rPr lang="en-US" dirty="0"/>
              <a:t> diseases usually passed between healthcare providers and patients?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Universal Precautions?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protective equipment is used with Universal Precautions?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legal rights for healthcare workers who have a </a:t>
            </a:r>
            <a:r>
              <a:rPr lang="en-US" dirty="0" err="1"/>
              <a:t>bloodborne</a:t>
            </a:r>
            <a:r>
              <a:rPr lang="en-US" dirty="0"/>
              <a:t> disease?</a:t>
            </a:r>
          </a:p>
        </p:txBody>
      </p:sp>
    </p:spTree>
    <p:extLst>
      <p:ext uri="{BB962C8B-B14F-4D97-AF65-F5344CB8AC3E}">
        <p14:creationId xmlns:p14="http://schemas.microsoft.com/office/powerpoint/2010/main" val="18178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Bloodborne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Hepatitis B</a:t>
            </a:r>
          </a:p>
          <a:p>
            <a:pPr lvl="1"/>
            <a:r>
              <a:rPr lang="en-US" dirty="0" smtClean="0"/>
              <a:t>Disease that attacks the liver</a:t>
            </a:r>
          </a:p>
          <a:p>
            <a:pPr lvl="1"/>
            <a:r>
              <a:rPr lang="en-US" dirty="0" smtClean="0"/>
              <a:t>Vaccine available</a:t>
            </a:r>
            <a:endParaRPr lang="en-US" dirty="0"/>
          </a:p>
          <a:p>
            <a:r>
              <a:rPr lang="en-US" dirty="0" smtClean="0"/>
              <a:t>Hepatitis C</a:t>
            </a:r>
          </a:p>
          <a:p>
            <a:pPr lvl="1"/>
            <a:r>
              <a:rPr lang="en-US" dirty="0" smtClean="0"/>
              <a:t>Virus attacks the liver</a:t>
            </a:r>
          </a:p>
          <a:p>
            <a:pPr lvl="1"/>
            <a:r>
              <a:rPr lang="en-US" dirty="0" smtClean="0"/>
              <a:t>Major complication of blood transfusions prior to 1992</a:t>
            </a:r>
          </a:p>
          <a:p>
            <a:r>
              <a:rPr lang="en-US" dirty="0" smtClean="0"/>
              <a:t>HIV</a:t>
            </a:r>
          </a:p>
          <a:p>
            <a:pPr lvl="1"/>
            <a:r>
              <a:rPr lang="en-US" dirty="0" smtClean="0"/>
              <a:t>Attacks body’s immune system</a:t>
            </a:r>
          </a:p>
          <a:p>
            <a:pPr lvl="1"/>
            <a:r>
              <a:rPr lang="en-US" dirty="0" smtClean="0"/>
              <a:t>Causes AIDS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9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Healthcare Workers and Disease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Accidental needle sticks</a:t>
            </a:r>
          </a:p>
          <a:p>
            <a:r>
              <a:rPr lang="en-US" dirty="0" smtClean="0"/>
              <a:t>Cuts from sharp instruments</a:t>
            </a:r>
          </a:p>
          <a:p>
            <a:r>
              <a:rPr lang="en-US" dirty="0" smtClean="0"/>
              <a:t>Direct contact with infected blood</a:t>
            </a:r>
            <a:endParaRPr lang="en-US" dirty="0"/>
          </a:p>
        </p:txBody>
      </p:sp>
      <p:pic>
        <p:nvPicPr>
          <p:cNvPr id="16386" name="Picture 2" descr="C:\Users\gam10096\AppData\Local\Microsoft\Windows\Temporary Internet Files\Content.IE5\RMU4XNBW\MC9002909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57049"/>
            <a:ext cx="1122630" cy="145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50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of precautions that prevents the transmission of </a:t>
            </a:r>
            <a:r>
              <a:rPr lang="en-US" dirty="0" err="1" smtClean="0"/>
              <a:t>bloodborne</a:t>
            </a:r>
            <a:r>
              <a:rPr lang="en-US" dirty="0" smtClean="0"/>
              <a:t> pathogens when providing healthcare</a:t>
            </a:r>
            <a:endParaRPr lang="en-US" dirty="0"/>
          </a:p>
        </p:txBody>
      </p:sp>
      <p:pic>
        <p:nvPicPr>
          <p:cNvPr id="17411" name="Picture 3" descr="C:\Users\gam10096\AppData\Local\Microsoft\Windows\Temporary Internet Files\Content.IE5\820IAGV4\MP9004422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1800"/>
            <a:ext cx="228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17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Precautions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Gloves</a:t>
            </a:r>
          </a:p>
          <a:p>
            <a:r>
              <a:rPr lang="en-US" dirty="0" smtClean="0"/>
              <a:t>Gowns</a:t>
            </a:r>
          </a:p>
          <a:p>
            <a:r>
              <a:rPr lang="en-US" dirty="0" smtClean="0"/>
              <a:t>Aprons</a:t>
            </a:r>
          </a:p>
          <a:p>
            <a:r>
              <a:rPr lang="en-US" dirty="0"/>
              <a:t>M</a:t>
            </a:r>
            <a:r>
              <a:rPr lang="en-US" dirty="0" smtClean="0"/>
              <a:t>asks</a:t>
            </a:r>
          </a:p>
          <a:p>
            <a:r>
              <a:rPr lang="en-US" dirty="0" smtClean="0"/>
              <a:t>Protective eyewear</a:t>
            </a:r>
          </a:p>
          <a:p>
            <a:r>
              <a:rPr lang="en-US" dirty="0" smtClean="0"/>
              <a:t>Resuscitation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7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Microorganisms</a:t>
            </a:r>
            <a:endParaRPr lang="en-US" dirty="0" smtClean="0"/>
          </a:p>
        </p:txBody>
      </p:sp>
      <p:sp>
        <p:nvSpPr>
          <p:cNvPr id="4099" name="Rectangle 2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Microorganisms are small living organisms invisible to the naked eye and can only be seen under a microscope</a:t>
            </a:r>
          </a:p>
          <a:p>
            <a:r>
              <a:rPr lang="en-US" dirty="0" smtClean="0"/>
              <a:t>Two main categories of microorganisms</a:t>
            </a:r>
          </a:p>
          <a:p>
            <a:pPr lvl="1"/>
            <a:r>
              <a:rPr lang="en-US" dirty="0" smtClean="0"/>
              <a:t>Pathogens</a:t>
            </a:r>
          </a:p>
          <a:p>
            <a:pPr lvl="1"/>
            <a:r>
              <a:rPr lang="en-US" dirty="0" err="1" smtClean="0"/>
              <a:t>Nonpathogens</a:t>
            </a:r>
            <a:endParaRPr lang="en-US" dirty="0" smtClean="0"/>
          </a:p>
        </p:txBody>
      </p:sp>
      <p:pic>
        <p:nvPicPr>
          <p:cNvPr id="4" name="Picture 4" descr="j043242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657600"/>
            <a:ext cx="1873250" cy="172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989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Legal Rights for Healthcare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Confidentiality</a:t>
            </a:r>
          </a:p>
          <a:p>
            <a:r>
              <a:rPr lang="en-US" dirty="0" smtClean="0"/>
              <a:t>Treatment and testing must be voluntary</a:t>
            </a:r>
          </a:p>
          <a:p>
            <a:r>
              <a:rPr lang="en-US" dirty="0" smtClean="0"/>
              <a:t>Adequate information on must be offered to individuals with the disease</a:t>
            </a:r>
          </a:p>
          <a:p>
            <a:r>
              <a:rPr lang="en-US" dirty="0" smtClean="0"/>
              <a:t>Make an effort to warn people at risk in a confidential manner</a:t>
            </a:r>
            <a:endParaRPr lang="en-US" dirty="0"/>
          </a:p>
        </p:txBody>
      </p:sp>
      <p:pic>
        <p:nvPicPr>
          <p:cNvPr id="18434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43400"/>
            <a:ext cx="1815084" cy="152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58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19459" name="Picture 3" descr="C:\Users\gam10096\AppData\Local\Microsoft\Windows\Temporary Internet Files\Content.IE5\4YERSS6M\MP90030895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2171700"/>
            <a:ext cx="2438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Pathogenic vs. Nonpathogenic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Pathogenic microorganisms cause diseases while nonpathogenic microorganisms help with normal body function </a:t>
            </a:r>
            <a:endParaRPr lang="en-US" dirty="0"/>
          </a:p>
        </p:txBody>
      </p:sp>
      <p:pic>
        <p:nvPicPr>
          <p:cNvPr id="1026" name="Picture 2" descr="C:\Users\gam10096\AppData\Local\Microsoft\Windows\Temporary Internet Files\Content.IE5\4YERSS6M\MC9004387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04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5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the nonpathogenic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in the digestive system to break down food elements that the body cannot use</a:t>
            </a:r>
          </a:p>
          <a:p>
            <a:r>
              <a:rPr lang="en-US" dirty="0" smtClean="0"/>
              <a:t>Help control growth of pathogenic organisms</a:t>
            </a:r>
            <a:endParaRPr lang="en-US" dirty="0"/>
          </a:p>
        </p:txBody>
      </p:sp>
      <p:pic>
        <p:nvPicPr>
          <p:cNvPr id="2050" name="Picture 2" descr="C:\Users\gam10096\AppData\Local\Microsoft\Windows\Temporary Internet Files\Content.IE5\0EUERYJZ\MC9004119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95600"/>
            <a:ext cx="3686269" cy="337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42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happens when they get 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become pathogens</a:t>
            </a:r>
          </a:p>
          <a:p>
            <a:pPr lvl="1"/>
            <a:r>
              <a:rPr lang="en-US" dirty="0" smtClean="0"/>
              <a:t>E. coli</a:t>
            </a:r>
          </a:p>
          <a:p>
            <a:pPr lvl="1"/>
            <a:r>
              <a:rPr lang="en-US" dirty="0" smtClean="0"/>
              <a:t>Salmonella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3076" name="Picture 4" descr="C:\Users\gam10096\AppData\Local\Microsoft\Windows\Temporary Internet Files\Content.IE5\RMU4XNBW\MC9000843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360328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4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Virus vs. Microorganism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small</a:t>
            </a:r>
          </a:p>
          <a:p>
            <a:r>
              <a:rPr lang="en-US" dirty="0" smtClean="0"/>
              <a:t>Do not eat</a:t>
            </a:r>
          </a:p>
          <a:p>
            <a:r>
              <a:rPr lang="en-US" dirty="0" smtClean="0"/>
              <a:t>Cannot reproduce on their own</a:t>
            </a:r>
          </a:p>
          <a:p>
            <a:r>
              <a:rPr lang="en-US" dirty="0" smtClean="0"/>
              <a:t>Not considered “living” like the others</a:t>
            </a:r>
          </a:p>
          <a:p>
            <a:endParaRPr lang="en-US" dirty="0"/>
          </a:p>
        </p:txBody>
      </p:sp>
      <p:pic>
        <p:nvPicPr>
          <p:cNvPr id="4098" name="Picture 2" descr="C:\Users\gam10096\AppData\Local\Microsoft\Windows\Temporary Internet Files\Content.IE5\820IAGV4\MC9000533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43400"/>
            <a:ext cx="1256386" cy="139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Microorganisms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prefer warm, moist, dark environments</a:t>
            </a:r>
          </a:p>
          <a:p>
            <a:r>
              <a:rPr lang="en-US" dirty="0" smtClean="0"/>
              <a:t>Also need a food source</a:t>
            </a:r>
          </a:p>
          <a:p>
            <a:r>
              <a:rPr lang="en-US" dirty="0" smtClean="0"/>
              <a:t>Human body</a:t>
            </a:r>
          </a:p>
        </p:txBody>
      </p:sp>
      <p:pic>
        <p:nvPicPr>
          <p:cNvPr id="5123" name="Picture 3" descr="C:\Users\gam10096\AppData\Local\Microsoft\Windows\Temporary Internet Files\Content.IE5\820IAGV4\MC90014135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1989734" cy="405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76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224</TotalTime>
  <Words>1183</Words>
  <Application>Microsoft Office PowerPoint</Application>
  <PresentationFormat>On-screen Show (4:3)</PresentationFormat>
  <Paragraphs>257</Paragraphs>
  <Slides>41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Arial Narrow</vt:lpstr>
      <vt:lpstr>Calibri</vt:lpstr>
      <vt:lpstr>Cambria</vt:lpstr>
      <vt:lpstr>Adjacency</vt:lpstr>
      <vt:lpstr>iRespondQuestionMaster</vt:lpstr>
      <vt:lpstr>iRespondGraphMaster</vt:lpstr>
      <vt:lpstr>Infection Control</vt:lpstr>
      <vt:lpstr>Learning Targets</vt:lpstr>
      <vt:lpstr>Answer the Following</vt:lpstr>
      <vt:lpstr>Microorganisms</vt:lpstr>
      <vt:lpstr>Pathogenic vs. Nonpathogenic</vt:lpstr>
      <vt:lpstr>How do the nonpathogenic work?</vt:lpstr>
      <vt:lpstr>What happens when they get out?</vt:lpstr>
      <vt:lpstr>Virus vs. Microorganism</vt:lpstr>
      <vt:lpstr>Growth of Microorganisms</vt:lpstr>
      <vt:lpstr> Types of Pathogens  </vt:lpstr>
      <vt:lpstr>Bacteria and Viruses</vt:lpstr>
      <vt:lpstr>Other Pathogens</vt:lpstr>
      <vt:lpstr>How do pathogens cause disease or infection?</vt:lpstr>
      <vt:lpstr>Infections</vt:lpstr>
      <vt:lpstr>PowerPoint Presentation</vt:lpstr>
      <vt:lpstr>Mode of Transmission</vt:lpstr>
      <vt:lpstr>Signs &amp; Symptoms of Infection</vt:lpstr>
      <vt:lpstr>Answer the Following</vt:lpstr>
      <vt:lpstr>Breaking the Chain of Infection</vt:lpstr>
      <vt:lpstr>Medical Asepsis</vt:lpstr>
      <vt:lpstr>Examples of Aseptic Techniques</vt:lpstr>
      <vt:lpstr>Standard Precautions</vt:lpstr>
      <vt:lpstr>CDCP Standard Precautions</vt:lpstr>
      <vt:lpstr>Employers Must Provide</vt:lpstr>
      <vt:lpstr>Body Fluids that Transmit Disease</vt:lpstr>
      <vt:lpstr>HBV and HIV Infections</vt:lpstr>
      <vt:lpstr>Surgical Asepsis</vt:lpstr>
      <vt:lpstr>Disinfection</vt:lpstr>
      <vt:lpstr>When should you wash your hands?</vt:lpstr>
      <vt:lpstr>How should you wash your hands?</vt:lpstr>
      <vt:lpstr>Answer the Following</vt:lpstr>
      <vt:lpstr>Transmission-Based Precautions</vt:lpstr>
      <vt:lpstr>Types of Transmission-Based Precautions</vt:lpstr>
      <vt:lpstr>Protective Isolation</vt:lpstr>
      <vt:lpstr>Answer the Following</vt:lpstr>
      <vt:lpstr>Bloodborne Diseases</vt:lpstr>
      <vt:lpstr>Healthcare Workers and Disease Transmission</vt:lpstr>
      <vt:lpstr>Universal Precautions</vt:lpstr>
      <vt:lpstr>Universal Precautions Equipment</vt:lpstr>
      <vt:lpstr>Legal Rights for Healthcare Workers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Infection Control</dc:title>
  <dc:creator>Angela Guggino</dc:creator>
  <cp:lastModifiedBy>Angela Guggino</cp:lastModifiedBy>
  <cp:revision>25</cp:revision>
  <dcterms:created xsi:type="dcterms:W3CDTF">2012-07-26T15:22:31Z</dcterms:created>
  <dcterms:modified xsi:type="dcterms:W3CDTF">2017-07-17T17:50:21Z</dcterms:modified>
</cp:coreProperties>
</file>