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44"/>
  </p:notes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46" d="100"/>
          <a:sy n="46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13042-A4B4-42D8-893D-06BFE7D8F3E0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5FDAC-82E3-4AEA-A213-BE0D78615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D06DE-2315-4341-AABC-E9932FC942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6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D06DE-2315-4341-AABC-E9932FC9424D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5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6E4054-5839-4106-BACB-A0640FE9EA4E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B1ACB4-584C-401B-ACEE-DAA0341920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35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12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>
                <a:solidFill>
                  <a:schemeClr val="tx2"/>
                </a:solidFill>
              </a:rPr>
              <a:t>A.) Response A</a:t>
            </a:r>
          </a:p>
        </p:txBody>
      </p:sp>
      <p:sp>
        <p:nvSpPr>
          <p:cNvPr id="13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>
                <a:solidFill>
                  <a:schemeClr val="tx2"/>
                </a:solidFill>
              </a:rPr>
              <a:t>B.) Response B</a:t>
            </a:r>
          </a:p>
        </p:txBody>
      </p:sp>
      <p:sp>
        <p:nvSpPr>
          <p:cNvPr id="14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>
                <a:solidFill>
                  <a:schemeClr val="tx2"/>
                </a:solidFill>
              </a:rPr>
              <a:t>C.) Response C</a:t>
            </a:r>
          </a:p>
        </p:txBody>
      </p:sp>
      <p:sp>
        <p:nvSpPr>
          <p:cNvPr id="15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>
                <a:solidFill>
                  <a:schemeClr val="tx2"/>
                </a:solidFill>
              </a:rPr>
              <a:t>D.) Response D</a:t>
            </a:r>
          </a:p>
        </p:txBody>
      </p:sp>
      <p:sp>
        <p:nvSpPr>
          <p:cNvPr id="16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sz="2400">
                <a:solidFill>
                  <a:schemeClr val="tx2"/>
                </a:solidFill>
              </a:rPr>
              <a:t>E.) Response E</a:t>
            </a:r>
          </a:p>
        </p:txBody>
      </p:sp>
      <p:sp>
        <p:nvSpPr>
          <p:cNvPr id="17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8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3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2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5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8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1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4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4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7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3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Angie Guggino, MS, ATC, LAT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and Ethical Responsibilities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739117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an ombudsman?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“privileged communications?”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written consent?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Health Insurance Portability and Accountability Act (HIPAA)?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information is exempt from HIPAA law?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contract?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an Implied contract and an Expressed contract?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“advance directives” designed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legal disability?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an agent?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Do Not Resuscitate (DNR) order?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According to the Patient Self-Determination Act, what information must be given to the patient?</a:t>
            </a:r>
          </a:p>
        </p:txBody>
      </p:sp>
    </p:spTree>
    <p:extLst>
      <p:ext uri="{BB962C8B-B14F-4D97-AF65-F5344CB8AC3E}">
        <p14:creationId xmlns:p14="http://schemas.microsoft.com/office/powerpoint/2010/main" val="39401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Ombudsman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Social worker, nurse, or trained volunteer who ensures that patients are properly cared for and respected</a:t>
            </a:r>
          </a:p>
        </p:txBody>
      </p:sp>
      <p:pic>
        <p:nvPicPr>
          <p:cNvPr id="5124" name="Picture 4" descr="C:\Users\gam10096\AppData\Local\Microsoft\Windows\Temporary Internet Files\Content.IE5\0EUERYJZ\MC900034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257754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80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Insurance Portability and Accountability Act (HIPAA)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Law that regulates the sharing of medical information</a:t>
            </a:r>
          </a:p>
          <a:p>
            <a:r>
              <a:rPr lang="en-US" dirty="0"/>
              <a:t>All employees of a healthcare system must follow these laws</a:t>
            </a:r>
          </a:p>
          <a:p>
            <a:r>
              <a:rPr lang="en-US" i="1" dirty="0"/>
              <a:t>Family Education Rights and Privacy Act (FERPA) is similar in the educational setting for teachers and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36818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Privileged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Covers any personal or private information given by a patient to medical personnel that is relevant to his or her care</a:t>
            </a:r>
          </a:p>
          <a:p>
            <a:r>
              <a:rPr lang="en-US" dirty="0">
                <a:highlight>
                  <a:srgbClr val="FFFF00"/>
                </a:highlight>
              </a:rPr>
              <a:t>Written consent </a:t>
            </a:r>
            <a:r>
              <a:rPr lang="en-US" dirty="0"/>
              <a:t>must be given for medical information to be released</a:t>
            </a:r>
          </a:p>
        </p:txBody>
      </p:sp>
      <p:pic>
        <p:nvPicPr>
          <p:cNvPr id="6146" name="Picture 2" descr="C:\Users\gam10096\AppData\Local\Microsoft\Windows\Temporary Internet Files\Content.IE5\RMU4XNBW\MC900018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1746504" cy="175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4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Exempt from HIPAA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Births and deaths</a:t>
            </a:r>
          </a:p>
          <a:p>
            <a:r>
              <a:rPr lang="en-US" dirty="0"/>
              <a:t>Injuries caused by violence</a:t>
            </a:r>
          </a:p>
          <a:p>
            <a:r>
              <a:rPr lang="en-US" dirty="0"/>
              <a:t>Child abuse</a:t>
            </a:r>
          </a:p>
          <a:p>
            <a:r>
              <a:rPr lang="en-US" dirty="0"/>
              <a:t>Drug abuse</a:t>
            </a:r>
          </a:p>
          <a:p>
            <a:r>
              <a:rPr lang="en-US" dirty="0"/>
              <a:t>Communicable diseases</a:t>
            </a:r>
          </a:p>
          <a:p>
            <a:r>
              <a:rPr lang="en-US" dirty="0"/>
              <a:t>Sexually transmitted diseases</a:t>
            </a:r>
          </a:p>
          <a:p>
            <a:r>
              <a:rPr lang="en-US" dirty="0"/>
              <a:t>Suspected fraud</a:t>
            </a:r>
          </a:p>
        </p:txBody>
      </p:sp>
    </p:spTree>
    <p:extLst>
      <p:ext uri="{BB962C8B-B14F-4D97-AF65-F5344CB8AC3E}">
        <p14:creationId xmlns:p14="http://schemas.microsoft.com/office/powerpoint/2010/main" val="11499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Legally binding exchange of promises or an agreement between parties that the law will enforce</a:t>
            </a:r>
          </a:p>
          <a:p>
            <a:r>
              <a:rPr lang="en-US" dirty="0"/>
              <a:t>Offer – Acceptance – Consideration = </a:t>
            </a:r>
            <a:r>
              <a:rPr lang="en-US" sz="1400" i="1" dirty="0"/>
              <a:t>communication unit </a:t>
            </a:r>
          </a:p>
          <a:p>
            <a:r>
              <a:rPr lang="en-US" dirty="0">
                <a:highlight>
                  <a:srgbClr val="FFFF00"/>
                </a:highlight>
              </a:rPr>
              <a:t>Implied Contracts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Terms of the agreement are not expressed in words; understood terms</a:t>
            </a:r>
          </a:p>
          <a:p>
            <a:r>
              <a:rPr lang="en-US" dirty="0">
                <a:highlight>
                  <a:srgbClr val="FFFF00"/>
                </a:highlight>
              </a:rPr>
              <a:t>Expressed Contracts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Spelled out terms of the agreement in written form</a:t>
            </a:r>
          </a:p>
        </p:txBody>
      </p:sp>
    </p:spTree>
    <p:extLst>
      <p:ext uri="{BB962C8B-B14F-4D97-AF65-F5344CB8AC3E}">
        <p14:creationId xmlns:p14="http://schemas.microsoft.com/office/powerpoint/2010/main" val="112222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Help ensure the patient’s right to accept or refuse medical care</a:t>
            </a:r>
          </a:p>
          <a:p>
            <a:r>
              <a:rPr lang="en-US" dirty="0"/>
              <a:t>Takes effect when the patient can no longer make personal decisions due to legal disability</a:t>
            </a:r>
          </a:p>
        </p:txBody>
      </p:sp>
      <p:pic>
        <p:nvPicPr>
          <p:cNvPr id="7170" name="Picture 2" descr="C:\Users\gam10096\AppData\Local\Microsoft\Windows\Temporary Internet Files\Content.IE5\4YERSS6M\MC9000242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48200"/>
            <a:ext cx="1900123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0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free of legal disability to enter into a contract</a:t>
            </a:r>
          </a:p>
          <a:p>
            <a:pPr lvl="1"/>
            <a:r>
              <a:rPr lang="en-US" dirty="0"/>
              <a:t>Minors</a:t>
            </a:r>
          </a:p>
          <a:p>
            <a:pPr lvl="1"/>
            <a:r>
              <a:rPr lang="en-US" dirty="0"/>
              <a:t>Mentally incompetent</a:t>
            </a:r>
          </a:p>
          <a:p>
            <a:pPr lvl="1"/>
            <a:r>
              <a:rPr lang="en-US" dirty="0"/>
              <a:t>Under influence of drugs or alcohol</a:t>
            </a:r>
          </a:p>
          <a:p>
            <a:pPr lvl="1"/>
            <a:r>
              <a:rPr lang="en-US" dirty="0"/>
              <a:t>Semi-conscious and unconscious</a:t>
            </a:r>
          </a:p>
          <a:p>
            <a:r>
              <a:rPr lang="en-US" dirty="0"/>
              <a:t>An agent can be appointed to make a decision on another’s behalf</a:t>
            </a:r>
          </a:p>
        </p:txBody>
      </p:sp>
    </p:spTree>
    <p:extLst>
      <p:ext uri="{BB962C8B-B14F-4D97-AF65-F5344CB8AC3E}">
        <p14:creationId xmlns:p14="http://schemas.microsoft.com/office/powerpoint/2010/main" val="8742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DNR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Do Not Resuscitate Order</a:t>
            </a:r>
          </a:p>
          <a:p>
            <a:r>
              <a:rPr lang="en-US" dirty="0"/>
              <a:t>CPR will not be used in the event of cardiac arrest</a:t>
            </a:r>
          </a:p>
        </p:txBody>
      </p:sp>
      <p:pic>
        <p:nvPicPr>
          <p:cNvPr id="8194" name="Picture 2" descr="C:\Users\gam10096\AppData\Local\Microsoft\Windows\Temporary Internet Files\Content.IE5\820IAGV4\MC9003359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211561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38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Self-Determination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Right to participate in and direct their own health care decisions</a:t>
            </a:r>
          </a:p>
          <a:p>
            <a:r>
              <a:rPr lang="en-US" dirty="0"/>
              <a:t>Right to accept or refuse medical or surgical treatment</a:t>
            </a:r>
          </a:p>
          <a:p>
            <a:r>
              <a:rPr lang="en-US" dirty="0"/>
              <a:t>Right to prepare an advance directive</a:t>
            </a:r>
          </a:p>
          <a:p>
            <a:r>
              <a:rPr lang="en-US" dirty="0"/>
              <a:t>Information on provider’s policies and recognizing advance directives</a:t>
            </a:r>
          </a:p>
          <a:p>
            <a:r>
              <a:rPr lang="en-US" dirty="0"/>
              <a:t>Institutions need to document and provide ongoing education to staff and community on advance directives</a:t>
            </a:r>
          </a:p>
          <a:p>
            <a:r>
              <a:rPr lang="en-US" dirty="0"/>
              <a:t>Prohibits discrimination against a patient who does not have an advanced directive.</a:t>
            </a:r>
          </a:p>
        </p:txBody>
      </p:sp>
    </p:spTree>
    <p:extLst>
      <p:ext uri="{BB962C8B-B14F-4D97-AF65-F5344CB8AC3E}">
        <p14:creationId xmlns:p14="http://schemas.microsoft.com/office/powerpoint/2010/main" val="27288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Practicing ethical and legal responsibilities personally and professionally</a:t>
            </a:r>
          </a:p>
          <a:p>
            <a:r>
              <a:rPr lang="en-US" dirty="0"/>
              <a:t>Consequences for failure to practice ethical and legal responsibilities and the impact it has on the individual the healthcare system</a:t>
            </a:r>
          </a:p>
          <a:p>
            <a:endParaRPr lang="en-US" dirty="0"/>
          </a:p>
        </p:txBody>
      </p:sp>
      <p:pic>
        <p:nvPicPr>
          <p:cNvPr id="5" name="Picture 4" descr="liverbird: LAST CALL!!! Nov. 5. este 10-11 környékén megin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119" y="3939381"/>
            <a:ext cx="237576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criminal law and civil law?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a tort?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is the professional standard of care established?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scope of practice?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malpractice?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errors can lead to medical malpractice?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informed consent?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vs. Civil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</a:t>
            </a:r>
          </a:p>
          <a:p>
            <a:pPr lvl="1"/>
            <a:r>
              <a:rPr lang="en-US" dirty="0"/>
              <a:t>Involves crimes against the state</a:t>
            </a:r>
          </a:p>
          <a:p>
            <a:r>
              <a:rPr lang="en-US" dirty="0"/>
              <a:t>Civil</a:t>
            </a:r>
          </a:p>
          <a:p>
            <a:pPr lvl="1"/>
            <a:r>
              <a:rPr lang="en-US" dirty="0"/>
              <a:t>Involves relationships between people</a:t>
            </a:r>
          </a:p>
          <a:p>
            <a:r>
              <a:rPr lang="en-US" dirty="0">
                <a:highlight>
                  <a:srgbClr val="FFFF00"/>
                </a:highlight>
              </a:rPr>
              <a:t>Torts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Wrongful acts that result in physical injury or damage to a person’s reputation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Standard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on the basis of the standard that would be used by a reasonable, prudent (cautious) professional in that line of work</a:t>
            </a:r>
          </a:p>
        </p:txBody>
      </p:sp>
      <p:pic>
        <p:nvPicPr>
          <p:cNvPr id="9218" name="Picture 2" descr="C:\Users\gam10096\AppData\Local\Microsoft\Windows\Temporary Internet Files\Content.IE5\0EUERYJZ\MC9003269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913486" cy="91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16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Legal set of directives developed by a state board that governs practice for a health care professional</a:t>
            </a:r>
          </a:p>
          <a:p>
            <a:r>
              <a:rPr lang="en-US" dirty="0"/>
              <a:t>Example: the Georgia Board of Athletic Trainers establishes what Athletic Trainers are allowed to do in the state of Georgia</a:t>
            </a:r>
          </a:p>
          <a:p>
            <a:endParaRPr lang="en-US" dirty="0"/>
          </a:p>
        </p:txBody>
      </p:sp>
      <p:pic>
        <p:nvPicPr>
          <p:cNvPr id="10242" name="Picture 2" descr="C:\Users\gam10096\AppData\Local\Microsoft\Windows\Temporary Internet Files\Content.IE5\RMU4XNBW\MC9000478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90999"/>
            <a:ext cx="1913839" cy="179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First responsibility is to act within the scope of practice</a:t>
            </a:r>
          </a:p>
          <a:p>
            <a:r>
              <a:rPr lang="en-US" dirty="0">
                <a:highlight>
                  <a:srgbClr val="FFFF00"/>
                </a:highlight>
              </a:rPr>
              <a:t>Second responsibility is to be ready for emergencies</a:t>
            </a:r>
          </a:p>
          <a:p>
            <a:r>
              <a:rPr lang="en-US" dirty="0"/>
              <a:t>Everyone in healthcare should do all that is possible to prevent injuries</a:t>
            </a:r>
          </a:p>
        </p:txBody>
      </p:sp>
      <p:pic>
        <p:nvPicPr>
          <p:cNvPr id="11266" name="Picture 2" descr="C:\Users\gam10096\AppData\Local\Microsoft\Windows\Temporary Internet Files\Content.IE5\820IAGV4\MC9003609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1333195" cy="180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8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“bad practice”</a:t>
            </a:r>
          </a:p>
          <a:p>
            <a:r>
              <a:rPr lang="en-US" dirty="0"/>
              <a:t>Tort</a:t>
            </a:r>
          </a:p>
          <a:p>
            <a:r>
              <a:rPr lang="en-US" dirty="0">
                <a:highlight>
                  <a:srgbClr val="FFFF00"/>
                </a:highlight>
              </a:rPr>
              <a:t>When a medical professional fails to render proper services </a:t>
            </a:r>
            <a:r>
              <a:rPr lang="en-US" dirty="0"/>
              <a:t>through ignorance, negligence, or through criminal intent</a:t>
            </a:r>
          </a:p>
        </p:txBody>
      </p:sp>
      <p:pic>
        <p:nvPicPr>
          <p:cNvPr id="12290" name="Picture 2" descr="C:\Users\gam10096\AppData\Local\Microsoft\Windows\Temporary Internet Files\Content.IE5\820IAGV4\MP9003416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08092"/>
            <a:ext cx="1618488" cy="226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0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Malpractice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Medical errors</a:t>
            </a:r>
          </a:p>
          <a:p>
            <a:r>
              <a:rPr lang="en-US" dirty="0"/>
              <a:t>Inaccurate diagnosis</a:t>
            </a:r>
          </a:p>
          <a:p>
            <a:r>
              <a:rPr lang="en-US" dirty="0">
                <a:highlight>
                  <a:srgbClr val="FFFF00"/>
                </a:highlight>
              </a:rPr>
              <a:t>Failure to diagnose a condition</a:t>
            </a:r>
          </a:p>
          <a:p>
            <a:r>
              <a:rPr lang="en-US" dirty="0"/>
              <a:t>Lack of informed consent</a:t>
            </a:r>
          </a:p>
          <a:p>
            <a:r>
              <a:rPr lang="en-US" dirty="0">
                <a:highlight>
                  <a:srgbClr val="FFFF00"/>
                </a:highlight>
              </a:rPr>
              <a:t>Mistakes during surgery</a:t>
            </a:r>
          </a:p>
          <a:p>
            <a:r>
              <a:rPr lang="en-US" dirty="0"/>
              <a:t>Medical instruments left inside patients during surgery</a:t>
            </a:r>
          </a:p>
        </p:txBody>
      </p:sp>
    </p:spTree>
    <p:extLst>
      <p:ext uri="{BB962C8B-B14F-4D97-AF65-F5344CB8AC3E}">
        <p14:creationId xmlns:p14="http://schemas.microsoft.com/office/powerpoint/2010/main" val="197136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Define the following legal terms: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Assault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Battery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Felony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Harassment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Libel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Slander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False imprisonment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Invasion of privacy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Negligence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Reasonable care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Sexual harassment</a:t>
            </a:r>
          </a:p>
        </p:txBody>
      </p:sp>
    </p:spTree>
    <p:extLst>
      <p:ext uri="{BB962C8B-B14F-4D97-AF65-F5344CB8AC3E}">
        <p14:creationId xmlns:p14="http://schemas.microsoft.com/office/powerpoint/2010/main" val="68058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Criminal Legal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Assault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Threat or attempt to injure another person</a:t>
            </a:r>
          </a:p>
          <a:p>
            <a:r>
              <a:rPr lang="en-US" dirty="0">
                <a:highlight>
                  <a:srgbClr val="FFFF00"/>
                </a:highlight>
              </a:rPr>
              <a:t>Battery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Unlawful touching of another person</a:t>
            </a:r>
          </a:p>
          <a:p>
            <a:r>
              <a:rPr lang="en-US" dirty="0">
                <a:highlight>
                  <a:srgbClr val="FFFF00"/>
                </a:highlight>
              </a:rPr>
              <a:t>Felony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Serious criminal offense</a:t>
            </a:r>
          </a:p>
          <a:p>
            <a:r>
              <a:rPr lang="en-US" dirty="0">
                <a:highlight>
                  <a:srgbClr val="FFFF00"/>
                </a:highlight>
              </a:rPr>
              <a:t>Harassment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Any verbal or physical abuse of a person because of race, religion, age, gender, or disability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0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Legal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Libel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Written defamation that causes injury to a person’s reputation</a:t>
            </a:r>
          </a:p>
          <a:p>
            <a:r>
              <a:rPr lang="en-US" dirty="0">
                <a:highlight>
                  <a:srgbClr val="FFFF00"/>
                </a:highlight>
              </a:rPr>
              <a:t>Slander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Spoken defamation </a:t>
            </a:r>
            <a:r>
              <a:rPr lang="en-US" dirty="0"/>
              <a:t>that causes injury to a person’s reputation</a:t>
            </a:r>
          </a:p>
          <a:p>
            <a:r>
              <a:rPr lang="en-US" dirty="0">
                <a:highlight>
                  <a:srgbClr val="FFFF00"/>
                </a:highlight>
              </a:rPr>
              <a:t>False imprisonment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Person is held or retained against their will</a:t>
            </a:r>
          </a:p>
          <a:p>
            <a:r>
              <a:rPr lang="en-US" dirty="0">
                <a:highlight>
                  <a:srgbClr val="FFFF00"/>
                </a:highlight>
              </a:rPr>
              <a:t>Invasion of privacy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Unlawful public knowledge of any private or personal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411673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a living will?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durable power of attorney?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continuity of care?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Summarize the components to the Patient’s bill of Rights.</a:t>
            </a:r>
          </a:p>
        </p:txBody>
      </p:sp>
    </p:spTree>
    <p:extLst>
      <p:ext uri="{BB962C8B-B14F-4D97-AF65-F5344CB8AC3E}">
        <p14:creationId xmlns:p14="http://schemas.microsoft.com/office/powerpoint/2010/main" val="401931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Legal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Negligence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Failure to perform in a reasonable or prudent manor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Gross negligence = failure to do anything</a:t>
            </a:r>
          </a:p>
          <a:p>
            <a:r>
              <a:rPr lang="en-US" dirty="0">
                <a:highlight>
                  <a:srgbClr val="FFFF00"/>
                </a:highlight>
              </a:rPr>
              <a:t>Reasonable care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Performing according to the standard or care</a:t>
            </a:r>
          </a:p>
          <a:p>
            <a:r>
              <a:rPr lang="en-US" dirty="0">
                <a:highlight>
                  <a:srgbClr val="FFFF00"/>
                </a:highlight>
              </a:rPr>
              <a:t>Sexual harassment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Unwelcome sexual advances, </a:t>
            </a:r>
            <a:r>
              <a:rPr lang="en-US" dirty="0"/>
              <a:t>requests for sexual favors, and other verbal or physical contact of a sexual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Any care that results in physical harm, pain, or mental anguish</a:t>
            </a:r>
            <a:r>
              <a:rPr lang="en-US" dirty="0"/>
              <a:t>.</a:t>
            </a:r>
          </a:p>
          <a:p>
            <a:pPr marL="925830" lvl="1" indent="-514350"/>
            <a:r>
              <a:rPr lang="en-US" dirty="0"/>
              <a:t>Physical Abuse</a:t>
            </a:r>
          </a:p>
          <a:p>
            <a:pPr marL="925830" lvl="1" indent="-514350"/>
            <a:r>
              <a:rPr lang="en-US" dirty="0"/>
              <a:t>Verbal Abuse</a:t>
            </a:r>
          </a:p>
          <a:p>
            <a:pPr marL="925830" lvl="1" indent="-514350"/>
            <a:r>
              <a:rPr lang="en-US" dirty="0"/>
              <a:t>Sexual Abuse</a:t>
            </a:r>
          </a:p>
          <a:p>
            <a:pPr marL="925830" lvl="1" indent="-514350"/>
            <a:r>
              <a:rPr lang="en-US" dirty="0"/>
              <a:t>Psychological Abuse</a:t>
            </a:r>
          </a:p>
        </p:txBody>
      </p:sp>
    </p:spTree>
    <p:extLst>
      <p:ext uri="{BB962C8B-B14F-4D97-AF65-F5344CB8AC3E}">
        <p14:creationId xmlns:p14="http://schemas.microsoft.com/office/powerpoint/2010/main" val="37623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of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Unexplained bruises, fractures, burns, or injuries</a:t>
            </a:r>
          </a:p>
          <a:p>
            <a:r>
              <a:rPr lang="en-US" dirty="0"/>
              <a:t>Signs of neglect such a poor personal hygiene</a:t>
            </a:r>
          </a:p>
          <a:p>
            <a:r>
              <a:rPr lang="en-US" dirty="0"/>
              <a:t>Irrational fears of change in personality</a:t>
            </a:r>
          </a:p>
          <a:p>
            <a:r>
              <a:rPr lang="en-US" dirty="0">
                <a:highlight>
                  <a:srgbClr val="FFFF00"/>
                </a:highlight>
              </a:rPr>
              <a:t>Aggressive or withdrawn behavior</a:t>
            </a:r>
          </a:p>
          <a:p>
            <a:r>
              <a:rPr lang="en-US" dirty="0"/>
              <a:t>Patient statements that indicate abuse or neglect</a:t>
            </a:r>
          </a:p>
        </p:txBody>
      </p:sp>
    </p:spTree>
    <p:extLst>
      <p:ext uri="{BB962C8B-B14F-4D97-AF65-F5344CB8AC3E}">
        <p14:creationId xmlns:p14="http://schemas.microsoft.com/office/powerpoint/2010/main" val="226668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ethics?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each of the following values:</a:t>
            </a:r>
          </a:p>
          <a:p>
            <a:pPr lvl="1"/>
            <a:r>
              <a:rPr lang="en-US" dirty="0"/>
              <a:t>Dignity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Excellence</a:t>
            </a:r>
          </a:p>
          <a:p>
            <a:pPr lvl="1"/>
            <a:r>
              <a:rPr lang="en-US" dirty="0"/>
              <a:t>Fairness/Justice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Set of principles relating to what is morally right or wrong</a:t>
            </a:r>
          </a:p>
          <a:p>
            <a:r>
              <a:rPr lang="en-US" dirty="0"/>
              <a:t>Each profession will usually have a code of ethics</a:t>
            </a:r>
          </a:p>
          <a:p>
            <a:endParaRPr lang="en-US" dirty="0"/>
          </a:p>
        </p:txBody>
      </p:sp>
      <p:pic>
        <p:nvPicPr>
          <p:cNvPr id="6146" name="Picture 2" descr="C:\Users\Angie\AppData\Local\Microsoft\Windows\Temporary Internet Files\Content.IE5\E8S5QUFT\MC9000596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962400"/>
            <a:ext cx="1862633" cy="1890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185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Dignity</a:t>
            </a:r>
          </a:p>
          <a:p>
            <a:pPr lvl="1"/>
            <a:r>
              <a:rPr lang="en-US" dirty="0"/>
              <a:t>Honesty, respectful, being positive, appearance</a:t>
            </a:r>
          </a:p>
          <a:p>
            <a:r>
              <a:rPr lang="en-US" dirty="0">
                <a:highlight>
                  <a:srgbClr val="FFFF00"/>
                </a:highlight>
              </a:rPr>
              <a:t>Service</a:t>
            </a:r>
          </a:p>
          <a:p>
            <a:pPr lvl="1"/>
            <a:r>
              <a:rPr lang="en-US" dirty="0"/>
              <a:t>Good attitude, being a good citizen and caring</a:t>
            </a:r>
          </a:p>
          <a:p>
            <a:r>
              <a:rPr lang="en-US" dirty="0">
                <a:highlight>
                  <a:srgbClr val="FFFF00"/>
                </a:highlight>
              </a:rPr>
              <a:t>Excellence</a:t>
            </a:r>
          </a:p>
          <a:p>
            <a:pPr lvl="1"/>
            <a:r>
              <a:rPr lang="en-US" dirty="0"/>
              <a:t>Taking responsibility and accountability, following the rules</a:t>
            </a:r>
          </a:p>
          <a:p>
            <a:r>
              <a:rPr lang="en-US" dirty="0">
                <a:highlight>
                  <a:srgbClr val="FFFF00"/>
                </a:highlight>
              </a:rPr>
              <a:t>Fairness/Justice</a:t>
            </a:r>
          </a:p>
          <a:p>
            <a:pPr lvl="1"/>
            <a:r>
              <a:rPr lang="en-US" dirty="0"/>
              <a:t>Mutual respect, loyal, honest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5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a reportable incident?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three resources that can help you report illegal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it mean to harass someone?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Reportable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event that can adversely affect the health, safety, or welfare of students, clients, or co-workers</a:t>
            </a:r>
          </a:p>
        </p:txBody>
      </p:sp>
      <p:pic>
        <p:nvPicPr>
          <p:cNvPr id="13314" name="Picture 2" descr="C:\Users\gam10096\AppData\Local\Microsoft\Windows\Temporary Internet Files\Content.IE5\RMU4XNBW\MC9000345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634" y="2971800"/>
            <a:ext cx="222415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Reporting Illegal and Unethical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employer’s policy</a:t>
            </a:r>
          </a:p>
          <a:p>
            <a:r>
              <a:rPr lang="en-US" dirty="0"/>
              <a:t>Manager or direct supervisor should help</a:t>
            </a:r>
          </a:p>
          <a:p>
            <a:r>
              <a:rPr lang="en-US" dirty="0"/>
              <a:t>Human resources department</a:t>
            </a:r>
          </a:p>
          <a:p>
            <a:r>
              <a:rPr lang="en-US" dirty="0"/>
              <a:t>In some cases, failure to report can result in disciplinary action</a:t>
            </a:r>
          </a:p>
        </p:txBody>
      </p:sp>
    </p:spTree>
    <p:extLst>
      <p:ext uri="{BB962C8B-B14F-4D97-AF65-F5344CB8AC3E}">
        <p14:creationId xmlns:p14="http://schemas.microsoft.com/office/powerpoint/2010/main" val="210958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Harassment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Behavior that is offensively annoying or manipulative</a:t>
            </a:r>
          </a:p>
        </p:txBody>
      </p:sp>
      <p:pic>
        <p:nvPicPr>
          <p:cNvPr id="14338" name="Picture 2" descr="C:\Users\gam10096\AppData\Local\Microsoft\Windows\Temporary Internet Files\Content.IE5\4YERSS6M\MC9004174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56" y="2971800"/>
            <a:ext cx="1389888" cy="176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9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Patient’s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in 1973 and revised in 1992</a:t>
            </a:r>
          </a:p>
          <a:p>
            <a:r>
              <a:rPr lang="en-US" dirty="0"/>
              <a:t>Contributes to more effective patient care</a:t>
            </a:r>
          </a:p>
          <a:p>
            <a:endParaRPr lang="en-US" dirty="0"/>
          </a:p>
        </p:txBody>
      </p:sp>
      <p:pic>
        <p:nvPicPr>
          <p:cNvPr id="1027" name="Picture 3" descr="C:\Users\gam10096\AppData\Local\Microsoft\Windows\Temporary Internet Files\Content.IE5\4YERSS6M\MC9001986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92" y="3810000"/>
            <a:ext cx="1519473" cy="149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pic>
        <p:nvPicPr>
          <p:cNvPr id="15363" name="Picture 3" descr="C:\Users\gam10096\AppData\Local\Microsoft\Windows\Temporary Internet Files\Content.IE5\820IAGV4\MC90044551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1543812" cy="23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2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Patient’s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Right to considerate and respectful care</a:t>
            </a:r>
          </a:p>
          <a:p>
            <a:r>
              <a:rPr lang="en-US" dirty="0"/>
              <a:t>Right to obtain relevant, current, and understandable information concerning diagnosis, treatment, and prognosis</a:t>
            </a:r>
          </a:p>
          <a:p>
            <a:r>
              <a:rPr lang="en-US" dirty="0"/>
              <a:t>Right to refuse treatment</a:t>
            </a:r>
          </a:p>
          <a:p>
            <a:r>
              <a:rPr lang="en-US" dirty="0"/>
              <a:t>Right to advance directives</a:t>
            </a:r>
          </a:p>
          <a:p>
            <a:r>
              <a:rPr lang="en-US" dirty="0"/>
              <a:t>Right to every consideration of privacy</a:t>
            </a:r>
          </a:p>
          <a:p>
            <a:r>
              <a:rPr lang="en-US" dirty="0"/>
              <a:t>Right to review medical records</a:t>
            </a:r>
          </a:p>
          <a:p>
            <a:r>
              <a:rPr lang="en-US" dirty="0"/>
              <a:t>Right to reasonable response to requests</a:t>
            </a:r>
          </a:p>
          <a:p>
            <a:r>
              <a:rPr lang="en-US" dirty="0"/>
              <a:t>Right to know of business relationships that may influence care</a:t>
            </a:r>
          </a:p>
          <a:p>
            <a:r>
              <a:rPr lang="en-US" dirty="0"/>
              <a:t>Right to consent or decline participation in research study</a:t>
            </a:r>
          </a:p>
          <a:p>
            <a:r>
              <a:rPr lang="en-US" dirty="0"/>
              <a:t>Right to expect reasonable continuity of care</a:t>
            </a:r>
          </a:p>
          <a:p>
            <a:r>
              <a:rPr lang="en-US" dirty="0"/>
              <a:t>Right to be informed on hospital policies and practices</a:t>
            </a:r>
          </a:p>
        </p:txBody>
      </p:sp>
    </p:spTree>
    <p:extLst>
      <p:ext uri="{BB962C8B-B14F-4D97-AF65-F5344CB8AC3E}">
        <p14:creationId xmlns:p14="http://schemas.microsoft.com/office/powerpoint/2010/main" val="426972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Durable Power of Attorney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Advance directive in which legal documents provide the authorization for an individual to act on someone else’s behalf (agent) in the event they cannot themselves</a:t>
            </a:r>
          </a:p>
        </p:txBody>
      </p:sp>
      <p:pic>
        <p:nvPicPr>
          <p:cNvPr id="2051" name="Picture 3" descr="C:\Users\gam10096\AppData\Local\Microsoft\Windows\Temporary Internet Files\Content.IE5\0EUERYJZ\MC9000343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2477135" cy="19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2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Request to not be kept alive by medical life-support systems in the event of a terminal illness</a:t>
            </a:r>
          </a:p>
        </p:txBody>
      </p:sp>
      <p:pic>
        <p:nvPicPr>
          <p:cNvPr id="3074" name="Picture 2" descr="C:\Users\gam10096\AppData\Local\Microsoft\Windows\Temporary Internet Files\Content.IE5\RMU4XNBW\MC9000344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233174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00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Assurance that an updated, relevant “snapshot” of the patient’s health information is available to any and all clinicians when needed. </a:t>
            </a:r>
          </a:p>
        </p:txBody>
      </p:sp>
      <p:pic>
        <p:nvPicPr>
          <p:cNvPr id="4098" name="Picture 2" descr="C:\Users\gam10096\AppData\Local\Microsoft\Windows\Temporary Internet Files\Content.IE5\RMU4XNBW\MC900280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568" y="4114800"/>
            <a:ext cx="234153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5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Resident’s Bill of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Free choice of physician and care</a:t>
            </a:r>
          </a:p>
          <a:p>
            <a:r>
              <a:rPr lang="en-US" dirty="0"/>
              <a:t>Freedom from abuse and restraints</a:t>
            </a:r>
          </a:p>
          <a:p>
            <a:r>
              <a:rPr lang="en-US" dirty="0"/>
              <a:t>Privacy and confidentiality</a:t>
            </a:r>
          </a:p>
          <a:p>
            <a:r>
              <a:rPr lang="en-US" dirty="0"/>
              <a:t>Ability to voice grievances</a:t>
            </a:r>
          </a:p>
          <a:p>
            <a:r>
              <a:rPr lang="en-US" dirty="0"/>
              <a:t>Organization and participation in social and religious activities</a:t>
            </a:r>
          </a:p>
          <a:p>
            <a:r>
              <a:rPr lang="en-US" dirty="0"/>
              <a:t>Manage their own personal funds</a:t>
            </a:r>
          </a:p>
          <a:p>
            <a:r>
              <a:rPr lang="en-US" dirty="0"/>
              <a:t>Unlimited access to immediate family and can share room with spouse</a:t>
            </a:r>
          </a:p>
          <a:p>
            <a:r>
              <a:rPr lang="en-US" dirty="0"/>
              <a:t>Access to information about medical records</a:t>
            </a:r>
          </a:p>
          <a:p>
            <a:r>
              <a:rPr lang="en-US" dirty="0"/>
              <a:t>Ability to stay in the facility unless certain medical or financial reasons exist</a:t>
            </a:r>
          </a:p>
        </p:txBody>
      </p:sp>
    </p:spTree>
    <p:extLst>
      <p:ext uri="{BB962C8B-B14F-4D97-AF65-F5344CB8AC3E}">
        <p14:creationId xmlns:p14="http://schemas.microsoft.com/office/powerpoint/2010/main" val="277187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2379</TotalTime>
  <Words>1362</Words>
  <Application>Microsoft Office PowerPoint</Application>
  <PresentationFormat>On-screen Show (4:3)</PresentationFormat>
  <Paragraphs>218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Book Antiqua</vt:lpstr>
      <vt:lpstr>Calibri</vt:lpstr>
      <vt:lpstr>Century Gothic</vt:lpstr>
      <vt:lpstr>Apothecary</vt:lpstr>
      <vt:lpstr>iRespondQuestionMaster</vt:lpstr>
      <vt:lpstr>iRespondGraphMaster</vt:lpstr>
      <vt:lpstr>Legal and Ethical Responsibilities</vt:lpstr>
      <vt:lpstr>Learning Target</vt:lpstr>
      <vt:lpstr>Answer the Following</vt:lpstr>
      <vt:lpstr>Patient’s Bill of Rights</vt:lpstr>
      <vt:lpstr>Patient’s Bill of Rights</vt:lpstr>
      <vt:lpstr>Durable Power of Attorney</vt:lpstr>
      <vt:lpstr>Living Will</vt:lpstr>
      <vt:lpstr>Continuity of Care</vt:lpstr>
      <vt:lpstr>Resident’s Bill of Rights</vt:lpstr>
      <vt:lpstr>Answer the Following</vt:lpstr>
      <vt:lpstr>Ombudsman</vt:lpstr>
      <vt:lpstr>Health Insurance Portability and Accountability Act (HIPAA)</vt:lpstr>
      <vt:lpstr>Privileged Communications</vt:lpstr>
      <vt:lpstr>Exempt from HIPAA</vt:lpstr>
      <vt:lpstr>Contracts</vt:lpstr>
      <vt:lpstr>Advance Directives</vt:lpstr>
      <vt:lpstr>Legal Disability</vt:lpstr>
      <vt:lpstr>DNR orders</vt:lpstr>
      <vt:lpstr>Patient Self-Determination Act</vt:lpstr>
      <vt:lpstr>Answer the Following</vt:lpstr>
      <vt:lpstr>Criminal vs. Civil Law</vt:lpstr>
      <vt:lpstr>Professional Standard of Care</vt:lpstr>
      <vt:lpstr>Scope of Practice</vt:lpstr>
      <vt:lpstr>Emergency Care</vt:lpstr>
      <vt:lpstr>Malpractice</vt:lpstr>
      <vt:lpstr>Common Malpractice Issues</vt:lpstr>
      <vt:lpstr>Define the following legal terms:</vt:lpstr>
      <vt:lpstr>Criminal Legal Terms</vt:lpstr>
      <vt:lpstr>Civil Legal Terms</vt:lpstr>
      <vt:lpstr>Civil Legal Terms</vt:lpstr>
      <vt:lpstr>Abuse</vt:lpstr>
      <vt:lpstr>Signs of Abuse</vt:lpstr>
      <vt:lpstr>Answer the Following</vt:lpstr>
      <vt:lpstr>Ethics</vt:lpstr>
      <vt:lpstr>Values</vt:lpstr>
      <vt:lpstr>Answer the Following</vt:lpstr>
      <vt:lpstr>Reportable Incidents</vt:lpstr>
      <vt:lpstr>Reporting Illegal and Unethical Behavior</vt:lpstr>
      <vt:lpstr>Harassment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and Ethical Responsibilities</dc:title>
  <dc:creator>Angela Guggino</dc:creator>
  <cp:lastModifiedBy>Derek Sobczak</cp:lastModifiedBy>
  <cp:revision>35</cp:revision>
  <cp:lastPrinted>2020-03-05T15:05:12Z</cp:lastPrinted>
  <dcterms:created xsi:type="dcterms:W3CDTF">2012-07-30T16:36:47Z</dcterms:created>
  <dcterms:modified xsi:type="dcterms:W3CDTF">2020-03-05T18:39:40Z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