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441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3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0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341226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537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077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78034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A28313-8DA1-468E-8DF4-464F5A69919E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BC1ECE-FE44-4B91-8B0B-0904DD74F9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975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Allatoona High School </a:t>
            </a:r>
          </a:p>
        </p:txBody>
      </p:sp>
    </p:spTree>
    <p:extLst>
      <p:ext uri="{BB962C8B-B14F-4D97-AF65-F5344CB8AC3E}">
        <p14:creationId xmlns:p14="http://schemas.microsoft.com/office/powerpoint/2010/main" val="327731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09675"/>
            <a:ext cx="10178322" cy="555307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Supinate:</a:t>
            </a:r>
            <a:r>
              <a:rPr lang="en-US" dirty="0"/>
              <a:t> movement (as with the hand or foot) of palmar or plantar side to face anterior or toward midline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Posterior: </a:t>
            </a:r>
            <a:r>
              <a:rPr lang="en-US" dirty="0"/>
              <a:t>toward the back or rear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Plyometric: </a:t>
            </a:r>
            <a:r>
              <a:rPr lang="en-US" dirty="0"/>
              <a:t>(exercise) used in workouts to maximize the stretch-contract reflex of the muscles, increasing speed and agility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Paraplegia: </a:t>
            </a:r>
            <a:r>
              <a:rPr lang="en-US" dirty="0"/>
              <a:t>paralysis of lower portion of the body and both legs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Liability: </a:t>
            </a:r>
            <a:r>
              <a:rPr lang="en-US" dirty="0"/>
              <a:t>the legal responsibility to perform an act in a reasonable and prudent manner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Hemothorax</a:t>
            </a:r>
            <a:r>
              <a:rPr lang="en-US" b="1" dirty="0"/>
              <a:t>: </a:t>
            </a:r>
            <a:r>
              <a:rPr lang="en-US" dirty="0"/>
              <a:t>bloody fluid in the pleural cavity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Dressing: </a:t>
            </a:r>
            <a:r>
              <a:rPr lang="en-US" dirty="0"/>
              <a:t>a material, such as gauze, applied to a wound (held in place with a bandage)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Bursitis: </a:t>
            </a:r>
            <a:r>
              <a:rPr lang="en-US" dirty="0"/>
              <a:t>inflammation of a bursa, can be acute or chronic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Biomechanics: </a:t>
            </a:r>
            <a:r>
              <a:rPr lang="en-US" dirty="0"/>
              <a:t>branch of study that applies the laws of mechanics and motion to living organism and biological tissues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Ambulation: </a:t>
            </a:r>
            <a:r>
              <a:rPr lang="en-US" dirty="0"/>
              <a:t>move or walk from place to place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Anterior: </a:t>
            </a:r>
            <a:r>
              <a:rPr lang="en-US" dirty="0"/>
              <a:t>before or in front of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Avascular Necrosis: </a:t>
            </a:r>
            <a:r>
              <a:rPr lang="en-US" dirty="0"/>
              <a:t>death of a tissue or bone due to lack of blood supply </a:t>
            </a:r>
          </a:p>
        </p:txBody>
      </p:sp>
    </p:spTree>
    <p:extLst>
      <p:ext uri="{BB962C8B-B14F-4D97-AF65-F5344CB8AC3E}">
        <p14:creationId xmlns:p14="http://schemas.microsoft.com/office/powerpoint/2010/main" val="31664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2525"/>
            <a:ext cx="10178322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Abrasion</a:t>
            </a:r>
            <a:r>
              <a:rPr lang="en-US" dirty="0"/>
              <a:t>: a type of open wound from scraping or rubbing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Arthroscopic</a:t>
            </a:r>
            <a:r>
              <a:rPr lang="en-US" dirty="0"/>
              <a:t>: describes viewing the interior of a joint utilizing a small camera lens and a non-invasive surgical technique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Bilateral</a:t>
            </a:r>
            <a:r>
              <a:rPr lang="en-US" dirty="0"/>
              <a:t>: pertaining to both sides of a body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Conduction</a:t>
            </a:r>
            <a:r>
              <a:rPr lang="en-US" dirty="0"/>
              <a:t>: transfer of temperature thermal energy by direct contact with a medium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Isotonic</a:t>
            </a:r>
            <a:r>
              <a:rPr lang="en-US" dirty="0"/>
              <a:t>: describes contraction that shortens and lengthens the muscle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Concentric contraction</a:t>
            </a:r>
            <a:r>
              <a:rPr lang="en-US" dirty="0"/>
              <a:t>: contraction of a muscle by shortening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Eccentric contraction</a:t>
            </a:r>
            <a:r>
              <a:rPr lang="en-US" dirty="0"/>
              <a:t>: muscle contraction by lengthening of the muscle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Hematoma</a:t>
            </a:r>
            <a:r>
              <a:rPr lang="en-US" dirty="0"/>
              <a:t>: blood tumor or mass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Crepitation</a:t>
            </a:r>
            <a:r>
              <a:rPr lang="en-US" dirty="0"/>
              <a:t>: a crackling sound heard during movement of body part or joint; related to inflammation or fractured bone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Heat stroke</a:t>
            </a:r>
            <a:r>
              <a:rPr lang="en-US" dirty="0"/>
              <a:t>: a disturbance of the temperature-regulating mechanisms of the body caused by overexposure to excessive heat, resulting in fever, hot and dry skin, and rapid pulse, sometimes progressing to delirium and coma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Intravenous</a:t>
            </a:r>
            <a:r>
              <a:rPr lang="en-US" dirty="0"/>
              <a:t>: describes a method of administering substances via a vein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Plantarflexion</a:t>
            </a:r>
            <a:r>
              <a:rPr lang="en-US" dirty="0"/>
              <a:t>: movement in which the forepart of the foot is depressed relative to the ankle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09675"/>
            <a:ext cx="10178322" cy="5495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Spica: </a:t>
            </a:r>
            <a:r>
              <a:rPr lang="en-US" dirty="0"/>
              <a:t>a figure-8 formed bracing technique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Tenosynovitis</a:t>
            </a:r>
            <a:r>
              <a:rPr lang="en-US" dirty="0"/>
              <a:t>: inflammation of the synovial sheath around a tendon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Sciatica</a:t>
            </a:r>
            <a:r>
              <a:rPr lang="en-US" dirty="0"/>
              <a:t>: inflammatory condition of the sciatic nerve; commonly associated with peripheral nerve root compression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Primary assessment</a:t>
            </a:r>
            <a:r>
              <a:rPr lang="en-US" dirty="0"/>
              <a:t>: Initial first aid 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Parathesia</a:t>
            </a:r>
            <a:r>
              <a:rPr lang="en-US" dirty="0"/>
              <a:t>: abnormal sensation such as numbness, prickling, tingling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Orthosis</a:t>
            </a:r>
            <a:r>
              <a:rPr lang="en-US" dirty="0"/>
              <a:t>: an appliance or apparatus used to support, align, prevent, or correct deformities, or to improve function of a movable body 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Hypothermia</a:t>
            </a:r>
            <a:r>
              <a:rPr lang="en-US" dirty="0"/>
              <a:t>: abnormally low body temperature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Diastolic blood pressure</a:t>
            </a:r>
            <a:r>
              <a:rPr lang="en-US" dirty="0"/>
              <a:t>: the residual pressure when the heart is relaxed (in between beats)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Avulsion</a:t>
            </a:r>
            <a:r>
              <a:rPr lang="en-US" dirty="0"/>
              <a:t>: tearing away, usually muscle from bone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Apophysis</a:t>
            </a:r>
            <a:r>
              <a:rPr lang="en-US" dirty="0"/>
              <a:t>: attachment site of muscle to bone, usually a slightly raised outgrowth of bone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Debride</a:t>
            </a:r>
            <a:r>
              <a:rPr lang="en-US" dirty="0"/>
              <a:t>: remove dirt and dead tissue from a wound; smooth or clean damaged tissue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Circumduct</a:t>
            </a:r>
            <a:r>
              <a:rPr lang="en-US" dirty="0"/>
              <a:t>: act of moving a limb such as the arm or hip in a circular motion </a:t>
            </a:r>
          </a:p>
        </p:txBody>
      </p:sp>
    </p:spTree>
    <p:extLst>
      <p:ext uri="{BB962C8B-B14F-4D97-AF65-F5344CB8AC3E}">
        <p14:creationId xmlns:p14="http://schemas.microsoft.com/office/powerpoint/2010/main" val="290671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19200"/>
            <a:ext cx="10178322" cy="55244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Amnesia</a:t>
            </a:r>
            <a:r>
              <a:rPr lang="en-US" dirty="0"/>
              <a:t>: loss of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Chondromalacia</a:t>
            </a:r>
            <a:r>
              <a:rPr lang="en-US" dirty="0"/>
              <a:t>: a degeneration of a joint’s articular surface, leading to softening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Convection</a:t>
            </a:r>
            <a:r>
              <a:rPr lang="en-US" dirty="0"/>
              <a:t>: transfer of thermal energy indirectly through another medium such as air or liquid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Conversion</a:t>
            </a:r>
            <a:r>
              <a:rPr lang="en-US" dirty="0"/>
              <a:t>: transfer of thermal energy by other forms of energy such as electricity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Hypertrophy</a:t>
            </a:r>
            <a:r>
              <a:rPr lang="en-US" dirty="0"/>
              <a:t>: enlargement of a tissue caused by increased cell size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Pronate</a:t>
            </a:r>
            <a:r>
              <a:rPr lang="en-US" dirty="0"/>
              <a:t>: movement (as with hands or feet) of palmar or plantar side to face posterior or away from midline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Proprioceptive Neuromuscular Facilitation</a:t>
            </a:r>
            <a:r>
              <a:rPr lang="en-US" dirty="0"/>
              <a:t>: stretching techniques that involve alternating contraction and passive stretches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Supine</a:t>
            </a:r>
            <a:r>
              <a:rPr lang="en-US" dirty="0"/>
              <a:t>: refers to a position with anterior side facing up; laying on one’s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Referred pain</a:t>
            </a:r>
            <a:r>
              <a:rPr lang="en-US" dirty="0"/>
              <a:t>: pain that is felt at a point of the body other than the source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Nystagmus</a:t>
            </a:r>
            <a:r>
              <a:rPr lang="en-US" dirty="0"/>
              <a:t>: a constant involuntary movement of the eyeball up and down or back and forth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Muscular endurance</a:t>
            </a:r>
            <a:r>
              <a:rPr lang="en-US" dirty="0"/>
              <a:t>: ability to perform repetitive muscular contractions against some resistance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Muscular strength</a:t>
            </a:r>
            <a:r>
              <a:rPr lang="en-US" dirty="0"/>
              <a:t>: maximum force that can be produced by a muscle during a single contraction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52525"/>
            <a:ext cx="10178322" cy="558165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Static stretching</a:t>
            </a:r>
            <a:r>
              <a:rPr lang="en-US" dirty="0"/>
              <a:t>: passively stretching a muscle by placing it in maximal stretch and maintaining constant stretch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Communicable disease</a:t>
            </a:r>
            <a:r>
              <a:rPr lang="en-US" dirty="0"/>
              <a:t>: a disease that is transmitted directly or indirectly from one individual to another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Proprioceptors</a:t>
            </a:r>
            <a:r>
              <a:rPr lang="en-US" dirty="0"/>
              <a:t>: organs within the body that provide the athlete with an awareness of where the body is in space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Nerve entrapment</a:t>
            </a:r>
            <a:r>
              <a:rPr lang="en-US" dirty="0"/>
              <a:t>: a nerve that is compressed between bone or soft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Muscle contracture</a:t>
            </a:r>
            <a:r>
              <a:rPr lang="en-US" dirty="0"/>
              <a:t>: abnormal shortening of a muscle in which there is great resistance toward passive stretch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Apophysitis</a:t>
            </a:r>
            <a:r>
              <a:rPr lang="en-US" dirty="0"/>
              <a:t>: inflammation at an </a:t>
            </a:r>
            <a:r>
              <a:rPr lang="en-US" dirty="0" err="1"/>
              <a:t>apophysis</a:t>
            </a:r>
            <a:r>
              <a:rPr lang="en-US" dirty="0"/>
              <a:t> caused by repetitive stress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Ectopic</a:t>
            </a:r>
            <a:r>
              <a:rPr lang="en-US" dirty="0"/>
              <a:t>: located in an abnormal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Genu </a:t>
            </a:r>
            <a:r>
              <a:rPr lang="en-US" b="1" dirty="0" err="1"/>
              <a:t>valgum</a:t>
            </a:r>
            <a:r>
              <a:rPr lang="en-US" dirty="0"/>
              <a:t>: knock knees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Genu </a:t>
            </a:r>
            <a:r>
              <a:rPr lang="en-US" b="1" dirty="0" err="1"/>
              <a:t>varum</a:t>
            </a:r>
            <a:r>
              <a:rPr lang="en-US" dirty="0"/>
              <a:t>: bow legs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Hypermobility</a:t>
            </a:r>
            <a:r>
              <a:rPr lang="en-US" dirty="0"/>
              <a:t>: mobility or instability of a joint involving insufficient soft tissue or bony support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Hypoallergenic</a:t>
            </a:r>
            <a:r>
              <a:rPr lang="en-US" dirty="0"/>
              <a:t>: produces lower amount of allergens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Ischemia</a:t>
            </a:r>
            <a:r>
              <a:rPr lang="en-US" dirty="0"/>
              <a:t>: local anemia</a:t>
            </a:r>
          </a:p>
        </p:txBody>
      </p:sp>
    </p:spTree>
    <p:extLst>
      <p:ext uri="{BB962C8B-B14F-4D97-AF65-F5344CB8AC3E}">
        <p14:creationId xmlns:p14="http://schemas.microsoft.com/office/powerpoint/2010/main" val="34184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3951"/>
            <a:ext cx="10178322" cy="55721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Inversion</a:t>
            </a:r>
            <a:r>
              <a:rPr lang="en-US" dirty="0"/>
              <a:t>: (of the foot and ankle) adduction of the foot stressing the tissues on the lateral side of the ankle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Joint capsule</a:t>
            </a:r>
            <a:r>
              <a:rPr lang="en-US" dirty="0"/>
              <a:t>: saclike structure that encloses the articulating ends of bones and some related soft tissue structures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Intervertebral</a:t>
            </a:r>
            <a:r>
              <a:rPr lang="en-US" dirty="0"/>
              <a:t>: between two vertebrae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Etiology</a:t>
            </a:r>
            <a:r>
              <a:rPr lang="en-US" dirty="0"/>
              <a:t>: pertaining to the cause or origin of a condition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Osgood </a:t>
            </a:r>
            <a:r>
              <a:rPr lang="en-US" b="1" dirty="0" err="1"/>
              <a:t>Schlatter’s</a:t>
            </a:r>
            <a:r>
              <a:rPr lang="en-US" b="1" dirty="0"/>
              <a:t> Disease</a:t>
            </a:r>
            <a:r>
              <a:rPr lang="en-US" dirty="0"/>
              <a:t>: </a:t>
            </a:r>
            <a:r>
              <a:rPr lang="en-US" dirty="0" err="1"/>
              <a:t>apophysitis</a:t>
            </a:r>
            <a:r>
              <a:rPr lang="en-US" dirty="0"/>
              <a:t> at the insertion of the quadriceps tendon on the Tibia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Sever’s</a:t>
            </a:r>
            <a:r>
              <a:rPr lang="en-US" b="1" dirty="0"/>
              <a:t> Disease</a:t>
            </a:r>
            <a:r>
              <a:rPr lang="en-US" dirty="0"/>
              <a:t>: </a:t>
            </a:r>
            <a:r>
              <a:rPr lang="en-US" dirty="0" err="1"/>
              <a:t>apophysitis</a:t>
            </a:r>
            <a:r>
              <a:rPr lang="en-US" dirty="0"/>
              <a:t> at the insertion of the Achilles tendon on the </a:t>
            </a:r>
            <a:r>
              <a:rPr lang="en-US" dirty="0" err="1"/>
              <a:t>calcaneous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Innervation</a:t>
            </a:r>
            <a:r>
              <a:rPr lang="en-US" dirty="0"/>
              <a:t>: nerve distribution throughout a body part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Hyperventilation</a:t>
            </a:r>
            <a:r>
              <a:rPr lang="en-US" dirty="0"/>
              <a:t>: abnormally rapid and deep breathing that cannot be controlled; causes a decrease in carbon dioxide, fall in blood pressure and fainting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Degeneration</a:t>
            </a:r>
            <a:r>
              <a:rPr lang="en-US" dirty="0"/>
              <a:t>: deterioration of tissue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Regeneration</a:t>
            </a:r>
            <a:r>
              <a:rPr lang="en-US" dirty="0"/>
              <a:t>: repair, regrowth, or restoration of a part such as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Hyperextension</a:t>
            </a:r>
            <a:r>
              <a:rPr lang="en-US" dirty="0"/>
              <a:t>: stretching of a joint beyond its normal extension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Contrecoup</a:t>
            </a:r>
            <a:r>
              <a:rPr lang="en-US" b="1" dirty="0"/>
              <a:t> brain injury</a:t>
            </a:r>
            <a:r>
              <a:rPr lang="en-US" dirty="0"/>
              <a:t>: after head is struck, brain continues to move within the skull and becomes injured on the side opposite the force </a:t>
            </a:r>
          </a:p>
        </p:txBody>
      </p:sp>
    </p:spTree>
    <p:extLst>
      <p:ext uri="{BB962C8B-B14F-4D97-AF65-F5344CB8AC3E}">
        <p14:creationId xmlns:p14="http://schemas.microsoft.com/office/powerpoint/2010/main" val="98756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57300" y="1238251"/>
            <a:ext cx="4800600" cy="497775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Quiz 1 group </a:t>
            </a:r>
          </a:p>
          <a:p>
            <a:r>
              <a:rPr lang="en-US" sz="2600" dirty="0"/>
              <a:t>Arthro-   joint </a:t>
            </a:r>
          </a:p>
          <a:p>
            <a:r>
              <a:rPr lang="en-US" sz="2600" dirty="0"/>
              <a:t>Bio-   life </a:t>
            </a:r>
          </a:p>
          <a:p>
            <a:r>
              <a:rPr lang="en-US" sz="2600" dirty="0" err="1"/>
              <a:t>Cardi</a:t>
            </a:r>
            <a:r>
              <a:rPr lang="en-US" sz="2600" dirty="0"/>
              <a:t>-   heart </a:t>
            </a:r>
          </a:p>
          <a:p>
            <a:r>
              <a:rPr lang="en-US" sz="2600" dirty="0"/>
              <a:t>Cephalo-   head </a:t>
            </a:r>
          </a:p>
          <a:p>
            <a:r>
              <a:rPr lang="en-US" sz="2600" dirty="0" err="1"/>
              <a:t>Cerebro</a:t>
            </a:r>
            <a:r>
              <a:rPr lang="en-US" sz="2600" dirty="0"/>
              <a:t>-   brain </a:t>
            </a:r>
          </a:p>
          <a:p>
            <a:r>
              <a:rPr lang="en-US" sz="2600" dirty="0"/>
              <a:t>Cranio-   skull </a:t>
            </a:r>
          </a:p>
          <a:p>
            <a:r>
              <a:rPr lang="en-US" sz="2600" dirty="0"/>
              <a:t>Derma-   skin </a:t>
            </a:r>
          </a:p>
          <a:p>
            <a:r>
              <a:rPr lang="en-US" sz="2600" dirty="0"/>
              <a:t>Gastro-   stomach </a:t>
            </a:r>
          </a:p>
          <a:p>
            <a:r>
              <a:rPr lang="en-US" sz="2600" dirty="0"/>
              <a:t>Genu-   knee </a:t>
            </a:r>
          </a:p>
          <a:p>
            <a:r>
              <a:rPr lang="en-US" sz="2600" dirty="0"/>
              <a:t>Hem, </a:t>
            </a:r>
            <a:r>
              <a:rPr lang="en-US" sz="2600" dirty="0" err="1"/>
              <a:t>hemat</a:t>
            </a:r>
            <a:r>
              <a:rPr lang="en-US" sz="2600" dirty="0"/>
              <a:t>-   blood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4446" y="990600"/>
            <a:ext cx="4800600" cy="522540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Quiz 2 group </a:t>
            </a:r>
          </a:p>
          <a:p>
            <a:r>
              <a:rPr lang="en-US" sz="2600" dirty="0"/>
              <a:t>Hydra-   water </a:t>
            </a:r>
          </a:p>
          <a:p>
            <a:r>
              <a:rPr lang="en-US" sz="2600" dirty="0"/>
              <a:t>Myo-    muscle </a:t>
            </a:r>
          </a:p>
          <a:p>
            <a:r>
              <a:rPr lang="en-US" sz="2600" dirty="0"/>
              <a:t>Neuro-    nerve </a:t>
            </a:r>
          </a:p>
          <a:p>
            <a:r>
              <a:rPr lang="en-US" sz="2600" dirty="0"/>
              <a:t>Osteo-   bone </a:t>
            </a:r>
          </a:p>
          <a:p>
            <a:r>
              <a:rPr lang="en-US" sz="2600" dirty="0"/>
              <a:t>Patho-   disease </a:t>
            </a:r>
          </a:p>
          <a:p>
            <a:r>
              <a:rPr lang="en-US" sz="2600" dirty="0"/>
              <a:t>Ped-   foot </a:t>
            </a:r>
          </a:p>
          <a:p>
            <a:r>
              <a:rPr lang="en-US" sz="2600" dirty="0"/>
              <a:t>Phlebo-   vein </a:t>
            </a:r>
          </a:p>
          <a:p>
            <a:r>
              <a:rPr lang="en-US" sz="2600" dirty="0"/>
              <a:t>Septic-   poison </a:t>
            </a:r>
          </a:p>
          <a:p>
            <a:r>
              <a:rPr lang="en-US" sz="2600" dirty="0" err="1"/>
              <a:t>Spondyl</a:t>
            </a:r>
            <a:r>
              <a:rPr lang="en-US" sz="2600" dirty="0"/>
              <a:t>-   vertebrae </a:t>
            </a:r>
          </a:p>
          <a:p>
            <a:r>
              <a:rPr lang="en-US" sz="2600" dirty="0" err="1"/>
              <a:t>Syndes</a:t>
            </a:r>
            <a:r>
              <a:rPr lang="en-US" sz="2600" dirty="0"/>
              <a:t>-   ligaments and joints </a:t>
            </a:r>
          </a:p>
          <a:p>
            <a:r>
              <a:rPr lang="en-US" sz="2600" dirty="0" err="1"/>
              <a:t>Teno</a:t>
            </a:r>
            <a:r>
              <a:rPr lang="en-US" sz="2600" dirty="0"/>
              <a:t>-   tendon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1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381125"/>
            <a:ext cx="4800600" cy="4524375"/>
          </a:xfrm>
        </p:spPr>
        <p:txBody>
          <a:bodyPr>
            <a:normAutofit/>
          </a:bodyPr>
          <a:lstStyle/>
          <a:p>
            <a:r>
              <a:rPr lang="en-US" sz="2400" dirty="0"/>
              <a:t>ALGIA-   pain </a:t>
            </a:r>
          </a:p>
          <a:p>
            <a:r>
              <a:rPr lang="en-US" sz="2400" dirty="0"/>
              <a:t>ASIS or OSIS-   condition, state </a:t>
            </a:r>
          </a:p>
          <a:p>
            <a:r>
              <a:rPr lang="en-US" sz="2400" dirty="0"/>
              <a:t>ASTHENIA-   weakness </a:t>
            </a:r>
          </a:p>
          <a:p>
            <a:r>
              <a:rPr lang="en-US" sz="2400" dirty="0"/>
              <a:t>ECTOMY-   excision, cutting out </a:t>
            </a:r>
          </a:p>
          <a:p>
            <a:r>
              <a:rPr lang="en-US" sz="2400" dirty="0"/>
              <a:t>EMIA-   blood, or its parts </a:t>
            </a:r>
          </a:p>
          <a:p>
            <a:r>
              <a:rPr lang="en-US" sz="2400" dirty="0"/>
              <a:t>ESTHESIA-    feeling, sensation </a:t>
            </a:r>
          </a:p>
          <a:p>
            <a:r>
              <a:rPr lang="en-US" sz="2400" dirty="0"/>
              <a:t>GENIC-   causing, origin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1076325"/>
            <a:ext cx="4800600" cy="5781675"/>
          </a:xfrm>
        </p:spPr>
        <p:txBody>
          <a:bodyPr>
            <a:normAutofit/>
          </a:bodyPr>
          <a:lstStyle/>
          <a:p>
            <a:r>
              <a:rPr lang="en-US" sz="2400" dirty="0"/>
              <a:t>ITIS-   inflammation </a:t>
            </a:r>
          </a:p>
          <a:p>
            <a:r>
              <a:rPr lang="en-US" sz="2400" dirty="0"/>
              <a:t>LOGY-   science of, study of </a:t>
            </a:r>
          </a:p>
          <a:p>
            <a:r>
              <a:rPr lang="en-US" sz="2400" dirty="0"/>
              <a:t>LYSIS-   reduction, destruction </a:t>
            </a:r>
          </a:p>
          <a:p>
            <a:r>
              <a:rPr lang="en-US" sz="2400" dirty="0"/>
              <a:t>OSCOPY-   to view </a:t>
            </a:r>
          </a:p>
          <a:p>
            <a:r>
              <a:rPr lang="en-US" sz="2400" dirty="0"/>
              <a:t>PATHY-   disease </a:t>
            </a:r>
          </a:p>
          <a:p>
            <a:r>
              <a:rPr lang="en-US" sz="2400" dirty="0"/>
              <a:t>PENIA-   insufficiency </a:t>
            </a:r>
          </a:p>
          <a:p>
            <a:r>
              <a:rPr lang="en-US" sz="2400" dirty="0"/>
              <a:t>PLEGIA-   paralysis </a:t>
            </a:r>
          </a:p>
          <a:p>
            <a:r>
              <a:rPr lang="en-US" sz="2400" dirty="0"/>
              <a:t>THERMY-   heat, use of </a:t>
            </a:r>
          </a:p>
          <a:p>
            <a:r>
              <a:rPr lang="en-US" sz="2400" dirty="0"/>
              <a:t>TROPHY-  growth </a:t>
            </a:r>
          </a:p>
          <a:p>
            <a:r>
              <a:rPr lang="en-US" sz="2400"/>
              <a:t>ULATION-   act </a:t>
            </a:r>
            <a:r>
              <a:rPr lang="en-US" sz="2400" dirty="0"/>
              <a:t>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143000"/>
            <a:ext cx="4800600" cy="4762500"/>
          </a:xfrm>
        </p:spPr>
        <p:txBody>
          <a:bodyPr>
            <a:noAutofit/>
          </a:bodyPr>
          <a:lstStyle/>
          <a:p>
            <a:r>
              <a:rPr lang="en-US" sz="2800" dirty="0"/>
              <a:t>A or AN-   absence of, without </a:t>
            </a:r>
          </a:p>
          <a:p>
            <a:r>
              <a:rPr lang="en-US" sz="2800" dirty="0"/>
              <a:t>AB-   away from </a:t>
            </a:r>
          </a:p>
          <a:p>
            <a:r>
              <a:rPr lang="en-US" sz="2800" dirty="0"/>
              <a:t>AD-   to or near, toward </a:t>
            </a:r>
          </a:p>
          <a:p>
            <a:r>
              <a:rPr lang="en-US" sz="2800" dirty="0"/>
              <a:t>AMBI-   both </a:t>
            </a:r>
          </a:p>
          <a:p>
            <a:r>
              <a:rPr lang="en-US" sz="2800" dirty="0"/>
              <a:t>ANTE-   before </a:t>
            </a:r>
          </a:p>
          <a:p>
            <a:r>
              <a:rPr lang="en-US" sz="2800" dirty="0"/>
              <a:t>ANTI-   against </a:t>
            </a:r>
          </a:p>
          <a:p>
            <a:r>
              <a:rPr lang="en-US" sz="2800" dirty="0"/>
              <a:t>BI or DI-    two </a:t>
            </a:r>
          </a:p>
          <a:p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28696" y="1143000"/>
            <a:ext cx="4800600" cy="5286375"/>
          </a:xfrm>
        </p:spPr>
        <p:txBody>
          <a:bodyPr/>
          <a:lstStyle/>
          <a:p>
            <a:r>
              <a:rPr lang="en-US" sz="2800" dirty="0"/>
              <a:t>DIS-   opposite </a:t>
            </a:r>
          </a:p>
          <a:p>
            <a:r>
              <a:rPr lang="en-US" sz="2800" dirty="0"/>
              <a:t>DYS-   difficult, painful </a:t>
            </a:r>
          </a:p>
          <a:p>
            <a:r>
              <a:rPr lang="en-US" sz="2800" dirty="0"/>
              <a:t>ENDO-   within </a:t>
            </a:r>
          </a:p>
          <a:p>
            <a:r>
              <a:rPr lang="en-US" sz="2800" dirty="0"/>
              <a:t>EPI-   on, upon </a:t>
            </a:r>
          </a:p>
          <a:p>
            <a:r>
              <a:rPr lang="en-US" sz="2800" dirty="0"/>
              <a:t>HEMI-   half </a:t>
            </a:r>
          </a:p>
          <a:p>
            <a:r>
              <a:rPr lang="en-US" sz="2800" dirty="0"/>
              <a:t>HYPER-   above, excessive </a:t>
            </a:r>
          </a:p>
          <a:p>
            <a:r>
              <a:rPr lang="en-US" sz="2800" dirty="0"/>
              <a:t>HYPO-   below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6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1676" y="382385"/>
            <a:ext cx="10178322" cy="1492132"/>
          </a:xfrm>
        </p:spPr>
        <p:txBody>
          <a:bodyPr/>
          <a:lstStyle/>
          <a:p>
            <a:r>
              <a:rPr lang="en-US" dirty="0"/>
              <a:t>Prefixes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51678" y="1363984"/>
            <a:ext cx="4800600" cy="36195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INTER-   between </a:t>
            </a:r>
          </a:p>
          <a:p>
            <a:r>
              <a:rPr lang="en-US" sz="3200" dirty="0"/>
              <a:t>INTRA-   within </a:t>
            </a:r>
          </a:p>
          <a:p>
            <a:r>
              <a:rPr lang="en-US" sz="3200" dirty="0"/>
              <a:t>MAL-   bad, poor </a:t>
            </a:r>
          </a:p>
          <a:p>
            <a:r>
              <a:rPr lang="en-US" sz="3200" dirty="0"/>
              <a:t>MED-   middle </a:t>
            </a:r>
          </a:p>
          <a:p>
            <a:r>
              <a:rPr lang="en-US" sz="3200" dirty="0"/>
              <a:t>PARA-   two, </a:t>
            </a:r>
          </a:p>
          <a:p>
            <a:r>
              <a:rPr lang="en-US" sz="3200" dirty="0"/>
              <a:t>PERI-   around </a:t>
            </a:r>
          </a:p>
          <a:p>
            <a:r>
              <a:rPr lang="en-US" sz="3200" dirty="0"/>
              <a:t>POLY-   many 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39724" y="1128451"/>
            <a:ext cx="4800600" cy="3619500"/>
          </a:xfrm>
        </p:spPr>
        <p:txBody>
          <a:bodyPr>
            <a:noAutofit/>
          </a:bodyPr>
          <a:lstStyle/>
          <a:p>
            <a:r>
              <a:rPr lang="en-US" sz="3200" dirty="0"/>
              <a:t>POST-   after </a:t>
            </a:r>
          </a:p>
          <a:p>
            <a:r>
              <a:rPr lang="en-US" sz="3200" dirty="0"/>
              <a:t>PRE or PRO-   before </a:t>
            </a:r>
          </a:p>
          <a:p>
            <a:r>
              <a:rPr lang="en-US" sz="3200" dirty="0"/>
              <a:t>PSEUD-   false </a:t>
            </a:r>
          </a:p>
          <a:p>
            <a:r>
              <a:rPr lang="en-US" sz="3200" dirty="0"/>
              <a:t>QUAD-   four </a:t>
            </a:r>
          </a:p>
          <a:p>
            <a:r>
              <a:rPr lang="en-US" sz="3200" dirty="0"/>
              <a:t>SUPRA-   above </a:t>
            </a:r>
          </a:p>
          <a:p>
            <a:r>
              <a:rPr lang="en-US" sz="3200" dirty="0"/>
              <a:t>TRANS-   across </a:t>
            </a:r>
          </a:p>
        </p:txBody>
      </p:sp>
    </p:spTree>
    <p:extLst>
      <p:ext uri="{BB962C8B-B14F-4D97-AF65-F5344CB8AC3E}">
        <p14:creationId xmlns:p14="http://schemas.microsoft.com/office/powerpoint/2010/main" val="8539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04901"/>
            <a:ext cx="10178322" cy="54768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Abduction</a:t>
            </a:r>
            <a:r>
              <a:rPr lang="en-US" dirty="0"/>
              <a:t>: movement of a body part away from the midline of the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Acute</a:t>
            </a:r>
            <a:r>
              <a:rPr lang="en-US" dirty="0"/>
              <a:t>: sudden onset and short duration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Atrophy</a:t>
            </a:r>
            <a:r>
              <a:rPr lang="en-US" dirty="0"/>
              <a:t>: decrease of size; wasting away due to lack of nutrition or nervous stimulation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Bandage</a:t>
            </a:r>
            <a:r>
              <a:rPr lang="en-US" dirty="0"/>
              <a:t>: a strip of cloth or other material used to hold a dressing in place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Contusion</a:t>
            </a:r>
            <a:r>
              <a:rPr lang="en-US" dirty="0"/>
              <a:t>: a bruise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Distal</a:t>
            </a:r>
            <a:r>
              <a:rPr lang="en-US" dirty="0"/>
              <a:t>: furthest away from the point of reference or midline of the body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Ecchymosis</a:t>
            </a:r>
            <a:r>
              <a:rPr lang="en-US" dirty="0"/>
              <a:t>: skin discoloration due to hemorrhage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Hemoglobin</a:t>
            </a:r>
            <a:r>
              <a:rPr lang="en-US" dirty="0"/>
              <a:t>: oxygen carrying pigment of red blood cells; gives blood its red color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Hypoxia</a:t>
            </a:r>
            <a:r>
              <a:rPr lang="en-US" dirty="0"/>
              <a:t>: lack of an adequate amount of oxygen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Ligament</a:t>
            </a:r>
            <a:r>
              <a:rPr lang="en-US" dirty="0"/>
              <a:t>: connective tissue with no contractile qualities that connects bone to bone and acts as a support against excessive joint motion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Lateral</a:t>
            </a:r>
            <a:r>
              <a:rPr lang="en-US" dirty="0"/>
              <a:t>: point of reference away from the </a:t>
            </a:r>
            <a:r>
              <a:rPr lang="en-US" dirty="0" err="1"/>
              <a:t>saggital</a:t>
            </a:r>
            <a:r>
              <a:rPr lang="en-US" dirty="0"/>
              <a:t> midline of the body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Sprain</a:t>
            </a:r>
            <a:r>
              <a:rPr lang="en-US" dirty="0"/>
              <a:t>: a stretch or tear of a ligament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9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47775"/>
            <a:ext cx="10178322" cy="551497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Anorexia Nervosa</a:t>
            </a:r>
            <a:r>
              <a:rPr lang="en-US" dirty="0"/>
              <a:t>: eating disorder characterized by a distorted body image and aversion to eating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Assumption of risk</a:t>
            </a:r>
            <a:r>
              <a:rPr lang="en-US" dirty="0"/>
              <a:t>: an individual, through expressed or implied agreement, assumes that some risk or danger will be involved in a particular undertaking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Chronic</a:t>
            </a:r>
            <a:r>
              <a:rPr lang="en-US" dirty="0"/>
              <a:t>: long onset and long duration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Dorsiflexion</a:t>
            </a:r>
            <a:r>
              <a:rPr lang="en-US" dirty="0"/>
              <a:t>: bending toward the dorsum or rear, opposite of plantar flexion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Edema</a:t>
            </a:r>
            <a:r>
              <a:rPr lang="en-US" dirty="0"/>
              <a:t>: swelling; collection of fluid as result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Hemophilia</a:t>
            </a:r>
            <a:r>
              <a:rPr lang="en-US" dirty="0"/>
              <a:t>: a hereditary blood disease in which coagulation is greatly prolonged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Kyphosis</a:t>
            </a:r>
            <a:r>
              <a:rPr lang="en-US" dirty="0"/>
              <a:t>: exaggeration of the normal curve of the thoracic spine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Laceration</a:t>
            </a:r>
            <a:r>
              <a:rPr lang="en-US" dirty="0"/>
              <a:t>: a rough, jagged tear of the skin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Negligence</a:t>
            </a:r>
            <a:r>
              <a:rPr lang="en-US" dirty="0"/>
              <a:t>: failure to use ordinary or reasonable care or perform a standard, necessary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Palpate</a:t>
            </a:r>
            <a:r>
              <a:rPr lang="en-US" dirty="0"/>
              <a:t>: to use hands or fingers to examine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Quadriplegia</a:t>
            </a:r>
            <a:r>
              <a:rPr lang="en-US" dirty="0"/>
              <a:t>: paralysis affecting all four limbs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Strain</a:t>
            </a:r>
            <a:r>
              <a:rPr lang="en-US" dirty="0"/>
              <a:t>: a stretch or tear of a muscle </a:t>
            </a:r>
          </a:p>
        </p:txBody>
      </p:sp>
    </p:spTree>
    <p:extLst>
      <p:ext uri="{BB962C8B-B14F-4D97-AF65-F5344CB8AC3E}">
        <p14:creationId xmlns:p14="http://schemas.microsoft.com/office/powerpoint/2010/main" val="304420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23951"/>
            <a:ext cx="10178322" cy="5610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Tendon</a:t>
            </a:r>
            <a:r>
              <a:rPr lang="en-US" dirty="0"/>
              <a:t>: connective tissue that attaches muscle to bone; more elastic than ligament but not contractile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Superior</a:t>
            </a:r>
            <a:r>
              <a:rPr lang="en-US" dirty="0"/>
              <a:t>: point of reference toward the top or above another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Spasm</a:t>
            </a:r>
            <a:r>
              <a:rPr lang="en-US" dirty="0"/>
              <a:t>: a sudden, involuntary muscle contraction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Proximal</a:t>
            </a:r>
            <a:r>
              <a:rPr lang="en-US" dirty="0"/>
              <a:t>: nearest to the point of reference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Prone</a:t>
            </a:r>
            <a:r>
              <a:rPr lang="en-US" dirty="0"/>
              <a:t>: refers to a position with anterior side facing down; laying on stomach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Pneumothorax</a:t>
            </a:r>
            <a:r>
              <a:rPr lang="en-US" dirty="0"/>
              <a:t>: a collapse of a lung due to air in the pleural cavity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Periosteum</a:t>
            </a:r>
            <a:r>
              <a:rPr lang="en-US" dirty="0"/>
              <a:t>: fibrous covering of bone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Neuroma</a:t>
            </a:r>
            <a:r>
              <a:rPr lang="en-US" dirty="0"/>
              <a:t>: a tumor formed of nerve tissue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Lordosis</a:t>
            </a:r>
            <a:r>
              <a:rPr lang="en-US" dirty="0"/>
              <a:t>: Abnormal exaggerated curve of the lumbar spine.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Medial</a:t>
            </a:r>
            <a:r>
              <a:rPr lang="en-US" dirty="0"/>
              <a:t>: point of reference closest to the </a:t>
            </a:r>
            <a:r>
              <a:rPr lang="en-US" dirty="0" err="1"/>
              <a:t>saggital</a:t>
            </a:r>
            <a:r>
              <a:rPr lang="en-US" dirty="0"/>
              <a:t> midline of the body.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Isometric</a:t>
            </a:r>
            <a:r>
              <a:rPr lang="en-US" dirty="0"/>
              <a:t>: describes contraction with no change in muscle length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Hypertension</a:t>
            </a:r>
            <a:r>
              <a:rPr lang="en-US" dirty="0"/>
              <a:t>: high blood pressure; abnormally high tension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62051"/>
            <a:ext cx="10178322" cy="55911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Adduction</a:t>
            </a:r>
            <a:r>
              <a:rPr lang="en-US" dirty="0"/>
              <a:t>: movement of a body part toward the midline of the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Asymmetry</a:t>
            </a:r>
            <a:r>
              <a:rPr lang="en-US" dirty="0"/>
              <a:t>: lack of symmetry, noted difference on one side of the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Bursa</a:t>
            </a:r>
            <a:r>
              <a:rPr lang="en-US" dirty="0"/>
              <a:t>: a fibrous sac acting as a protective cushion between certain tendons and bone, allowing smooth movement during muscle pattern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Diaphragm</a:t>
            </a:r>
            <a:r>
              <a:rPr lang="en-US" dirty="0"/>
              <a:t>: a </a:t>
            </a:r>
            <a:r>
              <a:rPr lang="en-US" dirty="0" err="1"/>
              <a:t>musculomembranous</a:t>
            </a:r>
            <a:r>
              <a:rPr lang="en-US" dirty="0"/>
              <a:t> wall separating the abdomen from the thoracic cavity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Fascia</a:t>
            </a:r>
            <a:r>
              <a:rPr lang="en-US" dirty="0"/>
              <a:t>: fibrous membrane that covers, supports, and separates muscles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Hemorrhage</a:t>
            </a:r>
            <a:r>
              <a:rPr lang="en-US" dirty="0"/>
              <a:t>: discharge of blood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Interosseous membrane</a:t>
            </a:r>
            <a:r>
              <a:rPr lang="en-US" dirty="0"/>
              <a:t>: connective tissue membrane between two parallel bones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Necrosis: </a:t>
            </a:r>
            <a:r>
              <a:rPr lang="en-US" dirty="0"/>
              <a:t>death of tissue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Pathology</a:t>
            </a:r>
            <a:r>
              <a:rPr lang="en-US" dirty="0"/>
              <a:t>: study of the nature and cause of disease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Rotation: </a:t>
            </a:r>
            <a:r>
              <a:rPr lang="en-US" dirty="0"/>
              <a:t>turning around an axis in an angular motion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Tendonitis</a:t>
            </a:r>
            <a:r>
              <a:rPr lang="en-US" dirty="0"/>
              <a:t>: inflammation of a tendon within a synovial sheath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Scoliosis</a:t>
            </a:r>
            <a:r>
              <a:rPr lang="en-US" dirty="0"/>
              <a:t>: a lateral deviation curve of the spine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2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6411</TotalTime>
  <Words>1749</Words>
  <Application>Microsoft Office PowerPoint</Application>
  <PresentationFormat>Widescreen</PresentationFormat>
  <Paragraphs>203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Medical Terms</vt:lpstr>
      <vt:lpstr>Root Words</vt:lpstr>
      <vt:lpstr>Suffixes</vt:lpstr>
      <vt:lpstr>Prefixes</vt:lpstr>
      <vt:lpstr>Prefixes</vt:lpstr>
      <vt:lpstr>Medical Terms</vt:lpstr>
      <vt:lpstr>Medical Terms</vt:lpstr>
      <vt:lpstr>Medical Terms</vt:lpstr>
      <vt:lpstr>Medical Terms</vt:lpstr>
      <vt:lpstr>Medical Terms</vt:lpstr>
      <vt:lpstr>Medical Terms</vt:lpstr>
      <vt:lpstr>Medical Terms</vt:lpstr>
      <vt:lpstr>Medical Terms</vt:lpstr>
      <vt:lpstr>Medical Terms</vt:lpstr>
      <vt:lpstr>Medical Terms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Terms</dc:title>
  <dc:creator>Angela Guggino</dc:creator>
  <cp:lastModifiedBy>Derek Sobczak</cp:lastModifiedBy>
  <cp:revision>40</cp:revision>
  <cp:lastPrinted>2019-08-01T17:29:02Z</cp:lastPrinted>
  <dcterms:created xsi:type="dcterms:W3CDTF">2016-12-06T18:44:27Z</dcterms:created>
  <dcterms:modified xsi:type="dcterms:W3CDTF">2019-09-03T15:05:41Z</dcterms:modified>
</cp:coreProperties>
</file>