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3" r:id="rId1"/>
    <p:sldMasterId id="2147483787" r:id="rId2"/>
  </p:sldMasterIdLst>
  <p:notesMasterIdLst>
    <p:notesMasterId r:id="rId49"/>
  </p:notesMasterIdLst>
  <p:sldIdLst>
    <p:sldId id="256" r:id="rId3"/>
    <p:sldId id="281" r:id="rId4"/>
    <p:sldId id="300" r:id="rId5"/>
    <p:sldId id="328" r:id="rId6"/>
    <p:sldId id="301" r:id="rId7"/>
    <p:sldId id="302" r:id="rId8"/>
    <p:sldId id="330" r:id="rId9"/>
    <p:sldId id="331" r:id="rId10"/>
    <p:sldId id="304" r:id="rId11"/>
    <p:sldId id="303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32" r:id="rId36"/>
    <p:sldId id="329" r:id="rId37"/>
    <p:sldId id="277" r:id="rId38"/>
    <p:sldId id="282" r:id="rId39"/>
    <p:sldId id="283" r:id="rId40"/>
    <p:sldId id="261" r:id="rId41"/>
    <p:sldId id="262" r:id="rId42"/>
    <p:sldId id="264" r:id="rId43"/>
    <p:sldId id="263" r:id="rId44"/>
    <p:sldId id="265" r:id="rId45"/>
    <p:sldId id="266" r:id="rId46"/>
    <p:sldId id="288" r:id="rId47"/>
    <p:sldId id="291" r:id="rId4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9"/>
  </p:normalViewPr>
  <p:slideViewPr>
    <p:cSldViewPr>
      <p:cViewPr varScale="1">
        <p:scale>
          <a:sx n="50" d="100"/>
          <a:sy n="50" d="100"/>
        </p:scale>
        <p:origin x="99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F4DA2-DFFB-40E8-8946-C697F9F24E4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75C8D-133F-4BFF-AC30-0FCEED760E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9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5C8D-133F-4BFF-AC30-0FCEED760E4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FD0B2-F5E0-4B2B-BA31-F690DA47079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FD0B2-F5E0-4B2B-BA31-F690DA47079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FD0B2-F5E0-4B2B-BA31-F690DA47079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FD0B2-F5E0-4B2B-BA31-F690DA47079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5C8D-133F-4BFF-AC30-0FCEED760E4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5C8D-133F-4BFF-AC30-0FCEED760E4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5C8D-133F-4BFF-AC30-0FCEED760E4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5C8D-133F-4BFF-AC30-0FCEED760E4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5C8D-133F-4BFF-AC30-0FCEED760E4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5C8D-133F-4BFF-AC30-0FCEED760E4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5C8D-133F-4BFF-AC30-0FCEED760E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5C8D-133F-4BFF-AC30-0FCEED760E4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5C8D-133F-4BFF-AC30-0FCEED760E4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5C8D-133F-4BFF-AC30-0FCEED760E4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5C8D-133F-4BFF-AC30-0FCEED760E4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5C8D-133F-4BFF-AC30-0FCEED760E4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5C8D-133F-4BFF-AC30-0FCEED760E4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5C8D-133F-4BFF-AC30-0FCEED760E4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5C8D-133F-4BFF-AC30-0FCEED760E4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5C8D-133F-4BFF-AC30-0FCEED760E4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FD0B2-F5E0-4B2B-BA31-F690DA47079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FD0B2-F5E0-4B2B-BA31-F690DA47079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FD0B2-F5E0-4B2B-BA31-F690DA47079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0F0FE99E-9CF4-4B43-B07E-6C4BDF03C8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5C5ADEAE-89B3-4F3B-8898-0C9626391B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89DEE-6FC8-462D-B1E0-FC717C13CC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FE99E-9CF4-4B43-B07E-6C4BDF03C8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A7BA2-BAEE-430E-94F0-F0BF18ADB4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EC99E-C458-44F6-8A83-0138B87B21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70D5F-6A50-445B-83A1-89667146CC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AEF58B-4CA2-4061-92C2-DA3BF45D94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89111-CDDC-4F5E-A394-235BE1565D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ED485-E4A0-407F-A4AA-A89101E1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DCF53-14AB-49FD-8287-942FBE27EA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9DFA7BA2-BAEE-430E-94F0-F0BF18ADB4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3B6E2-B334-4C6D-953D-988D748783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ADEAE-89B3-4F3B-8898-0C9626391B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FC5EC99E-C458-44F6-8A83-0138B87B21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F5670D5F-6A50-445B-83A1-89667146CC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1DAEF58B-4CA2-4061-92C2-DA3BF45D94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8EB89111-CDDC-4F5E-A394-235BE1565D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A5AED485-E4A0-407F-A4AA-A89101E1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54FDCF53-14AB-49FD-8287-942FBE27EA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5603B6E2-B334-4C6D-953D-988D748783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44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12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11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6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9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4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7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45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20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5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8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21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6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9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43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30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33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5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7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9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March 12,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Safety</a:t>
            </a:r>
            <a:br>
              <a:rPr lang="en-US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Angie Guggino, MS, ATC, LAT</a:t>
            </a:r>
            <a:endParaRPr lang="en-US" dirty="0"/>
          </a:p>
        </p:txBody>
      </p:sp>
      <p:pic>
        <p:nvPicPr>
          <p:cNvPr id="5" name="Picture 4" descr="j0366608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4038600"/>
            <a:ext cx="1568196" cy="1807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Cause harm when a chemical is mixed with another chemical causing a reaction</a:t>
            </a:r>
          </a:p>
          <a:p>
            <a:endParaRPr lang="en-US" dirty="0"/>
          </a:p>
        </p:txBody>
      </p:sp>
      <p:pic>
        <p:nvPicPr>
          <p:cNvPr id="7171" name="Picture 3" descr="C:\Users\gam10096\AppData\Local\Microsoft\Windows\Temporary Internet Files\Content.IE5\0EUERYJZ\MC90002437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1805940" cy="14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66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M.S.D.S.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Material Safety Data Sheet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Product identification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Hazardous ingredients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Emergency and first aid procedures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Spill procedures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Safety precautions</a:t>
            </a:r>
          </a:p>
        </p:txBody>
      </p:sp>
    </p:spTree>
    <p:extLst>
      <p:ext uri="{BB962C8B-B14F-4D97-AF65-F5344CB8AC3E}">
        <p14:creationId xmlns:p14="http://schemas.microsoft.com/office/powerpoint/2010/main" val="2911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Hazard Communication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Explains how the employer plans to keep people safe when chemicals are present</a:t>
            </a:r>
          </a:p>
          <a:p>
            <a:pPr lvl="1"/>
            <a:r>
              <a:rPr lang="en-US" dirty="0"/>
              <a:t>Type of chemicals</a:t>
            </a:r>
          </a:p>
          <a:p>
            <a:pPr lvl="1"/>
            <a:r>
              <a:rPr lang="en-US" dirty="0"/>
              <a:t>PPE</a:t>
            </a:r>
          </a:p>
          <a:p>
            <a:pPr lvl="1"/>
            <a:r>
              <a:rPr lang="en-US" dirty="0"/>
              <a:t>Storage</a:t>
            </a:r>
          </a:p>
          <a:p>
            <a:pPr lvl="1"/>
            <a:r>
              <a:rPr lang="en-US" dirty="0"/>
              <a:t>Clean-up and disposal</a:t>
            </a:r>
          </a:p>
          <a:p>
            <a:pPr lvl="1"/>
            <a:r>
              <a:rPr lang="en-US" dirty="0"/>
              <a:t>First aid</a:t>
            </a:r>
          </a:p>
        </p:txBody>
      </p:sp>
    </p:spTree>
    <p:extLst>
      <p:ext uri="{BB962C8B-B14F-4D97-AF65-F5344CB8AC3E}">
        <p14:creationId xmlns:p14="http://schemas.microsoft.com/office/powerpoint/2010/main" val="84907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Control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steps to reduce employee or student exposure to </a:t>
            </a:r>
            <a:r>
              <a:rPr lang="en-US" dirty="0" err="1"/>
              <a:t>bloodborne</a:t>
            </a:r>
            <a:r>
              <a:rPr lang="en-US" dirty="0"/>
              <a:t> pathogens</a:t>
            </a:r>
          </a:p>
          <a:p>
            <a:pPr lvl="1"/>
            <a:r>
              <a:rPr lang="en-US" dirty="0"/>
              <a:t>What are the possibilities of exposure?</a:t>
            </a:r>
          </a:p>
          <a:p>
            <a:pPr lvl="1"/>
            <a:r>
              <a:rPr lang="en-US" dirty="0"/>
              <a:t>Is the plan being enforced?</a:t>
            </a:r>
          </a:p>
          <a:p>
            <a:pPr lvl="1"/>
            <a:r>
              <a:rPr lang="en-US" dirty="0"/>
              <a:t>Post exposure evaluation</a:t>
            </a:r>
          </a:p>
        </p:txBody>
      </p:sp>
      <p:pic>
        <p:nvPicPr>
          <p:cNvPr id="8194" name="Picture 2" descr="C:\Users\gam10096\AppData\Local\Microsoft\Windows\Temporary Internet Files\Content.IE5\4YERSS6M\MC9000301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1818742" cy="185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top sign&#10;&#10;Description automatically generated">
            <a:extLst>
              <a:ext uri="{FF2B5EF4-FFF2-40B4-BE49-F238E27FC236}">
                <a16:creationId xmlns:a16="http://schemas.microsoft.com/office/drawing/2014/main" id="{F05D09E5-F5E3-4055-9B5A-2470636A94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624387"/>
            <a:ext cx="1314683" cy="170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5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Walk, don’t run.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Walk on right side of hallway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handrails on stairs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Watch for swinging doors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horseplay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labels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Wipe-up spills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Dispose of sharps properly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Follow instructions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Report injuries immediately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not use damaged electrical cords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Report shocks from electrical cords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not use malfunctioning equipment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sure supplies are secure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Report unsafe conditions</a:t>
            </a:r>
          </a:p>
        </p:txBody>
      </p:sp>
    </p:spTree>
    <p:extLst>
      <p:ext uri="{BB962C8B-B14F-4D97-AF65-F5344CB8AC3E}">
        <p14:creationId xmlns:p14="http://schemas.microsoft.com/office/powerpoint/2010/main" val="138867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How can you confirm you are working with the correct patient?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an ambulation device?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a transporting device?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postural supports?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Correct room number?</a:t>
            </a:r>
          </a:p>
          <a:p>
            <a:r>
              <a:rPr lang="en-US" dirty="0">
                <a:highlight>
                  <a:srgbClr val="FFFF00"/>
                </a:highlight>
              </a:rPr>
              <a:t>Identification band</a:t>
            </a:r>
          </a:p>
          <a:p>
            <a:r>
              <a:rPr lang="en-US" dirty="0">
                <a:highlight>
                  <a:srgbClr val="FFFF00"/>
                </a:highlight>
              </a:rPr>
              <a:t>Ask the patient</a:t>
            </a:r>
          </a:p>
        </p:txBody>
      </p:sp>
      <p:pic>
        <p:nvPicPr>
          <p:cNvPr id="9219" name="Picture 3" descr="C:\Users\gam10096\AppData\Local\Microsoft\Windows\Temporary Internet Files\Content.IE5\820IAGV4\MP90033726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43200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20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Ambulation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 in walking</a:t>
            </a:r>
          </a:p>
          <a:p>
            <a:pPr lvl="1"/>
            <a:r>
              <a:rPr lang="en-US" dirty="0"/>
              <a:t>Clean</a:t>
            </a:r>
          </a:p>
          <a:p>
            <a:pPr lvl="1"/>
            <a:r>
              <a:rPr lang="en-US" dirty="0"/>
              <a:t>No damage</a:t>
            </a:r>
          </a:p>
          <a:p>
            <a:pPr lvl="1"/>
            <a:r>
              <a:rPr lang="en-US" dirty="0"/>
              <a:t>Non-slip tips</a:t>
            </a:r>
          </a:p>
        </p:txBody>
      </p:sp>
      <p:pic>
        <p:nvPicPr>
          <p:cNvPr id="10242" name="Picture 2" descr="C:\Users\gam10096\AppData\Local\Microsoft\Windows\Temporary Internet Files\Content.IE5\4YERSS6M\MP90031435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14600"/>
            <a:ext cx="123139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gam10096\AppData\Local\Microsoft\Windows\Temporary Internet Files\Content.IE5\RMU4XNBW\MC9003909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316" y="3657600"/>
            <a:ext cx="1808683" cy="187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7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Transporting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move patients from one place to another</a:t>
            </a:r>
          </a:p>
          <a:p>
            <a:pPr lvl="1"/>
            <a:r>
              <a:rPr lang="en-US" dirty="0"/>
              <a:t>Clean</a:t>
            </a:r>
          </a:p>
          <a:p>
            <a:pPr lvl="1"/>
            <a:r>
              <a:rPr lang="en-US" dirty="0"/>
              <a:t>Don’t leave unattended</a:t>
            </a:r>
          </a:p>
          <a:p>
            <a:pPr lvl="1"/>
            <a:r>
              <a:rPr lang="en-US" dirty="0"/>
              <a:t>Go backwards</a:t>
            </a:r>
          </a:p>
          <a:p>
            <a:pPr lvl="1"/>
            <a:endParaRPr lang="en-US" dirty="0"/>
          </a:p>
        </p:txBody>
      </p:sp>
      <p:pic>
        <p:nvPicPr>
          <p:cNvPr id="11266" name="Picture 2" descr="C:\Users\gam10096\AppData\Local\Microsoft\Windows\Temporary Internet Files\Content.IE5\820IAGV4\MC9003243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0"/>
            <a:ext cx="1833372" cy="157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gam10096\AppData\Local\Microsoft\Windows\Temporary Internet Files\Content.IE5\4YERSS6M\MP90031436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0"/>
            <a:ext cx="3048000" cy="277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58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Postural Supports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Restraints used to protect residents</a:t>
            </a:r>
          </a:p>
          <a:p>
            <a:r>
              <a:rPr lang="en-US" dirty="0"/>
              <a:t>Usually used with elderly individuals</a:t>
            </a:r>
          </a:p>
          <a:p>
            <a:r>
              <a:rPr lang="en-US" dirty="0"/>
              <a:t>Requires physician’s order by law</a:t>
            </a:r>
          </a:p>
        </p:txBody>
      </p:sp>
    </p:spTree>
    <p:extLst>
      <p:ext uri="{BB962C8B-B14F-4D97-AF65-F5344CB8AC3E}">
        <p14:creationId xmlns:p14="http://schemas.microsoft.com/office/powerpoint/2010/main" val="5996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 and emergency guidelines for the classroom and healthcare setting</a:t>
            </a:r>
          </a:p>
          <a:p>
            <a:r>
              <a:rPr lang="en-US" dirty="0"/>
              <a:t>Creating a safe environment for patients</a:t>
            </a:r>
          </a:p>
          <a:p>
            <a:r>
              <a:rPr lang="en-US" dirty="0"/>
              <a:t>Preparing for disasters</a:t>
            </a:r>
          </a:p>
          <a:p>
            <a:r>
              <a:rPr lang="en-US" dirty="0"/>
              <a:t>Using good body mechanics</a:t>
            </a:r>
          </a:p>
          <a:p>
            <a:endParaRPr lang="en-US" dirty="0"/>
          </a:p>
        </p:txBody>
      </p:sp>
      <p:pic>
        <p:nvPicPr>
          <p:cNvPr id="5" name="Picture 4" descr="liverbird: LAST CALL!!! Nov. 5. este 10-11 környékén megint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86200"/>
            <a:ext cx="1856064" cy="190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Preparedness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is a disaster?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three elements must be present to start a fire?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List three ways fires can be prevented.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class A fire extinguisher is used on what type of fire?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class B fire extinguisher is used on what type of fire?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class C fire extinguisher is used on what type of fire?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class D fire extinguisher is used on what type of fire?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class ABC fire extinguisher is used on what type of fire?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R.A.C.E.?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8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Anything that causes damage and injury to a group of people</a:t>
            </a:r>
          </a:p>
          <a:p>
            <a:r>
              <a:rPr lang="en-US" dirty="0"/>
              <a:t>Medical facilities by law are required to have a disaster plan</a:t>
            </a:r>
          </a:p>
        </p:txBody>
      </p:sp>
      <p:pic>
        <p:nvPicPr>
          <p:cNvPr id="12290" name="Picture 2" descr="C:\Users\gam10096\AppData\Local\Microsoft\Windows\Temporary Internet Files\Content.IE5\820IAGV4\MC9002325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62400"/>
            <a:ext cx="2203010" cy="170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00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Elements needed to start a fire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89063"/>
            <a:ext cx="5864225" cy="440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16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Smoke in designated areas</a:t>
            </a:r>
          </a:p>
          <a:p>
            <a:r>
              <a:rPr lang="en-US" dirty="0"/>
              <a:t>Check electrical equipment</a:t>
            </a:r>
          </a:p>
          <a:p>
            <a:r>
              <a:rPr lang="en-US" dirty="0"/>
              <a:t>Proper storage and usage of flammable liquids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27336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45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Extinguishers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Class A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Pressurized water </a:t>
            </a:r>
            <a:r>
              <a:rPr lang="en-US" dirty="0"/>
              <a:t>used on combustibles</a:t>
            </a:r>
          </a:p>
          <a:p>
            <a:r>
              <a:rPr lang="en-US" dirty="0">
                <a:highlight>
                  <a:srgbClr val="FFFF00"/>
                </a:highlight>
              </a:rPr>
              <a:t>Class B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Carbon dioxide </a:t>
            </a:r>
            <a:r>
              <a:rPr lang="en-US" dirty="0"/>
              <a:t>used on gas, grease, oil</a:t>
            </a:r>
          </a:p>
          <a:p>
            <a:r>
              <a:rPr lang="en-US" dirty="0">
                <a:highlight>
                  <a:srgbClr val="FFFF00"/>
                </a:highlight>
              </a:rPr>
              <a:t>Class C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Potassium bicarbonate or potassium chloride</a:t>
            </a:r>
            <a:r>
              <a:rPr lang="en-US" dirty="0"/>
              <a:t> used on electrical</a:t>
            </a:r>
          </a:p>
          <a:p>
            <a:r>
              <a:rPr lang="en-US" dirty="0">
                <a:highlight>
                  <a:srgbClr val="FFFF00"/>
                </a:highlight>
              </a:rPr>
              <a:t>Class ABC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Graphite </a:t>
            </a:r>
            <a:r>
              <a:rPr lang="en-US" dirty="0"/>
              <a:t>type chemical used on type A, B, or C fires</a:t>
            </a:r>
          </a:p>
          <a:p>
            <a:r>
              <a:rPr lang="en-US" dirty="0">
                <a:highlight>
                  <a:srgbClr val="FFFF00"/>
                </a:highlight>
              </a:rPr>
              <a:t>Class D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Sodium chloride or copper power </a:t>
            </a:r>
            <a:r>
              <a:rPr lang="en-US" dirty="0"/>
              <a:t>used on combustible metals such as magnesium</a:t>
            </a:r>
          </a:p>
        </p:txBody>
      </p:sp>
    </p:spTree>
    <p:extLst>
      <p:ext uri="{BB962C8B-B14F-4D97-AF65-F5344CB8AC3E}">
        <p14:creationId xmlns:p14="http://schemas.microsoft.com/office/powerpoint/2010/main" val="53502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Fighting a Fire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>
                <a:highlight>
                  <a:srgbClr val="FFFF00"/>
                </a:highlight>
              </a:rPr>
              <a:t>R.A.C.E.</a:t>
            </a:r>
          </a:p>
          <a:p>
            <a:pPr>
              <a:buNone/>
            </a:pPr>
            <a:r>
              <a:rPr lang="en-US" b="1" dirty="0"/>
              <a:t>R</a:t>
            </a:r>
            <a:r>
              <a:rPr lang="en-US" dirty="0"/>
              <a:t>escue anyone in immediate danger</a:t>
            </a:r>
          </a:p>
          <a:p>
            <a:pPr>
              <a:buNone/>
            </a:pPr>
            <a:r>
              <a:rPr lang="en-US" b="1" dirty="0"/>
              <a:t>A</a:t>
            </a:r>
            <a:r>
              <a:rPr lang="en-US" dirty="0"/>
              <a:t>ctivate the alarm</a:t>
            </a:r>
          </a:p>
          <a:p>
            <a:pPr>
              <a:buNone/>
            </a:pPr>
            <a:r>
              <a:rPr lang="en-US" b="1" dirty="0"/>
              <a:t>C</a:t>
            </a:r>
            <a:r>
              <a:rPr lang="en-US" dirty="0"/>
              <a:t>onfine the fire: close windows/doors, shut off electrical  equipment and oxygen</a:t>
            </a:r>
          </a:p>
          <a:p>
            <a:pPr>
              <a:buNone/>
            </a:pPr>
            <a:r>
              <a:rPr lang="en-US" b="1" dirty="0"/>
              <a:t>E</a:t>
            </a:r>
            <a:r>
              <a:rPr lang="en-US" dirty="0"/>
              <a:t>xtinguish the fire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4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0050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52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1371600"/>
            <a:ext cx="81534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4D548E-CF77-478D-8FB3-847998716CF8}"/>
              </a:ext>
            </a:extLst>
          </p:cNvPr>
          <p:cNvSpPr txBox="1"/>
          <p:nvPr/>
        </p:nvSpPr>
        <p:spPr>
          <a:xfrm>
            <a:off x="1524000" y="609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Know P.A.S.S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85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89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871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is the role of the Occupation Safety and Health Administration?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Define the term ergonomic.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Define the term biohazard.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do chemical hazards cause harm?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is a MSDS Sheet?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does the Hazard Communication Program explain?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does an Exposure Control Program provide?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List 15 general safety rules for a healthcare facility.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9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575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283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575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6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050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Body Mechanics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the simplest and most effective item for decreasing injuries to healthcare workers and the patient?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four simple rules for good body mechanics.</a:t>
            </a:r>
          </a:p>
        </p:txBody>
      </p:sp>
    </p:spTree>
    <p:extLst>
      <p:ext uri="{BB962C8B-B14F-4D97-AF65-F5344CB8AC3E}">
        <p14:creationId xmlns:p14="http://schemas.microsoft.com/office/powerpoint/2010/main" val="173017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Mechanics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16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Effective Item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Gait belts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22860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1447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291012"/>
            <a:ext cx="11430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0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Body Mechanics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The way in which the body moves and maintains balance with the most efficient use of all its parts</a:t>
            </a:r>
          </a:p>
          <a:p>
            <a:r>
              <a:rPr lang="en-US" dirty="0"/>
              <a:t>Goal is to decrease injuries to employees</a:t>
            </a:r>
          </a:p>
          <a:p>
            <a:r>
              <a:rPr lang="en-US" dirty="0"/>
              <a:t>Teaches proper techniques for lifting, bending and moving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508125" y="1489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to use good body mechanics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Muscles work better when used correctly</a:t>
            </a:r>
          </a:p>
          <a:p>
            <a:r>
              <a:rPr lang="en-US" dirty="0"/>
              <a:t>Correct muscle used means easier lifting, pulling and pushing</a:t>
            </a:r>
          </a:p>
          <a:p>
            <a:r>
              <a:rPr lang="en-US" dirty="0"/>
              <a:t>Prevents strain and fatigue and saves energy</a:t>
            </a:r>
          </a:p>
          <a:p>
            <a:r>
              <a:rPr lang="en-US" dirty="0">
                <a:highlight>
                  <a:srgbClr val="FFFF00"/>
                </a:highlight>
              </a:rPr>
              <a:t>Prevents injuries to self and others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4419600"/>
            <a:ext cx="2033542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Basics Rules of Body Mechanics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Keep back straight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Bend at hips and knees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Keep wide base of support (about 8 inches)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Use strongest muscles of your legs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Do not twist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Use weight of body to help push or pull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always have authorization before performing a procedure on a patient</a:t>
            </a:r>
          </a:p>
          <a:p>
            <a:r>
              <a:rPr lang="en-US" dirty="0"/>
              <a:t>make sure you have the correct patient</a:t>
            </a:r>
          </a:p>
          <a:p>
            <a:r>
              <a:rPr lang="en-US" dirty="0"/>
              <a:t>follow instructions during procedures, ask questions if you don’t know</a:t>
            </a:r>
          </a:p>
          <a:p>
            <a:r>
              <a:rPr lang="en-US" dirty="0">
                <a:highlight>
                  <a:srgbClr val="FFFF00"/>
                </a:highlight>
              </a:rPr>
              <a:t>read/follow policy and procedure</a:t>
            </a:r>
          </a:p>
          <a:p>
            <a:r>
              <a:rPr lang="en-US" dirty="0">
                <a:highlight>
                  <a:srgbClr val="FFFF00"/>
                </a:highlight>
              </a:rPr>
              <a:t>never perform something on a patient that they refuse</a:t>
            </a:r>
          </a:p>
          <a:p>
            <a:r>
              <a:rPr lang="en-US" dirty="0"/>
              <a:t>observe patient and carefully report any abnormal findings</a:t>
            </a:r>
          </a:p>
          <a:p>
            <a:r>
              <a:rPr lang="en-US" dirty="0"/>
              <a:t>always explain what you are doing to a patient first</a:t>
            </a:r>
          </a:p>
          <a:p>
            <a:pPr>
              <a:buNone/>
            </a:pPr>
            <a:r>
              <a:rPr lang="en-US" dirty="0"/>
              <a:t>                           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Importance of Safety </a:t>
            </a:r>
            <a:r>
              <a:rPr lang="en-US"/>
              <a:t>in Healthcare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Ensures Patient safety</a:t>
            </a:r>
          </a:p>
          <a:p>
            <a:r>
              <a:rPr lang="en-US" dirty="0"/>
              <a:t>Ensures Employee safety</a:t>
            </a:r>
          </a:p>
          <a:p>
            <a:r>
              <a:rPr lang="en-US" dirty="0"/>
              <a:t>Protects employees from physical and health hazards in the work place</a:t>
            </a:r>
          </a:p>
          <a:p>
            <a:r>
              <a:rPr lang="en-US" dirty="0"/>
              <a:t>Ensures better health for all concerned</a:t>
            </a:r>
          </a:p>
        </p:txBody>
      </p:sp>
    </p:spTree>
    <p:extLst>
      <p:ext uri="{BB962C8B-B14F-4D97-AF65-F5344CB8AC3E}">
        <p14:creationId xmlns:p14="http://schemas.microsoft.com/office/powerpoint/2010/main" val="134928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 SAFETY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use correct body mechanics</a:t>
            </a:r>
          </a:p>
          <a:p>
            <a:r>
              <a:rPr lang="en-US" dirty="0"/>
              <a:t>report any injury or incidents to your supervisor</a:t>
            </a:r>
          </a:p>
          <a:p>
            <a:r>
              <a:rPr lang="en-US" dirty="0"/>
              <a:t>wash hands between patients, procedures, breaks</a:t>
            </a:r>
          </a:p>
          <a:p>
            <a:r>
              <a:rPr lang="en-US" dirty="0"/>
              <a:t>wear safety equipment when in contact with body fluids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 Protective Equipment (PPE)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Barriers that are used when an employee will come in contact with body fluids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Gloves: any contact with pt during procedures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Goggles: splashing, droplet's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Gowns: splashing, droplets, blood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Masks: respiratory protection, splashing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Paper hats/Shoes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LABELS</a:t>
            </a:r>
            <a:endParaRPr lang="en-US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97085" y="1385528"/>
            <a:ext cx="3561905" cy="2572109"/>
          </a:xfrm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9955" y="1676400"/>
            <a:ext cx="15621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4838700"/>
            <a:ext cx="2057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4250" y="3419475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55545" y="4038600"/>
            <a:ext cx="48006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295400"/>
            <a:ext cx="1508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87855" y="1581150"/>
            <a:ext cx="14192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EMERGENCY CODES: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used to alert staff /employees of danger and a need for response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Fire			</a:t>
            </a:r>
          </a:p>
          <a:p>
            <a:pPr lvl="1"/>
            <a:r>
              <a:rPr lang="en-US" dirty="0"/>
              <a:t>Inclement weather</a:t>
            </a:r>
          </a:p>
          <a:p>
            <a:pPr lvl="1"/>
            <a:r>
              <a:rPr lang="en-US" dirty="0"/>
              <a:t>Tornado			</a:t>
            </a:r>
          </a:p>
          <a:p>
            <a:pPr lvl="1"/>
            <a:r>
              <a:rPr lang="en-US" dirty="0" err="1"/>
              <a:t>Pt</a:t>
            </a:r>
            <a:r>
              <a:rPr lang="en-US" dirty="0"/>
              <a:t> out of Control</a:t>
            </a:r>
          </a:p>
          <a:p>
            <a:pPr lvl="1"/>
            <a:r>
              <a:rPr lang="en-US" dirty="0"/>
              <a:t>Hurricane		</a:t>
            </a:r>
          </a:p>
          <a:p>
            <a:pPr lvl="1"/>
            <a:r>
              <a:rPr lang="en-US" dirty="0"/>
              <a:t>Cardiac Arrest</a:t>
            </a:r>
          </a:p>
          <a:p>
            <a:pPr lvl="1"/>
            <a:r>
              <a:rPr lang="en-US" dirty="0"/>
              <a:t>Bomb Threat</a:t>
            </a:r>
          </a:p>
          <a:p>
            <a:pPr lvl="1"/>
            <a:r>
              <a:rPr lang="en-US" dirty="0"/>
              <a:t>Intruder/Kidnapping</a:t>
            </a:r>
          </a:p>
          <a:p>
            <a:pPr lvl="1"/>
            <a:r>
              <a:rPr lang="en-US" dirty="0"/>
              <a:t>Sniper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Numbers can be used</a:t>
            </a:r>
            <a:r>
              <a:rPr lang="en-US" dirty="0"/>
              <a:t>:</a:t>
            </a:r>
          </a:p>
          <a:p>
            <a:pPr marL="914400" lvl="1" indent="-514350"/>
            <a:r>
              <a:rPr lang="en-US" dirty="0"/>
              <a:t>10: bomb</a:t>
            </a:r>
          </a:p>
          <a:p>
            <a:pPr marL="914400" lvl="1" indent="-514350"/>
            <a:r>
              <a:rPr lang="en-US" dirty="0"/>
              <a:t>99: cardiac arrest</a:t>
            </a:r>
          </a:p>
          <a:p>
            <a:pPr marL="914400" lvl="1" indent="-514350"/>
            <a:r>
              <a:rPr lang="en-US" dirty="0"/>
              <a:t>18: medical emergency</a:t>
            </a:r>
          </a:p>
          <a:p>
            <a:r>
              <a:rPr lang="en-US" dirty="0">
                <a:highlight>
                  <a:srgbClr val="FFFF00"/>
                </a:highlight>
              </a:rPr>
              <a:t>Names can be used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Adam: child missing/kidnapped</a:t>
            </a:r>
          </a:p>
          <a:p>
            <a:pPr lvl="1"/>
            <a:r>
              <a:rPr lang="en-US" dirty="0"/>
              <a:t>Preemie: Neonatal cardiac arrest</a:t>
            </a:r>
          </a:p>
          <a:p>
            <a:pPr lvl="1"/>
            <a:r>
              <a:rPr lang="en-US" dirty="0"/>
              <a:t>Delta: Internal/External Disaster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  <a:latin typeface="Times New Roman" charset="0"/>
              </a:rPr>
              <a:t>Colors are used</a:t>
            </a:r>
            <a:r>
              <a:rPr lang="en-US" dirty="0">
                <a:latin typeface="Times New Roman" charset="0"/>
              </a:rPr>
              <a:t>:</a:t>
            </a:r>
          </a:p>
          <a:p>
            <a:pPr lvl="1"/>
            <a:r>
              <a:rPr lang="en-US" dirty="0">
                <a:latin typeface="Times New Roman" charset="0"/>
              </a:rPr>
              <a:t>Code Blue: Cardiac Arrest(Code)</a:t>
            </a:r>
          </a:p>
          <a:p>
            <a:pPr lvl="1"/>
            <a:r>
              <a:rPr lang="en-US" dirty="0">
                <a:latin typeface="Times New Roman" charset="0"/>
              </a:rPr>
              <a:t>Code Red: Fire</a:t>
            </a:r>
          </a:p>
          <a:p>
            <a:pPr lvl="1"/>
            <a:r>
              <a:rPr lang="en-US" dirty="0">
                <a:latin typeface="Times New Roman" charset="0"/>
              </a:rPr>
              <a:t>Code Yellow: Bomb</a:t>
            </a:r>
          </a:p>
          <a:p>
            <a:pPr lvl="1"/>
            <a:r>
              <a:rPr lang="en-US" dirty="0">
                <a:latin typeface="Times New Roman" charset="0"/>
              </a:rPr>
              <a:t>Code Pink: Infant/Child abduction</a:t>
            </a:r>
          </a:p>
          <a:p>
            <a:pPr lvl="1"/>
            <a:r>
              <a:rPr lang="en-US" dirty="0">
                <a:latin typeface="Times New Roman" charset="0"/>
              </a:rPr>
              <a:t>Code Green: Evacuation</a:t>
            </a:r>
          </a:p>
          <a:p>
            <a:r>
              <a:rPr lang="en-US" dirty="0">
                <a:highlight>
                  <a:srgbClr val="FFFF00"/>
                </a:highlight>
                <a:latin typeface="Times New Roman" charset="0"/>
              </a:rPr>
              <a:t>Codes are different in each hospital</a:t>
            </a:r>
            <a:r>
              <a:rPr lang="en-US" dirty="0">
                <a:latin typeface="Times New Roman" charset="0"/>
              </a:rPr>
              <a:t>.  It is necessary to learn the codes in your work place .</a:t>
            </a:r>
          </a:p>
          <a:p>
            <a:r>
              <a:rPr lang="en-US" dirty="0">
                <a:latin typeface="Times New Roman" charset="0"/>
              </a:rPr>
              <a:t>Disaster plans for each code have been written and are located in a disaster policy manual in your work area.</a:t>
            </a:r>
          </a:p>
          <a:p>
            <a:r>
              <a:rPr lang="en-US" dirty="0">
                <a:highlight>
                  <a:srgbClr val="FFFF00"/>
                </a:highlight>
                <a:latin typeface="Times New Roman" charset="0"/>
              </a:rPr>
              <a:t>All employees must know their role in a disaster should one occur.</a:t>
            </a:r>
          </a:p>
          <a:p>
            <a:endParaRPr lang="en-US" dirty="0">
              <a:latin typeface="Times New Roman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pic>
        <p:nvPicPr>
          <p:cNvPr id="4098" name="Picture 2" descr="C:\Users\gam10096\AppData\Local\Microsoft\Windows\Temporary Internet Files\Content.IE5\0EUERYJZ\MC900136675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8881" y="1600200"/>
            <a:ext cx="432623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O.S.H.A.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Occupational Safety and Health Administration</a:t>
            </a:r>
          </a:p>
          <a:p>
            <a:r>
              <a:rPr lang="en-US" dirty="0"/>
              <a:t>Division of the U.S. Department of Labor</a:t>
            </a:r>
          </a:p>
          <a:p>
            <a:r>
              <a:rPr lang="en-US" dirty="0"/>
              <a:t>Establishes guidelines for a safe work environment</a:t>
            </a:r>
          </a:p>
        </p:txBody>
      </p:sp>
      <p:pic>
        <p:nvPicPr>
          <p:cNvPr id="5122" name="Picture 2" descr="C:\Users\gam10096\AppData\Local\Microsoft\Windows\Temporary Internet Files\Content.IE5\RMU4XNBW\MP90042274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52800"/>
            <a:ext cx="3196903" cy="320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93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Ergonomic Program</a:t>
            </a:r>
          </a:p>
          <a:p>
            <a:r>
              <a:rPr lang="en-US" dirty="0"/>
              <a:t>Injury and Illness Prevention Program</a:t>
            </a:r>
          </a:p>
          <a:p>
            <a:r>
              <a:rPr lang="en-US" dirty="0"/>
              <a:t>Hazard Communication Program</a:t>
            </a:r>
          </a:p>
          <a:p>
            <a:r>
              <a:rPr lang="en-US" dirty="0"/>
              <a:t>Exposure Control Plan</a:t>
            </a:r>
          </a:p>
        </p:txBody>
      </p:sp>
    </p:spTree>
    <p:extLst>
      <p:ext uri="{BB962C8B-B14F-4D97-AF65-F5344CB8AC3E}">
        <p14:creationId xmlns:p14="http://schemas.microsoft.com/office/powerpoint/2010/main" val="67610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Ergonomics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Applied Science used to promote safety and well being of people by adapting the environment and using techniques to prevent injuries.</a:t>
            </a:r>
          </a:p>
          <a:p>
            <a:pPr marL="914400" lvl="1" indent="-514350">
              <a:buAutoNum type="arabicPeriod"/>
            </a:pPr>
            <a:r>
              <a:rPr lang="en-US" dirty="0"/>
              <a:t>Correct placement of furniture and equipment</a:t>
            </a:r>
          </a:p>
          <a:p>
            <a:pPr marL="914400" lvl="1" indent="-514350">
              <a:buAutoNum type="arabicPeriod"/>
            </a:pPr>
            <a:r>
              <a:rPr lang="en-US" dirty="0"/>
              <a:t>Training in required muscle movements</a:t>
            </a:r>
          </a:p>
          <a:p>
            <a:pPr marL="914400" lvl="1" indent="-514350">
              <a:buAutoNum type="arabicPeriod"/>
            </a:pPr>
            <a:r>
              <a:rPr lang="en-US" dirty="0"/>
              <a:t>Efforts to avoid repetitive motions</a:t>
            </a:r>
          </a:p>
          <a:p>
            <a:pPr marL="914400" lvl="1" indent="-514350">
              <a:buAutoNum type="arabicPeriod"/>
            </a:pPr>
            <a:r>
              <a:rPr lang="en-US" dirty="0"/>
              <a:t>An awareness of the environment to prevent injuries.</a:t>
            </a:r>
          </a:p>
          <a:p>
            <a:r>
              <a:rPr lang="en-US" dirty="0"/>
              <a:t>The prevention of accidents and injury centers around people and their immediate environment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Ergonomics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</a:t>
            </a:r>
            <a:r>
              <a:rPr lang="en-US" dirty="0">
                <a:highlight>
                  <a:srgbClr val="FFFF00"/>
                </a:highlight>
              </a:rPr>
              <a:t>anatomy, physiology and psychology to design and make products.</a:t>
            </a:r>
          </a:p>
          <a:p>
            <a:r>
              <a:rPr lang="en-US" dirty="0">
                <a:highlight>
                  <a:srgbClr val="FFFF00"/>
                </a:highlight>
              </a:rPr>
              <a:t>supports body mechanics in that they are taken into consideration when products are designed.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Biological materials or infectious agents that may cause harm to human, animal, or environmental health</a:t>
            </a:r>
          </a:p>
          <a:p>
            <a:r>
              <a:rPr lang="en-US" dirty="0">
                <a:highlight>
                  <a:srgbClr val="FFFF00"/>
                </a:highlight>
              </a:rPr>
              <a:t>What is the most common?</a:t>
            </a:r>
          </a:p>
          <a:p>
            <a:pPr lvl="1"/>
            <a:r>
              <a:rPr lang="en-US" dirty="0">
                <a:highlight>
                  <a:srgbClr val="FFFF00"/>
                </a:highlight>
              </a:rPr>
              <a:t>blood</a:t>
            </a:r>
          </a:p>
        </p:txBody>
      </p:sp>
      <p:pic>
        <p:nvPicPr>
          <p:cNvPr id="6147" name="Picture 3" descr="C:\Users\gam10096\AppData\Local\Microsoft\Windows\Temporary Internet Files\Content.IE5\820IAGV4\MP90032108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30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RespondGraphMaster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2998</TotalTime>
  <Words>1246</Words>
  <Application>Microsoft Office PowerPoint</Application>
  <PresentationFormat>On-screen Show (4:3)</PresentationFormat>
  <Paragraphs>240</Paragraphs>
  <Slides>46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Franklin Gothic Book</vt:lpstr>
      <vt:lpstr>Perpetua</vt:lpstr>
      <vt:lpstr>Times New Roman</vt:lpstr>
      <vt:lpstr>Wingdings 2</vt:lpstr>
      <vt:lpstr>iRespondGraphMaster</vt:lpstr>
      <vt:lpstr>Clarity</vt:lpstr>
      <vt:lpstr>Safety </vt:lpstr>
      <vt:lpstr>Learning Targets</vt:lpstr>
      <vt:lpstr>Safety Guidelines</vt:lpstr>
      <vt:lpstr>Importance of Safety in Healthcare</vt:lpstr>
      <vt:lpstr>O.S.H.A.</vt:lpstr>
      <vt:lpstr>Regulations</vt:lpstr>
      <vt:lpstr>Ergonomics</vt:lpstr>
      <vt:lpstr>Ergonomics</vt:lpstr>
      <vt:lpstr>Biohazards</vt:lpstr>
      <vt:lpstr>Chemical Hazards</vt:lpstr>
      <vt:lpstr>M.S.D.S.</vt:lpstr>
      <vt:lpstr>Hazard Communication Program</vt:lpstr>
      <vt:lpstr>Exposure Control Program</vt:lpstr>
      <vt:lpstr>General Safety</vt:lpstr>
      <vt:lpstr>Patient Safety</vt:lpstr>
      <vt:lpstr>Identifying the Patient</vt:lpstr>
      <vt:lpstr>Ambulation Devices</vt:lpstr>
      <vt:lpstr>Transporting Devices</vt:lpstr>
      <vt:lpstr>Postural Supports</vt:lpstr>
      <vt:lpstr>Disaster Preparedness</vt:lpstr>
      <vt:lpstr>Disaster</vt:lpstr>
      <vt:lpstr>Elements needed to start a fire</vt:lpstr>
      <vt:lpstr>Fire Prevention</vt:lpstr>
      <vt:lpstr>Fire Extinguishers</vt:lpstr>
      <vt:lpstr>Fighting a Fire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Body Mechanics</vt:lpstr>
      <vt:lpstr>Body Mechanics</vt:lpstr>
      <vt:lpstr>Most Effective Item</vt:lpstr>
      <vt:lpstr>Body Mechanics</vt:lpstr>
      <vt:lpstr>Reasons to use good body mechanics</vt:lpstr>
      <vt:lpstr>Basics Rules of Body Mechanics</vt:lpstr>
      <vt:lpstr>Things to remember</vt:lpstr>
      <vt:lpstr>PERSONAL SAFETY</vt:lpstr>
      <vt:lpstr>Personal Protective Equipment (PPE)</vt:lpstr>
      <vt:lpstr>SAFETY LABELS</vt:lpstr>
      <vt:lpstr>EMERGENCY CODES:</vt:lpstr>
      <vt:lpstr>Examples:</vt:lpstr>
      <vt:lpstr>Examples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Safety</dc:title>
  <dc:creator>Gateway User</dc:creator>
  <cp:lastModifiedBy>Derek Sobczak</cp:lastModifiedBy>
  <cp:revision>61</cp:revision>
  <cp:lastPrinted>2020-02-12T14:09:12Z</cp:lastPrinted>
  <dcterms:created xsi:type="dcterms:W3CDTF">2003-08-28T06:44:03Z</dcterms:created>
  <dcterms:modified xsi:type="dcterms:W3CDTF">2020-03-12T17:30:00Z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